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32" r:id="rId4"/>
    <p:sldMasterId id="2147483744" r:id="rId5"/>
    <p:sldMasterId id="2147483761" r:id="rId6"/>
  </p:sldMasterIdLst>
  <p:notesMasterIdLst>
    <p:notesMasterId r:id="rId28"/>
  </p:notesMasterIdLst>
  <p:sldIdLst>
    <p:sldId id="348" r:id="rId7"/>
    <p:sldId id="386" r:id="rId8"/>
    <p:sldId id="389" r:id="rId9"/>
    <p:sldId id="392" r:id="rId10"/>
    <p:sldId id="296" r:id="rId11"/>
    <p:sldId id="2007577126" r:id="rId12"/>
    <p:sldId id="2007577127" r:id="rId13"/>
    <p:sldId id="2007577131" r:id="rId14"/>
    <p:sldId id="340" r:id="rId15"/>
    <p:sldId id="528" r:id="rId16"/>
    <p:sldId id="306" r:id="rId17"/>
    <p:sldId id="298" r:id="rId18"/>
    <p:sldId id="311" r:id="rId19"/>
    <p:sldId id="263" r:id="rId20"/>
    <p:sldId id="312" r:id="rId21"/>
    <p:sldId id="2007577129" r:id="rId22"/>
    <p:sldId id="2007577128" r:id="rId23"/>
    <p:sldId id="2007577130" r:id="rId24"/>
    <p:sldId id="566" r:id="rId25"/>
    <p:sldId id="2007577132"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2.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C7419-8970-404A-8897-D281CD82604F}"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3D72D-F439-4DE7-A0A9-B6177B70EC1C}" type="slidenum">
              <a:rPr lang="en-US" smtClean="0"/>
              <a:t>‹#›</a:t>
            </a:fld>
            <a:endParaRPr lang="en-US"/>
          </a:p>
        </p:txBody>
      </p:sp>
    </p:spTree>
    <p:extLst>
      <p:ext uri="{BB962C8B-B14F-4D97-AF65-F5344CB8AC3E}">
        <p14:creationId xmlns:p14="http://schemas.microsoft.com/office/powerpoint/2010/main" val="533678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Thật tuyệt vời khi chúng ta có thể cùng nhau trải qua nhiều hoạt động, học hỏi kiến thức, phát triển kỹ năng và chia sẻ cảm xúc. Thông qua những hoạt động đó tình bạn và tình đoàn kết ngày càng chắc khỏe, tạo nên một tập thể gần gũi và đoàn kết hơn.</a:t>
            </a:r>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5</a:t>
            </a:fld>
            <a:endParaRPr lang="en-US"/>
          </a:p>
        </p:txBody>
      </p:sp>
    </p:spTree>
    <p:extLst>
      <p:ext uri="{BB962C8B-B14F-4D97-AF65-F5344CB8AC3E}">
        <p14:creationId xmlns:p14="http://schemas.microsoft.com/office/powerpoint/2010/main" val="283688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54996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79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17</a:t>
            </a:fld>
            <a:endParaRPr lang="en-US"/>
          </a:p>
        </p:txBody>
      </p:sp>
    </p:spTree>
    <p:extLst>
      <p:ext uri="{BB962C8B-B14F-4D97-AF65-F5344CB8AC3E}">
        <p14:creationId xmlns:p14="http://schemas.microsoft.com/office/powerpoint/2010/main" val="122078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18</a:t>
            </a:fld>
            <a:endParaRPr lang="en-US"/>
          </a:p>
        </p:txBody>
      </p:sp>
    </p:spTree>
    <p:extLst>
      <p:ext uri="{BB962C8B-B14F-4D97-AF65-F5344CB8AC3E}">
        <p14:creationId xmlns:p14="http://schemas.microsoft.com/office/powerpoint/2010/main" val="8951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jp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jp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80631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0039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6221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1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4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3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6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547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87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2921381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85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56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33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59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2242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96283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7903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95185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0805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17857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99600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9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69386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9296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34538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705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71538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28013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02514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1987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8851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254502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27063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931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847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70337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80874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8954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0150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245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607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79158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89433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9373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76570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545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37455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8649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6514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41533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09037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516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165510508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5548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9299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1" name="Picture 10"/>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5759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59503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77073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512634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43682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8417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53750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752104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00326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1080922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04427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45865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37525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0336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53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C0F0B77-39FC-71D2-7554-B65769B274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40701076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945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366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3404DFC-BCE0-C021-3B18-3A1142BB77A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31081331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35C90B-F35F-0E50-C7D7-8FA61B4160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375735460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9.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9.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Picture 1">
            <a:extLst>
              <a:ext uri="{FF2B5EF4-FFF2-40B4-BE49-F238E27FC236}">
                <a16:creationId xmlns:a16="http://schemas.microsoft.com/office/drawing/2014/main" id="{94E0E5A9-0F33-0B66-7517-8A2145AE64FD}"/>
              </a:ext>
            </a:extLst>
          </p:cNvPr>
          <p:cNvPicPr>
            <a:picLocks noChangeAspect="1"/>
          </p:cNvPicPr>
          <p:nvPr/>
        </p:nvPicPr>
        <p:blipFill>
          <a:blip r:embed="rId4"/>
          <a:stretch>
            <a:fillRect/>
          </a:stretch>
        </p:blipFill>
        <p:spPr>
          <a:xfrm>
            <a:off x="2603142" y="1757857"/>
            <a:ext cx="5328366" cy="178018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3359626-506E-542C-0E89-0AB3054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29131632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id="{24F933C5-5B11-AB3C-9163-63F5817240D6}"/>
              </a:ext>
            </a:extLst>
          </p:cNvPr>
          <p:cNvSpPr/>
          <p:nvPr/>
        </p:nvSpPr>
        <p:spPr>
          <a:xfrm>
            <a:off x="0" y="245873"/>
            <a:ext cx="11974286"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id="{52C3E242-9C13-36A8-DDED-68258BFC8DDB}"/>
              </a:ext>
            </a:extLst>
          </p:cNvPr>
          <p:cNvSpPr txBox="1"/>
          <p:nvPr/>
        </p:nvSpPr>
        <p:spPr>
          <a:xfrm>
            <a:off x="3291110" y="1001586"/>
            <a:ext cx="8380550" cy="5078313"/>
          </a:xfrm>
          <a:prstGeom prst="rect">
            <a:avLst/>
          </a:prstGeom>
          <a:noFill/>
        </p:spPr>
        <p:txBody>
          <a:bodyPr wrap="square">
            <a:spAutoFit/>
          </a:bodyPr>
          <a:lstStyle/>
          <a:p>
            <a:pPr lvl="0" algn="just" defTabSz="609585"/>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Những thay đổi tích cực – sự tiến bộ thể hiện rằng em đã học tập và tham gia các hoạt động rất tích cực. Chúng ta không chỉ học trong sách vở, học qua các HĐTN mà chúng ta còn có thể học ở bạn bè và mọi ngừoi xung quanh. Trong cuộc sống cũng vậy, các em hãy học hỏi có chọn lọc mọi lúc mọi nơi để dần hoàn thiện mình hơn các em nhé!</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descr="A child sitting at a desk&#10;&#10;Description automatically generated with medium confidence">
            <a:extLst>
              <a:ext uri="{FF2B5EF4-FFF2-40B4-BE49-F238E27FC236}">
                <a16:creationId xmlns:a16="http://schemas.microsoft.com/office/drawing/2014/main" id="{F69A80F5-6C0B-F0FE-4670-75D3147A6E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4420EC6-D90D-AB8C-A22C-7F521FBDF4E4}"/>
              </a:ext>
            </a:extLst>
          </p:cNvPr>
          <p:cNvSpPr txBox="1"/>
          <p:nvPr/>
        </p:nvSpPr>
        <p:spPr>
          <a:xfrm>
            <a:off x="827669" y="1143189"/>
            <a:ext cx="1927975"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KẾT LUẬN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4D5C2A-A90C-9BED-30BD-FBB29C5F04D1}"/>
              </a:ext>
            </a:extLst>
          </p:cNvPr>
          <p:cNvSpPr txBox="1"/>
          <p:nvPr/>
        </p:nvSpPr>
        <p:spPr>
          <a:xfrm>
            <a:off x="1080999" y="506873"/>
            <a:ext cx="9912212" cy="769441"/>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vi-VN" sz="4400" b="1" dirty="0">
                <a:solidFill>
                  <a:srgbClr val="002060"/>
                </a:solidFill>
                <a:latin typeface="Calibri" panose="020F0502020204030204" pitchFamily="34" charset="0"/>
                <a:cs typeface="Calibri" panose="020F0502020204030204" pitchFamily="34" charset="0"/>
              </a:rPr>
              <a:t>Hoạt động </a:t>
            </a:r>
            <a:r>
              <a:rPr lang="en-US" sz="4400" b="1" dirty="0">
                <a:solidFill>
                  <a:srgbClr val="002060"/>
                </a:solidFill>
                <a:latin typeface="Calibri" panose="020F0502020204030204" pitchFamily="34" charset="0"/>
                <a:cs typeface="Calibri" panose="020F0502020204030204" pitchFamily="34" charset="0"/>
              </a:rPr>
              <a:t>2</a:t>
            </a:r>
            <a:r>
              <a:rPr lang="vi-VN" sz="4400" b="1" dirty="0">
                <a:solidFill>
                  <a:srgbClr val="002060"/>
                </a:solidFill>
                <a:latin typeface="Calibri" panose="020F0502020204030204" pitchFamily="34" charset="0"/>
                <a:cs typeface="Calibri" panose="020F0502020204030204" pitchFamily="34" charset="0"/>
              </a:rPr>
              <a:t>: Hoàn thiện hồ sơ học tập</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2830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1038225" y="419191"/>
            <a:ext cx="10172699" cy="681038"/>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000" b="1" dirty="0">
                <a:solidFill>
                  <a:srgbClr val="002060"/>
                </a:solidFill>
                <a:latin typeface="Calibri" panose="020F0502020204030204" pitchFamily="34" charset="0"/>
                <a:cs typeface="Calibri" panose="020F0502020204030204" pitchFamily="34" charset="0"/>
              </a:rPr>
              <a:t>- Ghi vào Hồ sơ trải nghiệm của mình:</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FC2D7BE-4E15-9B16-08E9-69ADB5F5165F}"/>
              </a:ext>
            </a:extLst>
          </p:cNvPr>
          <p:cNvSpPr txBox="1"/>
          <p:nvPr/>
        </p:nvSpPr>
        <p:spPr>
          <a:xfrm>
            <a:off x="620486" y="1796143"/>
            <a:ext cx="5442857" cy="3970318"/>
          </a:xfrm>
          <a:prstGeom prst="rect">
            <a:avLst/>
          </a:prstGeom>
          <a:noFill/>
        </p:spPr>
        <p:txBody>
          <a:bodyPr wrap="square" rtlCol="0">
            <a:spAutoFit/>
          </a:bodyPr>
          <a:lstStyle/>
          <a:p>
            <a:pPr algn="just"/>
            <a:r>
              <a:rPr lang="vi-VN" sz="3600" b="0" i="1" dirty="0">
                <a:solidFill>
                  <a:srgbClr val="000000"/>
                </a:solidFill>
                <a:effectLst/>
                <a:latin typeface="Cambria" panose="02040503050406030204" pitchFamily="18" charset="0"/>
                <a:ea typeface="Cambria" panose="02040503050406030204" pitchFamily="18" charset="0"/>
              </a:rPr>
              <a:t>+ Những trải nghiệm em mới có được;</a:t>
            </a:r>
          </a:p>
          <a:p>
            <a:pPr algn="just"/>
            <a:r>
              <a:rPr lang="vi-VN" sz="3600" b="0" i="1" dirty="0">
                <a:solidFill>
                  <a:srgbClr val="000000"/>
                </a:solidFill>
                <a:effectLst/>
                <a:latin typeface="Cambria" panose="02040503050406030204" pitchFamily="18" charset="0"/>
                <a:ea typeface="Cambria" panose="02040503050406030204" pitchFamily="18" charset="0"/>
              </a:rPr>
              <a:t>+ Những kinh nghiệm em đã thu nhận được;</a:t>
            </a:r>
          </a:p>
          <a:p>
            <a:pPr algn="just"/>
            <a:r>
              <a:rPr lang="vi-VN" sz="3600" b="0" i="1" dirty="0">
                <a:solidFill>
                  <a:srgbClr val="000000"/>
                </a:solidFill>
                <a:effectLst/>
                <a:latin typeface="Cambria" panose="02040503050406030204" pitchFamily="18" charset="0"/>
                <a:ea typeface="Cambria" panose="02040503050406030204" pitchFamily="18" charset="0"/>
              </a:rPr>
              <a:t>+ Những người em đã gặp;</a:t>
            </a:r>
          </a:p>
          <a:p>
            <a:pPr algn="just"/>
            <a:r>
              <a:rPr lang="vi-VN" sz="3600" b="0" i="1" dirty="0">
                <a:solidFill>
                  <a:srgbClr val="000000"/>
                </a:solidFill>
                <a:effectLst/>
                <a:latin typeface="Cambria" panose="02040503050406030204" pitchFamily="18" charset="0"/>
                <a:ea typeface="Cambria" panose="02040503050406030204" pitchFamily="18" charset="0"/>
              </a:rPr>
              <a:t>+ Những hoạt động xã hội em đã tham gia.</a:t>
            </a:r>
          </a:p>
        </p:txBody>
      </p:sp>
      <p:pic>
        <p:nvPicPr>
          <p:cNvPr id="6" name="Picture 5">
            <a:extLst>
              <a:ext uri="{FF2B5EF4-FFF2-40B4-BE49-F238E27FC236}">
                <a16:creationId xmlns:a16="http://schemas.microsoft.com/office/drawing/2014/main" id="{5DAEA54F-A87A-8FDA-12BC-5A3E6CE23675}"/>
              </a:ext>
            </a:extLst>
          </p:cNvPr>
          <p:cNvPicPr>
            <a:picLocks noChangeAspect="1"/>
          </p:cNvPicPr>
          <p:nvPr/>
        </p:nvPicPr>
        <p:blipFill>
          <a:blip r:embed="rId3"/>
          <a:stretch>
            <a:fillRect/>
          </a:stretch>
        </p:blipFill>
        <p:spPr>
          <a:xfrm>
            <a:off x="6302148" y="1489982"/>
            <a:ext cx="4943475" cy="4552950"/>
          </a:xfrm>
          <a:prstGeom prst="rect">
            <a:avLst/>
          </a:prstGeom>
        </p:spPr>
      </p:pic>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399064" y="275255"/>
            <a:ext cx="603314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52" y="2245139"/>
            <a:ext cx="4863048" cy="4863048"/>
          </a:xfrm>
          <a:prstGeom prst="rect">
            <a:avLst/>
          </a:prstGeom>
        </p:spPr>
      </p:pic>
      <p:sp>
        <p:nvSpPr>
          <p:cNvPr id="2" name="TextBox 1">
            <a:extLst>
              <a:ext uri="{FF2B5EF4-FFF2-40B4-BE49-F238E27FC236}">
                <a16:creationId xmlns:a16="http://schemas.microsoft.com/office/drawing/2014/main" id="{92AD8C29-BB5F-D06C-322E-08244332EEA5}"/>
              </a:ext>
            </a:extLst>
          </p:cNvPr>
          <p:cNvSpPr txBox="1"/>
          <p:nvPr/>
        </p:nvSpPr>
        <p:spPr>
          <a:xfrm>
            <a:off x="1917838" y="400737"/>
            <a:ext cx="9254987" cy="1569660"/>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Nghe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thầy</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cô</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giá</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hoạt</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động</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trải</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nghiệm</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7624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Double Wave 3">
            <a:extLst>
              <a:ext uri="{FF2B5EF4-FFF2-40B4-BE49-F238E27FC236}">
                <a16:creationId xmlns:a16="http://schemas.microsoft.com/office/drawing/2014/main" id="{AF53F840-DFF2-FBE6-6DE7-EE654ABCACE4}"/>
              </a:ext>
            </a:extLst>
          </p:cNvPr>
          <p:cNvSpPr/>
          <p:nvPr/>
        </p:nvSpPr>
        <p:spPr>
          <a:xfrm>
            <a:off x="1504950" y="685800"/>
            <a:ext cx="9601200" cy="262130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srgbClr val="002060"/>
                </a:solidFill>
                <a:latin typeface="Cambria" panose="02040503050406030204" pitchFamily="18" charset="0"/>
                <a:ea typeface="Cambria" panose="02040503050406030204" pitchFamily="18" charset="0"/>
              </a:rPr>
              <a:t>Mỗi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đều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riêng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điều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quan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trọng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chụp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trải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nghiệm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nhé</a:t>
            </a:r>
            <a:r>
              <a:rPr lang="en-US" sz="3600" b="1"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2" descr="Cute cartoon thai student namaste greeting in the school uniform. Free Vector">
            <a:extLst>
              <a:ext uri="{FF2B5EF4-FFF2-40B4-BE49-F238E27FC236}">
                <a16:creationId xmlns:a16="http://schemas.microsoft.com/office/drawing/2014/main" id="{D74A54ED-E944-A71E-2594-2307E59E464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81FF81E-7DCB-2970-26C7-C1560B70F8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902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9945B991-70C9-B3D0-D9EC-8324F9153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856" y="1775673"/>
            <a:ext cx="4777365" cy="1256724"/>
          </a:xfrm>
          <a:prstGeom prst="rect">
            <a:avLst/>
          </a:prstGeom>
        </p:spPr>
      </p:pic>
    </p:spTree>
    <p:extLst>
      <p:ext uri="{BB962C8B-B14F-4D97-AF65-F5344CB8AC3E}">
        <p14:creationId xmlns:p14="http://schemas.microsoft.com/office/powerpoint/2010/main" val="13248645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7" name="Picture 6">
            <a:extLst>
              <a:ext uri="{FF2B5EF4-FFF2-40B4-BE49-F238E27FC236}">
                <a16:creationId xmlns:a16="http://schemas.microsoft.com/office/drawing/2014/main" id="{4AFE28BF-D370-BF71-8CA1-248CB48C69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750">
                        <a14:foregroundMark x1="56750" y1="47500" x2="56417" y2="50333"/>
                        <a14:foregroundMark x1="67250" y1="46750" x2="69167" y2="50500"/>
                        <a14:foregroundMark x1="68167" y1="50833" x2="66000" y2="55083"/>
                        <a14:foregroundMark x1="55333" y1="47083" x2="60500" y2="55500"/>
                        <a14:foregroundMark x1="60500" y1="55500" x2="60500" y2="55500"/>
                        <a14:foregroundMark x1="83250" y1="42667" x2="80250" y2="44833"/>
                        <a14:foregroundMark x1="89500" y1="51583" x2="90750" y2="54583"/>
                        <a14:foregroundMark x1="89833" y1="70417" x2="89250" y2="73250"/>
                        <a14:foregroundMark x1="82000" y1="77833" x2="86417" y2="78083"/>
                        <a14:foregroundMark x1="82000" y1="76833" x2="82000" y2="76833"/>
                        <a14:foregroundMark x1="83917" y1="76833" x2="81083" y2="76583"/>
                        <a14:foregroundMark x1="47833" y1="77167" x2="47833" y2="77167"/>
                        <a14:foregroundMark x1="48250" y1="77667" x2="48250" y2="77667"/>
                        <a14:foregroundMark x1="38583" y1="78083" x2="38583" y2="78083"/>
                        <a14:foregroundMark x1="38583" y1="78083" x2="38583" y2="78083"/>
                        <a14:foregroundMark x1="18167" y1="49917" x2="18167" y2="49917"/>
                        <a14:foregroundMark x1="16583" y1="49583" x2="16583" y2="49583"/>
                        <a14:foregroundMark x1="16583" y1="49583" x2="16583" y2="49583"/>
                        <a14:foregroundMark x1="16583" y1="47083" x2="16083" y2="53500"/>
                        <a14:foregroundMark x1="27083" y1="45000" x2="30417" y2="51917"/>
                      </a14:backgroundRemoval>
                    </a14:imgEffect>
                  </a14:imgLayer>
                </a14:imgProps>
              </a:ext>
            </a:extLst>
          </a:blip>
          <a:stretch>
            <a:fillRect/>
          </a:stretch>
        </p:blipFill>
        <p:spPr>
          <a:xfrm>
            <a:off x="79749" y="1650568"/>
            <a:ext cx="5915763" cy="5915763"/>
          </a:xfrm>
          <a:prstGeom prst="rect">
            <a:avLst/>
          </a:prstGeom>
        </p:spPr>
      </p:pic>
      <p:sp>
        <p:nvSpPr>
          <p:cNvPr id="8" name="Rectangle: Diagonal Corners Snipped 7">
            <a:extLst>
              <a:ext uri="{FF2B5EF4-FFF2-40B4-BE49-F238E27FC236}">
                <a16:creationId xmlns:a16="http://schemas.microsoft.com/office/drawing/2014/main" id="{EF7648FD-D1E4-B2E5-156C-5BB94BD39F66}"/>
              </a:ext>
            </a:extLst>
          </p:cNvPr>
          <p:cNvSpPr/>
          <p:nvPr/>
        </p:nvSpPr>
        <p:spPr>
          <a:xfrm>
            <a:off x="437534" y="751114"/>
            <a:ext cx="5561692" cy="2110535"/>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FF0000"/>
                </a:solidFill>
                <a:latin typeface="Cambria" panose="02040503050406030204" pitchFamily="18" charset="0"/>
                <a:ea typeface="Cambria" panose="02040503050406030204" pitchFamily="18" charset="0"/>
                <a:sym typeface="Arial"/>
              </a:rPr>
              <a:t>N</a:t>
            </a:r>
            <a:r>
              <a:rPr lang="vi-VN" sz="3200" dirty="0">
                <a:solidFill>
                  <a:srgbClr val="FF0000"/>
                </a:solidFill>
                <a:latin typeface="Cambria" panose="02040503050406030204" pitchFamily="18" charset="0"/>
                <a:ea typeface="Cambria" panose="02040503050406030204" pitchFamily="18" charset="0"/>
                <a:sym typeface="Arial"/>
              </a:rPr>
              <a:t>gồi theo nhóm, thảo luận để lựa chọn một nhóm trong lớp có điều gì khiến nhóm mình cảm phục.</a:t>
            </a:r>
          </a:p>
        </p:txBody>
      </p:sp>
      <p:sp>
        <p:nvSpPr>
          <p:cNvPr id="9" name="Speech Bubble: Rectangle with Corners Rounded 8">
            <a:extLst>
              <a:ext uri="{FF2B5EF4-FFF2-40B4-BE49-F238E27FC236}">
                <a16:creationId xmlns:a16="http://schemas.microsoft.com/office/drawing/2014/main" id="{CDD68A7B-2D0E-6780-C6DE-6065EAD942E5}"/>
              </a:ext>
            </a:extLst>
          </p:cNvPr>
          <p:cNvSpPr/>
          <p:nvPr/>
        </p:nvSpPr>
        <p:spPr>
          <a:xfrm>
            <a:off x="6170221" y="1981201"/>
            <a:ext cx="5760522" cy="2982686"/>
          </a:xfrm>
          <a:prstGeom prst="wedgeRoundRectCallout">
            <a:avLst>
              <a:gd name="adj1" fmla="val -65348"/>
              <a:gd name="adj2" fmla="val 11813"/>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“Nhóm chúng tôi rất phục nhóm… vì...” hoặc “Nhóm chúng tôi rất thích hoạt động… của nhóm... vì...” hoặc “Nhóm chúng tôi học được ở nhóm... một điều hay là: …” </a:t>
            </a:r>
          </a:p>
        </p:txBody>
      </p:sp>
    </p:spTree>
    <p:extLst>
      <p:ext uri="{BB962C8B-B14F-4D97-AF65-F5344CB8AC3E}">
        <p14:creationId xmlns:p14="http://schemas.microsoft.com/office/powerpoint/2010/main" val="24687930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Double Wave 3">
            <a:extLst>
              <a:ext uri="{FF2B5EF4-FFF2-40B4-BE49-F238E27FC236}">
                <a16:creationId xmlns:a16="http://schemas.microsoft.com/office/drawing/2014/main" id="{AF53F840-DFF2-FBE6-6DE7-EE654ABCACE4}"/>
              </a:ext>
            </a:extLst>
          </p:cNvPr>
          <p:cNvSpPr/>
          <p:nvPr/>
        </p:nvSpPr>
        <p:spPr>
          <a:xfrm>
            <a:off x="1504950" y="576943"/>
            <a:ext cx="9601200" cy="273015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rPr>
              <a:t>HĐTN </a:t>
            </a:r>
            <a:r>
              <a:rPr lang="en-US" sz="3600" b="1" dirty="0" err="1">
                <a:solidFill>
                  <a:srgbClr val="002060"/>
                </a:solidFill>
                <a:latin typeface="Cambria" panose="02040503050406030204" pitchFamily="18" charset="0"/>
                <a:ea typeface="Cambria" panose="02040503050406030204" pitchFamily="18" charset="0"/>
              </a:rPr>
              <a:t>không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mang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chúng</a:t>
            </a:r>
            <a:r>
              <a:rPr lang="en-US" sz="3600" b="1" dirty="0">
                <a:solidFill>
                  <a:srgbClr val="002060"/>
                </a:solidFill>
                <a:latin typeface="Cambria" panose="02040503050406030204" pitchFamily="18" charset="0"/>
                <a:ea typeface="Cambria" panose="02040503050406030204" pitchFamily="18" charset="0"/>
              </a:rPr>
              <a:t> ta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nghiệm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sau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còn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tạo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giữa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thành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a:t>
            </a:r>
            <a:r>
              <a:rPr lang="en-US" sz="3600" b="1" dirty="0">
                <a:solidFill>
                  <a:srgbClr val="002060"/>
                </a:solidFill>
                <a:latin typeface="Cambria" panose="02040503050406030204" pitchFamily="18" charset="0"/>
                <a:ea typeface="Cambria" panose="02040503050406030204" pitchFamily="18" charset="0"/>
              </a:rPr>
              <a:t>.</a:t>
            </a:r>
          </a:p>
        </p:txBody>
      </p:sp>
      <p:pic>
        <p:nvPicPr>
          <p:cNvPr id="5" name="Picture 2" descr="Cute cartoon thai student namaste greeting in the school uniform. Free Vector">
            <a:extLst>
              <a:ext uri="{FF2B5EF4-FFF2-40B4-BE49-F238E27FC236}">
                <a16:creationId xmlns:a16="http://schemas.microsoft.com/office/drawing/2014/main" id="{D74A54ED-E944-A71E-2594-2307E59E4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81FF81E-7DCB-2970-26C7-C1560B70F8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745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61947E1-2125-63C0-61DD-71F0E3BE7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extLst>
      <p:ext uri="{BB962C8B-B14F-4D97-AF65-F5344CB8AC3E}">
        <p14:creationId xmlns:p14="http://schemas.microsoft.com/office/powerpoint/2010/main" val="113243297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Body)"/>
                <a:ea typeface="+mn-ea"/>
                <a:cs typeface="+mn-cs"/>
              </a:rPr>
              <a:t>PHÓNG</a:t>
            </a:r>
            <a:r>
              <a:rPr kumimoji="0" lang="en-US" sz="6600" b="0" i="0" u="none" strike="noStrike" kern="1200" cap="none" spc="0" normalizeH="0" noProof="0" dirty="0">
                <a:ln>
                  <a:noFill/>
                </a:ln>
                <a:solidFill>
                  <a:srgbClr val="FF0000"/>
                </a:solidFill>
                <a:effectLst/>
                <a:uLnTx/>
                <a:uFillTx/>
                <a:latin typeface="Calibri (Body)"/>
                <a:ea typeface="+mn-ea"/>
                <a:cs typeface="+mn-cs"/>
              </a:rPr>
              <a:t> VIÊN NHÍ</a:t>
            </a:r>
            <a:endParaRPr kumimoji="0" lang="en-US" sz="6600" b="0" i="0" u="none" strike="noStrike" kern="1200" cap="none" spc="0" normalizeH="0" baseline="0" noProof="0" dirty="0">
              <a:ln>
                <a:noFill/>
              </a:ln>
              <a:solidFill>
                <a:srgbClr val="FF0000"/>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57931" y="1709057"/>
            <a:ext cx="8825755" cy="1480457"/>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nhà</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cùng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lập</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kế</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hoạch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cho</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liên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hoan</a:t>
            </a:r>
            <a:r>
              <a:rPr lang="en-US" sz="4000" b="1" dirty="0">
                <a:solidFill>
                  <a:prstClr val="white"/>
                </a:solidFill>
                <a:latin typeface="Cambria" panose="02040503050406030204" pitchFamily="18" charset="0"/>
                <a:ea typeface="Cambria" panose="02040503050406030204" pitchFamily="18" charset="0"/>
              </a:rPr>
              <a:t> chia </a:t>
            </a:r>
            <a:r>
              <a:rPr lang="en-US" sz="4000" b="1" dirty="0" err="1">
                <a:solidFill>
                  <a:prstClr val="white"/>
                </a:solidFill>
                <a:latin typeface="Cambria" panose="02040503050406030204" pitchFamily="18" charset="0"/>
                <a:ea typeface="Cambria" panose="02040503050406030204" pitchFamily="18" charset="0"/>
              </a:rPr>
              <a:t>tay</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cuối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khoá</a:t>
            </a:r>
            <a:r>
              <a:rPr lang="en-US" sz="4000" b="1" dirty="0">
                <a:solidFill>
                  <a:prstClr val="whit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4">
            <a:extLst>
              <a:ext uri="{28A0092B-C50C-407E-A947-70E740481C1C}">
                <a14:useLocalDpi xmlns:a14="http://schemas.microsoft.com/office/drawing/2010/main" val="0"/>
              </a:ext>
            </a:extLst>
          </a:blip>
          <a:srcRect l="23044" t="54233" r="20000"/>
          <a:stretch/>
        </p:blipFill>
        <p:spPr>
          <a:xfrm>
            <a:off x="2050675" y="3244494"/>
            <a:ext cx="8438994" cy="3390092"/>
          </a:xfrm>
          <a:prstGeom prst="rect">
            <a:avLst/>
          </a:prstGeom>
        </p:spPr>
      </p:pic>
      <p:pic>
        <p:nvPicPr>
          <p:cNvPr id="8" name="图片 10">
            <a:extLst>
              <a:ext uri="{FF2B5EF4-FFF2-40B4-BE49-F238E27FC236}">
                <a16:creationId xmlns:a16="http://schemas.microsoft.com/office/drawing/2014/main" id="{E9B3CFF2-1596-4087-DE6F-512EC0ED9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A19D381-F599-FBBE-E2E0-D23124B7C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194" y="568980"/>
            <a:ext cx="9510584" cy="2889754"/>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9428"/>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4104" y="920656"/>
            <a:ext cx="4809057" cy="5955490"/>
          </a:xfrm>
          <a:prstGeom prst="rect">
            <a:avLst/>
          </a:prstGeom>
        </p:spPr>
      </p:pic>
      <p:sp>
        <p:nvSpPr>
          <p:cNvPr id="3" name="Speech Bubble: Oval 2">
            <a:extLst>
              <a:ext uri="{FF2B5EF4-FFF2-40B4-BE49-F238E27FC236}">
                <a16:creationId xmlns:a16="http://schemas.microsoft.com/office/drawing/2014/main" id="{F8B4CA40-2523-D136-F649-401FA0FA894A}"/>
              </a:ext>
            </a:extLst>
          </p:cNvPr>
          <p:cNvSpPr/>
          <p:nvPr/>
        </p:nvSpPr>
        <p:spPr>
          <a:xfrm>
            <a:off x="4291524" y="1127761"/>
            <a:ext cx="7615996" cy="4881700"/>
          </a:xfrm>
          <a:prstGeom prst="wedgeEllipseCallout">
            <a:avLst>
              <a:gd name="adj1" fmla="val -57054"/>
              <a:gd name="adj2" fmla="val -18399"/>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mbria" panose="02040503050406030204" pitchFamily="18" charset="0"/>
                <a:ea typeface="Cambria" panose="02040503050406030204" pitchFamily="18" charset="0"/>
              </a:rPr>
              <a:t>+ Các bạn đã tham gia các hoạt động trải nghiệm nào?</a:t>
            </a:r>
          </a:p>
          <a:p>
            <a:pPr lvl="0" algn="just">
              <a:defRPr/>
            </a:pPr>
            <a:r>
              <a:rPr lang="vi-VN" sz="3200" dirty="0">
                <a:solidFill>
                  <a:prstClr val="black"/>
                </a:solidFill>
                <a:latin typeface="Cambria" panose="02040503050406030204" pitchFamily="18" charset="0"/>
                <a:ea typeface="Cambria" panose="02040503050406030204" pitchFamily="18" charset="0"/>
              </a:rPr>
              <a:t>+ Hoạt động nào bạn có ấn tượng nhất?</a:t>
            </a:r>
          </a:p>
          <a:p>
            <a:pPr lvl="0" algn="just">
              <a:defRPr/>
            </a:pPr>
            <a:r>
              <a:rPr lang="vi-VN" sz="3200" dirty="0">
                <a:solidFill>
                  <a:prstClr val="black"/>
                </a:solidFill>
                <a:latin typeface="Cambria" panose="02040503050406030204" pitchFamily="18" charset="0"/>
                <a:ea typeface="Cambria" panose="02040503050406030204" pitchFamily="18" charset="0"/>
              </a:rPr>
              <a:t>+ Cảm xúc của bạn khi tham gia hoạt động đó?</a:t>
            </a:r>
          </a:p>
          <a:p>
            <a:pPr lvl="0" algn="just">
              <a:defRPr/>
            </a:pPr>
            <a:r>
              <a:rPr lang="vi-VN" sz="3200" dirty="0">
                <a:solidFill>
                  <a:prstClr val="black"/>
                </a:solidFill>
                <a:latin typeface="Cambria" panose="02040503050406030204" pitchFamily="18" charset="0"/>
                <a:ea typeface="Cambria" panose="02040503050406030204" pitchFamily="18" charset="0"/>
              </a:rPr>
              <a:t>+ Bạn có học được gì thông qua hoạt động đó không? </a:t>
            </a:r>
          </a:p>
        </p:txBody>
      </p:sp>
    </p:spTree>
    <p:extLst>
      <p:ext uri="{BB962C8B-B14F-4D97-AF65-F5344CB8AC3E}">
        <p14:creationId xmlns:p14="http://schemas.microsoft.com/office/powerpoint/2010/main" val="3108797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11819107" cy="2261124"/>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Body)"/>
                <a:ea typeface="+mn-ea"/>
                <a:cs typeface="+mn-cs"/>
              </a:rPr>
              <a:t>Trong cuộc sống, bất kì ai cũng sẽ gặp những khó khăn và thử thách. Vậy các em có thể gặp những khó khăn nào trong học tập và cuộc sống?</a:t>
            </a:r>
            <a:endParaRPr kumimoji="0" lang="en-US" sz="4000" b="0" i="0" u="none" strike="noStrike" kern="1200" cap="none" spc="0" normalizeH="0" baseline="0" noProof="0" dirty="0">
              <a:ln>
                <a:noFill/>
              </a:ln>
              <a:solidFill>
                <a:prstClr val="black"/>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230541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88052" y="717549"/>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6B33EB9-C9C8-2CAE-DD94-7414923673C0}"/>
              </a:ext>
            </a:extLst>
          </p:cNvPr>
          <p:cNvSpPr/>
          <p:nvPr/>
        </p:nvSpPr>
        <p:spPr>
          <a:xfrm>
            <a:off x="2777306" y="534014"/>
            <a:ext cx="8319319" cy="3460955"/>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3" name="Picture 2">
            <a:extLst>
              <a:ext uri="{FF2B5EF4-FFF2-40B4-BE49-F238E27FC236}">
                <a16:creationId xmlns:a16="http://schemas.microsoft.com/office/drawing/2014/main" id="{24C0DFAD-A4C6-6EE4-5736-B1BE1611E522}"/>
              </a:ext>
            </a:extLst>
          </p:cNvPr>
          <p:cNvPicPr>
            <a:picLocks noChangeAspect="1"/>
          </p:cNvPicPr>
          <p:nvPr/>
        </p:nvPicPr>
        <p:blipFill>
          <a:blip r:embed="rId8"/>
          <a:stretch>
            <a:fillRect/>
          </a:stretch>
        </p:blipFill>
        <p:spPr>
          <a:xfrm>
            <a:off x="4171719" y="812266"/>
            <a:ext cx="5334462" cy="585267"/>
          </a:xfrm>
          <a:prstGeom prst="rect">
            <a:avLst/>
          </a:prstGeom>
        </p:spPr>
      </p:pic>
      <p:pic>
        <p:nvPicPr>
          <p:cNvPr id="10" name="Picture 9">
            <a:extLst>
              <a:ext uri="{FF2B5EF4-FFF2-40B4-BE49-F238E27FC236}">
                <a16:creationId xmlns:a16="http://schemas.microsoft.com/office/drawing/2014/main" id="{ED8D5866-720A-C716-FB47-B887FAEB1E72}"/>
              </a:ext>
            </a:extLst>
          </p:cNvPr>
          <p:cNvPicPr>
            <a:picLocks noChangeAspect="1"/>
          </p:cNvPicPr>
          <p:nvPr/>
        </p:nvPicPr>
        <p:blipFill>
          <a:blip r:embed="rId9"/>
          <a:stretch>
            <a:fillRect/>
          </a:stretch>
        </p:blipFill>
        <p:spPr>
          <a:xfrm>
            <a:off x="2292460" y="1745631"/>
            <a:ext cx="9169179" cy="2566638"/>
          </a:xfrm>
          <a:prstGeom prst="rect">
            <a:avLst/>
          </a:prstGeom>
        </p:spPr>
      </p:pic>
      <p:pic>
        <p:nvPicPr>
          <p:cNvPr id="12" name="Picture 11">
            <a:extLst>
              <a:ext uri="{FF2B5EF4-FFF2-40B4-BE49-F238E27FC236}">
                <a16:creationId xmlns:a16="http://schemas.microsoft.com/office/drawing/2014/main" id="{35A5D621-3F02-B1C5-1BC5-232B6DE7A1C2}"/>
              </a:ext>
            </a:extLst>
          </p:cNvPr>
          <p:cNvPicPr>
            <a:picLocks noChangeAspect="1"/>
          </p:cNvPicPr>
          <p:nvPr/>
        </p:nvPicPr>
        <p:blipFill>
          <a:blip r:embed="rId10"/>
          <a:stretch>
            <a:fillRect/>
          </a:stretch>
        </p:blipFill>
        <p:spPr>
          <a:xfrm>
            <a:off x="1048719" y="886112"/>
            <a:ext cx="2453352" cy="1314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932415-FC86-690C-9342-7B0841CB23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Picture 4">
            <a:extLst>
              <a:ext uri="{FF2B5EF4-FFF2-40B4-BE49-F238E27FC236}">
                <a16:creationId xmlns:a16="http://schemas.microsoft.com/office/drawing/2014/main" id="{AEF50B84-E1CF-F06B-43C6-1FA8EBB536FA}"/>
              </a:ext>
            </a:extLst>
          </p:cNvPr>
          <p:cNvPicPr>
            <a:picLocks noChangeAspect="1"/>
          </p:cNvPicPr>
          <p:nvPr/>
        </p:nvPicPr>
        <p:blipFill>
          <a:blip r:embed="rId4"/>
          <a:stretch>
            <a:fillRect/>
          </a:stretch>
        </p:blipFill>
        <p:spPr>
          <a:xfrm>
            <a:off x="2699165" y="1643557"/>
            <a:ext cx="5060119" cy="1780186"/>
          </a:xfrm>
          <a:prstGeom prst="rect">
            <a:avLst/>
          </a:prstGeom>
        </p:spPr>
      </p:pic>
    </p:spTree>
    <p:extLst>
      <p:ext uri="{BB962C8B-B14F-4D97-AF65-F5344CB8AC3E}">
        <p14:creationId xmlns:p14="http://schemas.microsoft.com/office/powerpoint/2010/main" val="38851009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4D5C2A-A90C-9BED-30BD-FBB29C5F04D1}"/>
              </a:ext>
            </a:extLst>
          </p:cNvPr>
          <p:cNvSpPr txBox="1"/>
          <p:nvPr/>
        </p:nvSpPr>
        <p:spPr>
          <a:xfrm>
            <a:off x="993913" y="267387"/>
            <a:ext cx="9912212" cy="769441"/>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vi-VN" sz="4400" b="1" dirty="0">
                <a:solidFill>
                  <a:srgbClr val="002060"/>
                </a:solidFill>
                <a:latin typeface="Calibri" panose="020F0502020204030204" pitchFamily="34" charset="0"/>
                <a:cs typeface="Calibri" panose="020F0502020204030204" pitchFamily="34" charset="0"/>
              </a:rPr>
              <a:t>Hoạt động </a:t>
            </a:r>
            <a:r>
              <a:rPr lang="en-US" sz="4400" b="1" dirty="0">
                <a:solidFill>
                  <a:srgbClr val="002060"/>
                </a:solidFill>
                <a:latin typeface="Calibri" panose="020F0502020204030204" pitchFamily="34" charset="0"/>
                <a:cs typeface="Calibri" panose="020F0502020204030204" pitchFamily="34" charset="0"/>
              </a:rPr>
              <a:t>1</a:t>
            </a:r>
            <a:r>
              <a:rPr lang="vi-VN" sz="4400" b="1" dirty="0">
                <a:solidFill>
                  <a:srgbClr val="002060"/>
                </a:solidFill>
                <a:latin typeface="Calibri" panose="020F0502020204030204" pitchFamily="34" charset="0"/>
                <a:cs typeface="Calibri" panose="020F0502020204030204" pitchFamily="34" charset="0"/>
              </a:rPr>
              <a:t>: Chúng ta cùng nhau tiến bộ</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97469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8" name="Picture 7">
            <a:extLst>
              <a:ext uri="{FF2B5EF4-FFF2-40B4-BE49-F238E27FC236}">
                <a16:creationId xmlns:a16="http://schemas.microsoft.com/office/drawing/2014/main" id="{54702252-D860-FC0E-27A7-18DC31791C3B}"/>
              </a:ext>
            </a:extLst>
          </p:cNvPr>
          <p:cNvPicPr>
            <a:picLocks noChangeAspect="1"/>
          </p:cNvPicPr>
          <p:nvPr/>
        </p:nvPicPr>
        <p:blipFill>
          <a:blip r:embed="rId3"/>
          <a:stretch>
            <a:fillRect/>
          </a:stretch>
        </p:blipFill>
        <p:spPr>
          <a:xfrm>
            <a:off x="783090" y="1711098"/>
            <a:ext cx="4638675" cy="3609975"/>
          </a:xfrm>
          <a:prstGeom prst="rect">
            <a:avLst/>
          </a:prstGeom>
        </p:spPr>
      </p:pic>
      <p:sp>
        <p:nvSpPr>
          <p:cNvPr id="9" name="Speech Bubble: Rectangle with Corners Rounded 8">
            <a:extLst>
              <a:ext uri="{FF2B5EF4-FFF2-40B4-BE49-F238E27FC236}">
                <a16:creationId xmlns:a16="http://schemas.microsoft.com/office/drawing/2014/main" id="{B82B1EC4-DF9B-F75B-91F2-77E1873277B6}"/>
              </a:ext>
            </a:extLst>
          </p:cNvPr>
          <p:cNvSpPr/>
          <p:nvPr/>
        </p:nvSpPr>
        <p:spPr>
          <a:xfrm>
            <a:off x="5974278" y="1698170"/>
            <a:ext cx="5760522" cy="3320143"/>
          </a:xfrm>
          <a:prstGeom prst="wedgeRoundRectCallout">
            <a:avLst>
              <a:gd name="adj1" fmla="val -60246"/>
              <a:gd name="adj2" fmla="val 13273"/>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mbria" panose="02040503050406030204" pitchFamily="18" charset="0"/>
                <a:ea typeface="Cambria" panose="02040503050406030204" pitchFamily="18" charset="0"/>
              </a:rPr>
              <a:t>- Từng thành viên chia sẻ:</a:t>
            </a:r>
          </a:p>
          <a:p>
            <a:pPr lvl="0" algn="just">
              <a:defRPr/>
            </a:pPr>
            <a:r>
              <a:rPr lang="vi-VN" sz="3200" dirty="0">
                <a:solidFill>
                  <a:srgbClr val="002060"/>
                </a:solidFill>
                <a:latin typeface="Cambria" panose="02040503050406030204" pitchFamily="18" charset="0"/>
                <a:ea typeface="Cambria" panose="02040503050406030204" pitchFamily="18" charset="0"/>
              </a:rPr>
              <a:t>+ Về một hoạt động trải nghiệm ấn tượng nhất của mình trong năm học lớp 5;</a:t>
            </a:r>
          </a:p>
          <a:p>
            <a:pPr lvl="0" algn="just">
              <a:defRPr/>
            </a:pPr>
            <a:r>
              <a:rPr lang="vi-VN" sz="3200" dirty="0">
                <a:solidFill>
                  <a:srgbClr val="002060"/>
                </a:solidFill>
                <a:latin typeface="Cambria" panose="02040503050406030204" pitchFamily="18" charset="0"/>
                <a:ea typeface="Cambria" panose="02040503050406030204" pitchFamily="18" charset="0"/>
              </a:rPr>
              <a:t>+ Về cảm xúc từng có với nhóm, tổ của mình.</a:t>
            </a:r>
          </a:p>
        </p:txBody>
      </p:sp>
      <p:sp>
        <p:nvSpPr>
          <p:cNvPr id="10" name="TextBox 9">
            <a:extLst>
              <a:ext uri="{FF2B5EF4-FFF2-40B4-BE49-F238E27FC236}">
                <a16:creationId xmlns:a16="http://schemas.microsoft.com/office/drawing/2014/main" id="{AB7201B7-7F47-8A24-E12A-6A25143699F4}"/>
              </a:ext>
            </a:extLst>
          </p:cNvPr>
          <p:cNvSpPr txBox="1"/>
          <p:nvPr/>
        </p:nvSpPr>
        <p:spPr>
          <a:xfrm>
            <a:off x="1038225" y="419191"/>
            <a:ext cx="10172699" cy="681038"/>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4000" b="1" dirty="0" err="1">
                <a:solidFill>
                  <a:srgbClr val="002060"/>
                </a:solidFill>
                <a:latin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xếp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thành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vòng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tròn</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0391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69446" y="0"/>
            <a:ext cx="12320500" cy="6858000"/>
          </a:xfrm>
          <a:prstGeom prst="rect">
            <a:avLst/>
          </a:prstGeom>
        </p:spPr>
      </p:pic>
      <p:grpSp>
        <p:nvGrpSpPr>
          <p:cNvPr id="14" name="Group 13">
            <a:extLst>
              <a:ext uri="{FF2B5EF4-FFF2-40B4-BE49-F238E27FC236}">
                <a16:creationId xmlns:a16="http://schemas.microsoft.com/office/drawing/2014/main" id="{EE3E837C-9F7E-4B2D-B3DA-FB6A61655F97}"/>
              </a:ext>
            </a:extLst>
          </p:cNvPr>
          <p:cNvGrpSpPr/>
          <p:nvPr/>
        </p:nvGrpSpPr>
        <p:grpSpPr>
          <a:xfrm>
            <a:off x="2421510" y="1308938"/>
            <a:ext cx="7400373" cy="1420190"/>
            <a:chOff x="6869762" y="4545422"/>
            <a:chExt cx="5231447" cy="1300901"/>
          </a:xfrm>
        </p:grpSpPr>
        <p:sp>
          <p:nvSpPr>
            <p:cNvPr id="13" name="Rectangle: Diagonal Corners Snipped 12">
              <a:extLst>
                <a:ext uri="{FF2B5EF4-FFF2-40B4-BE49-F238E27FC236}">
                  <a16:creationId xmlns:a16="http://schemas.microsoft.com/office/drawing/2014/main" id="{69303266-B51D-4B3E-8EB3-AFFE4FD217BD}"/>
                </a:ext>
              </a:extLst>
            </p:cNvPr>
            <p:cNvSpPr/>
            <p:nvPr/>
          </p:nvSpPr>
          <p:spPr>
            <a:xfrm>
              <a:off x="6869762" y="4545422"/>
              <a:ext cx="5231447" cy="1300901"/>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1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DE920101-5227-4A3B-9D43-DA83FD215B31}"/>
                </a:ext>
              </a:extLst>
            </p:cNvPr>
            <p:cNvSpPr txBox="1"/>
            <p:nvPr/>
          </p:nvSpPr>
          <p:spPr>
            <a:xfrm>
              <a:off x="7124933" y="4592997"/>
              <a:ext cx="4721104" cy="121227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Cambria" panose="02040503050406030204" pitchFamily="18" charset="0"/>
                  <a:ea typeface="Cambria" panose="02040503050406030204" pitchFamily="18" charset="0"/>
                </a:rPr>
                <a:t>Cùng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lại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nhật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kí</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lớp</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tổ</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nói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lời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chúc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tốt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đẹp</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với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nhau</a:t>
              </a:r>
              <a:r>
                <a:rPr lang="en-US" sz="4000" b="0" i="0" dirty="0">
                  <a:solidFill>
                    <a:srgbClr val="000000"/>
                  </a:solidFill>
                  <a:effectLst/>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a:extLst>
              <a:ext uri="{FF2B5EF4-FFF2-40B4-BE49-F238E27FC236}">
                <a16:creationId xmlns:a16="http://schemas.microsoft.com/office/drawing/2014/main" id="{F0D27ACC-88EB-4683-9C64-745C18E2F679}"/>
              </a:ext>
            </a:extLst>
          </p:cNvPr>
          <p:cNvPicPr>
            <a:picLocks noChangeAspect="1"/>
          </p:cNvPicPr>
          <p:nvPr/>
        </p:nvPicPr>
        <p:blipFill>
          <a:blip r:embed="rId5"/>
          <a:stretch>
            <a:fillRect/>
          </a:stretch>
        </p:blipFill>
        <p:spPr>
          <a:xfrm>
            <a:off x="2557409" y="3276601"/>
            <a:ext cx="7735115" cy="3236726"/>
          </a:xfrm>
          <a:prstGeom prst="rect">
            <a:avLst/>
          </a:prstGeom>
        </p:spPr>
      </p:pic>
    </p:spTree>
    <p:extLst>
      <p:ext uri="{BB962C8B-B14F-4D97-AF65-F5344CB8AC3E}">
        <p14:creationId xmlns:p14="http://schemas.microsoft.com/office/powerpoint/2010/main" val="887971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57231D4-4E84-4B9F-8D4D-86078ED77671}"/>
</file>

<file path=customXml/itemProps2.xml><?xml version="1.0" encoding="utf-8"?>
<ds:datastoreItem xmlns:ds="http://schemas.openxmlformats.org/officeDocument/2006/customXml" ds:itemID="{F3AACF6E-D9FE-4557-AABD-A57B255C7EA3}"/>
</file>

<file path=customXml/itemProps3.xml><?xml version="1.0" encoding="utf-8"?>
<ds:datastoreItem xmlns:ds="http://schemas.openxmlformats.org/officeDocument/2006/customXml" ds:itemID="{38B2BE56-3E15-4CF7-9B26-426EEEA64E4A}"/>
</file>

<file path=docProps/app.xml><?xml version="1.0" encoding="utf-8"?>
<Properties xmlns="http://schemas.openxmlformats.org/officeDocument/2006/extended-properties" xmlns:vt="http://schemas.openxmlformats.org/officeDocument/2006/docPropsVTypes">
  <TotalTime>217</TotalTime>
  <Words>533</Words>
  <Application>Microsoft Office PowerPoint</Application>
  <PresentationFormat>Widescreen</PresentationFormat>
  <Paragraphs>35</Paragraphs>
  <Slides>21</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Calibri (Body)</vt:lpstr>
      <vt:lpstr>字魂107号-萌趣欢乐体</vt:lpstr>
      <vt:lpstr>Arial</vt:lpstr>
      <vt:lpstr>Calibri</vt:lpstr>
      <vt:lpstr>Cambria</vt:lpstr>
      <vt:lpstr>SVN-Hole Hearted</vt:lpstr>
      <vt:lpstr>SVN-Newton</vt:lpstr>
      <vt:lpstr>Times New Roman</vt:lpstr>
      <vt:lpstr>Office 主题​​</vt:lpstr>
      <vt:lpstr>3_Office Theme</vt:lpstr>
      <vt:lpstr>Custom Design</vt:lpstr>
      <vt:lpstr>Office Theme</vt:lpstr>
      <vt:lpstr>1_AAAAAAAAAAAAAAAAAAAAAAAAAAA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2024-02-09T07:33:31Z</dcterms:created>
  <dcterms:modified xsi:type="dcterms:W3CDTF">2024-12-23T13:59:51Z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