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0"/>
  </p:notesMasterIdLst>
  <p:sldIdLst>
    <p:sldId id="8333" r:id="rId3"/>
    <p:sldId id="8376" r:id="rId4"/>
    <p:sldId id="257" r:id="rId5"/>
    <p:sldId id="8342" r:id="rId6"/>
    <p:sldId id="8365" r:id="rId7"/>
    <p:sldId id="8372" r:id="rId8"/>
    <p:sldId id="8373" r:id="rId9"/>
    <p:sldId id="8375" r:id="rId10"/>
    <p:sldId id="8374" r:id="rId11"/>
    <p:sldId id="8377" r:id="rId12"/>
    <p:sldId id="8378" r:id="rId13"/>
    <p:sldId id="8379" r:id="rId14"/>
    <p:sldId id="8380" r:id="rId15"/>
    <p:sldId id="8381" r:id="rId16"/>
    <p:sldId id="8382" r:id="rId17"/>
    <p:sldId id="277" r:id="rId18"/>
    <p:sldId id="83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C7240-6D4B-44FD-A372-729BE25BF687}"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F56BD-11ED-4512-A0AA-EBD0FE28C8FE}" type="slidenum">
              <a:rPr lang="en-US" smtClean="0"/>
              <a:t>‹#›</a:t>
            </a:fld>
            <a:endParaRPr lang="en-US"/>
          </a:p>
        </p:txBody>
      </p:sp>
    </p:spTree>
    <p:extLst>
      <p:ext uri="{BB962C8B-B14F-4D97-AF65-F5344CB8AC3E}">
        <p14:creationId xmlns:p14="http://schemas.microsoft.com/office/powerpoint/2010/main" val="278463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78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50609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9" name="Google Shape;509;p27"/>
          <p:cNvGrpSpPr/>
          <p:nvPr/>
        </p:nvGrpSpPr>
        <p:grpSpPr>
          <a:xfrm>
            <a:off x="445804" y="390289"/>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8003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850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84430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2" y="463644"/>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500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6" name="Google Shape;96;p6"/>
          <p:cNvGrpSpPr/>
          <p:nvPr/>
        </p:nvGrpSpPr>
        <p:grpSpPr>
          <a:xfrm rot="-1203274">
            <a:off x="279503"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0" name="Google Shape;100;p6"/>
          <p:cNvSpPr/>
          <p:nvPr/>
        </p:nvSpPr>
        <p:spPr>
          <a:xfrm>
            <a:off x="11615569"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6"/>
          <p:cNvSpPr/>
          <p:nvPr/>
        </p:nvSpPr>
        <p:spPr>
          <a:xfrm rot="973919">
            <a:off x="842078"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103;p6"/>
          <p:cNvGrpSpPr/>
          <p:nvPr/>
        </p:nvGrpSpPr>
        <p:grpSpPr>
          <a:xfrm rot="4024561">
            <a:off x="10166461" y="6132727"/>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09;p6"/>
          <p:cNvGrpSpPr/>
          <p:nvPr/>
        </p:nvGrpSpPr>
        <p:grpSpPr>
          <a:xfrm rot="-1131748">
            <a:off x="256692" y="5397671"/>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4835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3638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406954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5"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8488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rot="-2043141" flipH="1">
            <a:off x="10917849"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26"/>
          <p:cNvGrpSpPr/>
          <p:nvPr/>
        </p:nvGrpSpPr>
        <p:grpSpPr>
          <a:xfrm flipH="1">
            <a:off x="442901"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rot="10535364">
            <a:off x="500145"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rot="-3029405">
            <a:off x="11605869" y="2559715"/>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1606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3" name="Picture 2" descr="A round pink circle with white text and a black background&#10;&#10;Description automatically generated">
            <a:extLst>
              <a:ext uri="{FF2B5EF4-FFF2-40B4-BE49-F238E27FC236}">
                <a16:creationId xmlns:a16="http://schemas.microsoft.com/office/drawing/2014/main" id="{FE4DE873-5E46-2641-7BB7-55F950B41F0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extLst>
      <p:ext uri="{BB962C8B-B14F-4D97-AF65-F5344CB8AC3E}">
        <p14:creationId xmlns:p14="http://schemas.microsoft.com/office/powerpoint/2010/main" val="152660054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A0D39E0-2E60-424B-8D67-551B1BFDF672}"/>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69995D8D-EFB8-36BA-998E-93BECD62672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extLst>
      <p:ext uri="{BB962C8B-B14F-4D97-AF65-F5344CB8AC3E}">
        <p14:creationId xmlns:p14="http://schemas.microsoft.com/office/powerpoint/2010/main" val="247020560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3" r:id="rId4"/>
    <p:sldLayoutId id="2147483684" r:id="rId5"/>
    <p:sldLayoutId id="2147483685"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7.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56F42-0EA0-7842-4F3F-6052933A41E0}"/>
              </a:ext>
            </a:extLst>
          </p:cNvPr>
          <p:cNvSpPr txBox="1"/>
          <p:nvPr/>
        </p:nvSpPr>
        <p:spPr>
          <a:xfrm>
            <a:off x="1446028" y="559337"/>
            <a:ext cx="9537405" cy="954107"/>
          </a:xfrm>
          <a:prstGeom prst="rect">
            <a:avLst/>
          </a:prstGeom>
          <a:noFill/>
        </p:spPr>
        <p:txBody>
          <a:bodyPr wrap="square">
            <a:spAutoFit/>
          </a:bodyPr>
          <a:lstStyle/>
          <a:p>
            <a:r>
              <a:rPr lang="vi-VN" sz="2800" b="0" i="0" dirty="0">
                <a:solidFill>
                  <a:srgbClr val="000000"/>
                </a:solidFill>
                <a:effectLst/>
                <a:latin typeface="Cambria" panose="02040503050406030204" pitchFamily="18" charset="0"/>
                <a:ea typeface="Cambria" panose="02040503050406030204" pitchFamily="18" charset="0"/>
              </a:rPr>
              <a:t>b) Dưới đây là biểu đồ về diện tích trồng cà phê của bốn tỉnh Tây Nguyên.</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D4E027D-781D-A95C-38D8-0F5AB167E5E2}"/>
              </a:ext>
            </a:extLst>
          </p:cNvPr>
          <p:cNvPicPr>
            <a:picLocks noChangeAspect="1"/>
          </p:cNvPicPr>
          <p:nvPr/>
        </p:nvPicPr>
        <p:blipFill>
          <a:blip r:embed="rId2"/>
          <a:stretch>
            <a:fillRect/>
          </a:stretch>
        </p:blipFill>
        <p:spPr>
          <a:xfrm>
            <a:off x="2198502" y="1642288"/>
            <a:ext cx="7029450" cy="4381500"/>
          </a:xfrm>
          <a:prstGeom prst="rect">
            <a:avLst/>
          </a:prstGeom>
        </p:spPr>
      </p:pic>
    </p:spTree>
    <p:extLst>
      <p:ext uri="{BB962C8B-B14F-4D97-AF65-F5344CB8AC3E}">
        <p14:creationId xmlns:p14="http://schemas.microsoft.com/office/powerpoint/2010/main" val="285991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4DFF8-3A54-3AA7-2C2E-FC6D60C72CFE}"/>
              </a:ext>
            </a:extLst>
          </p:cNvPr>
          <p:cNvSpPr txBox="1"/>
          <p:nvPr/>
        </p:nvSpPr>
        <p:spPr>
          <a:xfrm>
            <a:off x="1446028" y="559337"/>
            <a:ext cx="9537405" cy="2062103"/>
          </a:xfrm>
          <a:prstGeom prst="rect">
            <a:avLst/>
          </a:prstGeom>
          <a:noFill/>
        </p:spPr>
        <p:txBody>
          <a:bodyPr wrap="square">
            <a:spAutoFit/>
          </a:bodyPr>
          <a:lstStyle/>
          <a:p>
            <a:pPr algn="just"/>
            <a:r>
              <a:rPr lang="vi-VN" sz="3200" b="1" dirty="0">
                <a:solidFill>
                  <a:srgbClr val="000000"/>
                </a:solidFill>
                <a:latin typeface="Cambria" panose="02040503050406030204" pitchFamily="18" charset="0"/>
                <a:ea typeface="Cambria" panose="02040503050406030204" pitchFamily="18" charset="0"/>
              </a:rPr>
              <a:t>Quan sát biểu đồ rồi trả lời câu hỏi:</a:t>
            </a:r>
          </a:p>
          <a:p>
            <a:pPr algn="just"/>
            <a:r>
              <a:rPr lang="vi-VN" sz="3200" dirty="0">
                <a:solidFill>
                  <a:srgbClr val="000000"/>
                </a:solidFill>
                <a:latin typeface="Cambria" panose="02040503050406030204" pitchFamily="18" charset="0"/>
                <a:ea typeface="Cambria" panose="02040503050406030204" pitchFamily="18" charset="0"/>
              </a:rPr>
              <a:t>- Diện tích trồng cà phê ở tỉnh nào nhiều nhất, tỉnh nào ít nhất?</a:t>
            </a:r>
          </a:p>
          <a:p>
            <a:pPr algn="just"/>
            <a:r>
              <a:rPr lang="vi-VN" sz="3200" dirty="0">
                <a:solidFill>
                  <a:srgbClr val="000000"/>
                </a:solidFill>
                <a:latin typeface="Cambria" panose="02040503050406030204" pitchFamily="18" charset="0"/>
                <a:ea typeface="Cambria" panose="02040503050406030204" pitchFamily="18" charset="0"/>
              </a:rPr>
              <a:t>- Trung bình mỗi tỉnh trồng bao nhiêu héc-ta cà phê?</a:t>
            </a:r>
            <a:endParaRPr lang="en-US" sz="32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02521D4-641E-36AA-8A20-BE7D44266B0C}"/>
              </a:ext>
            </a:extLst>
          </p:cNvPr>
          <p:cNvSpPr txBox="1"/>
          <p:nvPr/>
        </p:nvSpPr>
        <p:spPr>
          <a:xfrm>
            <a:off x="1488558" y="2887867"/>
            <a:ext cx="9537405" cy="2862322"/>
          </a:xfrm>
          <a:prstGeom prst="rect">
            <a:avLst/>
          </a:prstGeom>
          <a:noFill/>
        </p:spPr>
        <p:txBody>
          <a:bodyPr wrap="square">
            <a:spAutoFit/>
          </a:bodyPr>
          <a:lstStyle/>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Tỉnh Đắk Lắk có diện tích trồng cà phê nhiều nhất; tỉnh Gia Lai có diện tích trồng cà phê ít nhất.</a:t>
            </a:r>
          </a:p>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Trung bình mỗi tỉnh trồng được 132 500 ha cà phê.</a:t>
            </a:r>
          </a:p>
        </p:txBody>
      </p:sp>
    </p:spTree>
    <p:extLst>
      <p:ext uri="{BB962C8B-B14F-4D97-AF65-F5344CB8AC3E}">
        <p14:creationId xmlns:p14="http://schemas.microsoft.com/office/powerpoint/2010/main" val="242943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4</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5" y="498386"/>
            <a:ext cx="10001250" cy="1815882"/>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Một trận bóng đá của giải Vô địch Quốc gia Việt Nam có 20 000 khán giả, trong đó khán đài A có 6 000 khán giả, khán đài B có 8 000 khán giả, khán đài C có 3 600 khán giả, còn lại ở khán đài D</a:t>
            </a:r>
          </a:p>
          <a:p>
            <a:pPr lvl="0" algn="just">
              <a:defRPr/>
            </a:pPr>
            <a:r>
              <a:rPr lang="vi-VN" sz="2800" b="1" dirty="0">
                <a:solidFill>
                  <a:srgbClr val="000000"/>
                </a:solidFill>
                <a:latin typeface="Cambria" panose="02040503050406030204" pitchFamily="18" charset="0"/>
                <a:ea typeface="Cambria" panose="02040503050406030204" pitchFamily="18" charset="0"/>
              </a:rPr>
              <a:t>a) Hoàn thành bảng sau.</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912CEC70-36A8-8ACE-D7B0-DF4C5DF7AF2E}"/>
              </a:ext>
            </a:extLst>
          </p:cNvPr>
          <p:cNvGraphicFramePr>
            <a:graphicFrameLocks noGrp="1"/>
          </p:cNvGraphicFramePr>
          <p:nvPr>
            <p:extLst>
              <p:ext uri="{D42A27DB-BD31-4B8C-83A1-F6EECF244321}">
                <p14:modId xmlns:p14="http://schemas.microsoft.com/office/powerpoint/2010/main" val="154912623"/>
              </p:ext>
            </p:extLst>
          </p:nvPr>
        </p:nvGraphicFramePr>
        <p:xfrm>
          <a:off x="1208617" y="2632115"/>
          <a:ext cx="9987465" cy="1014852"/>
        </p:xfrm>
        <a:graphic>
          <a:graphicData uri="http://schemas.openxmlformats.org/drawingml/2006/table">
            <a:tbl>
              <a:tblPr/>
              <a:tblGrid>
                <a:gridCol w="1997493">
                  <a:extLst>
                    <a:ext uri="{9D8B030D-6E8A-4147-A177-3AD203B41FA5}">
                      <a16:colId xmlns:a16="http://schemas.microsoft.com/office/drawing/2014/main" val="609741177"/>
                    </a:ext>
                  </a:extLst>
                </a:gridCol>
                <a:gridCol w="1997493">
                  <a:extLst>
                    <a:ext uri="{9D8B030D-6E8A-4147-A177-3AD203B41FA5}">
                      <a16:colId xmlns:a16="http://schemas.microsoft.com/office/drawing/2014/main" val="3065886461"/>
                    </a:ext>
                  </a:extLst>
                </a:gridCol>
                <a:gridCol w="1997493">
                  <a:extLst>
                    <a:ext uri="{9D8B030D-6E8A-4147-A177-3AD203B41FA5}">
                      <a16:colId xmlns:a16="http://schemas.microsoft.com/office/drawing/2014/main" val="1020570830"/>
                    </a:ext>
                  </a:extLst>
                </a:gridCol>
                <a:gridCol w="1997493">
                  <a:extLst>
                    <a:ext uri="{9D8B030D-6E8A-4147-A177-3AD203B41FA5}">
                      <a16:colId xmlns:a16="http://schemas.microsoft.com/office/drawing/2014/main" val="2750387226"/>
                    </a:ext>
                  </a:extLst>
                </a:gridCol>
                <a:gridCol w="1997493">
                  <a:extLst>
                    <a:ext uri="{9D8B030D-6E8A-4147-A177-3AD203B41FA5}">
                      <a16:colId xmlns:a16="http://schemas.microsoft.com/office/drawing/2014/main" val="2585272685"/>
                    </a:ext>
                  </a:extLst>
                </a:gridCol>
              </a:tblGrid>
              <a:tr h="507426">
                <a:tc>
                  <a:txBody>
                    <a:bodyPr/>
                    <a:lstStyle/>
                    <a:p>
                      <a:pPr algn="ctr" fontAlgn="t"/>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đài</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dirty="0">
                          <a:effectLst/>
                          <a:latin typeface="Cambria" panose="02040503050406030204" pitchFamily="18" charset="0"/>
                          <a:ea typeface="Cambria" panose="02040503050406030204" pitchFamily="18" charset="0"/>
                        </a:rPr>
                        <a:t>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C</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D</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92948532"/>
                  </a:ext>
                </a:extLst>
              </a:tr>
              <a:tr h="507426">
                <a:tc>
                  <a:txBody>
                    <a:bodyPr/>
                    <a:lstStyle/>
                    <a:p>
                      <a:pPr algn="ctr" fontAlgn="t"/>
                      <a:r>
                        <a:rPr lang="en-US" sz="2800" dirty="0" err="1">
                          <a:effectLst/>
                          <a:latin typeface="Cambria" panose="02040503050406030204" pitchFamily="18" charset="0"/>
                          <a:ea typeface="Cambria" panose="02040503050406030204" pitchFamily="18" charset="0"/>
                        </a:rPr>
                        <a:t>Số</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a:effectLst/>
                          <a:latin typeface="Cambria" panose="02040503050406030204" pitchFamily="18" charset="0"/>
                          <a:ea typeface="Cambria" panose="02040503050406030204" pitchFamily="18" charset="0"/>
                        </a:rPr>
                        <a:t>6 000</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dirty="0">
                          <a:effectLst/>
                          <a:latin typeface="Cambria" panose="02040503050406030204" pitchFamily="18" charset="0"/>
                          <a:ea typeface="Cambria" panose="020405030504060302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90689805"/>
                  </a:ext>
                </a:extLst>
              </a:tr>
            </a:tbl>
          </a:graphicData>
        </a:graphic>
      </p:graphicFrame>
      <p:sp>
        <p:nvSpPr>
          <p:cNvPr id="3" name="Rectangle 2">
            <a:extLst>
              <a:ext uri="{FF2B5EF4-FFF2-40B4-BE49-F238E27FC236}">
                <a16:creationId xmlns:a16="http://schemas.microsoft.com/office/drawing/2014/main" id="{CCE0BBD5-1A33-7310-5914-9DE068296D63}"/>
              </a:ext>
            </a:extLst>
          </p:cNvPr>
          <p:cNvSpPr/>
          <p:nvPr/>
        </p:nvSpPr>
        <p:spPr>
          <a:xfrm>
            <a:off x="5645888" y="322166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8 000</a:t>
            </a:r>
          </a:p>
        </p:txBody>
      </p:sp>
      <p:sp>
        <p:nvSpPr>
          <p:cNvPr id="12" name="Rectangle 11">
            <a:extLst>
              <a:ext uri="{FF2B5EF4-FFF2-40B4-BE49-F238E27FC236}">
                <a16:creationId xmlns:a16="http://schemas.microsoft.com/office/drawing/2014/main" id="{9395B2E0-4EA5-78B3-BDEE-EEC04B445A87}"/>
              </a:ext>
            </a:extLst>
          </p:cNvPr>
          <p:cNvSpPr/>
          <p:nvPr/>
        </p:nvSpPr>
        <p:spPr>
          <a:xfrm>
            <a:off x="7612912" y="317913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3 600</a:t>
            </a:r>
          </a:p>
        </p:txBody>
      </p:sp>
      <p:sp>
        <p:nvSpPr>
          <p:cNvPr id="13" name="Rectangle 12">
            <a:extLst>
              <a:ext uri="{FF2B5EF4-FFF2-40B4-BE49-F238E27FC236}">
                <a16:creationId xmlns:a16="http://schemas.microsoft.com/office/drawing/2014/main" id="{4B711C7F-0AE5-AF63-8A5A-0681262F1FF8}"/>
              </a:ext>
            </a:extLst>
          </p:cNvPr>
          <p:cNvSpPr/>
          <p:nvPr/>
        </p:nvSpPr>
        <p:spPr>
          <a:xfrm>
            <a:off x="9675629" y="3221666"/>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2 400</a:t>
            </a:r>
          </a:p>
        </p:txBody>
      </p:sp>
    </p:spTree>
    <p:extLst>
      <p:ext uri="{BB962C8B-B14F-4D97-AF65-F5344CB8AC3E}">
        <p14:creationId xmlns:p14="http://schemas.microsoft.com/office/powerpoint/2010/main" val="19329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8FE09E-F940-2577-C8AF-5C2D20495C99}"/>
              </a:ext>
            </a:extLst>
          </p:cNvPr>
          <p:cNvSpPr txBox="1"/>
          <p:nvPr/>
        </p:nvSpPr>
        <p:spPr>
          <a:xfrm>
            <a:off x="1009871" y="838628"/>
            <a:ext cx="5720538" cy="3970318"/>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p>
          <a:p>
            <a:pPr lvl="0" algn="just">
              <a:defRPr/>
            </a:pPr>
            <a:r>
              <a:rPr lang="vi-VN" sz="2800"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155D2A6-1208-87A6-1D5C-9F350062F7E3}"/>
              </a:ext>
            </a:extLst>
          </p:cNvPr>
          <p:cNvPicPr>
            <a:picLocks noChangeAspect="1"/>
          </p:cNvPicPr>
          <p:nvPr/>
        </p:nvPicPr>
        <p:blipFill>
          <a:blip r:embed="rId2"/>
          <a:stretch>
            <a:fillRect/>
          </a:stretch>
        </p:blipFill>
        <p:spPr>
          <a:xfrm>
            <a:off x="6885689" y="1033462"/>
            <a:ext cx="4438650" cy="2962275"/>
          </a:xfrm>
          <a:prstGeom prst="rect">
            <a:avLst/>
          </a:prstGeom>
        </p:spPr>
      </p:pic>
    </p:spTree>
    <p:extLst>
      <p:ext uri="{BB962C8B-B14F-4D97-AF65-F5344CB8AC3E}">
        <p14:creationId xmlns:p14="http://schemas.microsoft.com/office/powerpoint/2010/main" val="24208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E4ADE-7B90-7769-23F6-1C02B304C6CD}"/>
              </a:ext>
            </a:extLst>
          </p:cNvPr>
          <p:cNvSpPr txBox="1"/>
          <p:nvPr/>
        </p:nvSpPr>
        <p:spPr>
          <a:xfrm>
            <a:off x="1009871" y="583446"/>
            <a:ext cx="10898594" cy="1077218"/>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p>
        </p:txBody>
      </p:sp>
      <p:sp>
        <p:nvSpPr>
          <p:cNvPr id="3" name="TextBox 2">
            <a:extLst>
              <a:ext uri="{FF2B5EF4-FFF2-40B4-BE49-F238E27FC236}">
                <a16:creationId xmlns:a16="http://schemas.microsoft.com/office/drawing/2014/main" id="{4C70F71E-F62C-7A83-7A1C-EA7178BD5E2B}"/>
              </a:ext>
            </a:extLst>
          </p:cNvPr>
          <p:cNvSpPr txBox="1"/>
          <p:nvPr/>
        </p:nvSpPr>
        <p:spPr>
          <a:xfrm>
            <a:off x="850382" y="1933781"/>
            <a:ext cx="10898594" cy="3046988"/>
          </a:xfrm>
          <a:prstGeom prst="rect">
            <a:avLst/>
          </a:prstGeom>
          <a:noFill/>
        </p:spPr>
        <p:txBody>
          <a:bodyPr wrap="square">
            <a:spAutoFit/>
          </a:bodyPr>
          <a:lstStyle/>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A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6 000 : 20 000 = 0,3 = 30%</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B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8 000 : 20 000 = 0,4 = 40%</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C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3 600 : 20 000 = 0,18 = 18%</a:t>
            </a: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D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r>
              <a:rPr lang="en-US" sz="2400" b="0" i="0" dirty="0">
                <a:solidFill>
                  <a:srgbClr val="FF0000"/>
                </a:solidFill>
                <a:effectLst/>
                <a:latin typeface="Cambria" panose="02040503050406030204" pitchFamily="18" charset="0"/>
                <a:ea typeface="Cambria" panose="02040503050406030204" pitchFamily="18" charset="0"/>
              </a:rPr>
              <a:t>2 400 : 20 000 = 0,12 = 12%</a:t>
            </a:r>
          </a:p>
        </p:txBody>
      </p:sp>
    </p:spTree>
    <p:extLst>
      <p:ext uri="{BB962C8B-B14F-4D97-AF65-F5344CB8AC3E}">
        <p14:creationId xmlns:p14="http://schemas.microsoft.com/office/powerpoint/2010/main" val="1063701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E4ADE-7B90-7769-23F6-1C02B304C6CD}"/>
              </a:ext>
            </a:extLst>
          </p:cNvPr>
          <p:cNvSpPr txBox="1"/>
          <p:nvPr/>
        </p:nvSpPr>
        <p:spPr>
          <a:xfrm>
            <a:off x="1009871" y="583446"/>
            <a:ext cx="10898594" cy="2062103"/>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675AE7-D187-7C9E-0EAE-E863B5BC87A9}"/>
              </a:ext>
            </a:extLst>
          </p:cNvPr>
          <p:cNvPicPr>
            <a:picLocks noChangeAspect="1"/>
          </p:cNvPicPr>
          <p:nvPr/>
        </p:nvPicPr>
        <p:blipFill>
          <a:blip r:embed="rId2"/>
          <a:stretch>
            <a:fillRect/>
          </a:stretch>
        </p:blipFill>
        <p:spPr>
          <a:xfrm>
            <a:off x="3023966" y="2667663"/>
            <a:ext cx="6407114" cy="3645615"/>
          </a:xfrm>
          <a:prstGeom prst="rect">
            <a:avLst/>
          </a:prstGeom>
        </p:spPr>
      </p:pic>
    </p:spTree>
    <p:extLst>
      <p:ext uri="{BB962C8B-B14F-4D97-AF65-F5344CB8AC3E}">
        <p14:creationId xmlns:p14="http://schemas.microsoft.com/office/powerpoint/2010/main" val="185375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5" y="-122891"/>
            <a:ext cx="12637359" cy="7590491"/>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80"/>
            <a:ext cx="1166451"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8"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6001"/>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4" y="2803155"/>
            <a:ext cx="5812119"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thành BTVN</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38F7074-A392-A0DD-BA1C-0A92016ECCAA}"/>
              </a:ext>
            </a:extLst>
          </p:cNvPr>
          <p:cNvPicPr>
            <a:picLocks noChangeAspect="1"/>
          </p:cNvPicPr>
          <p:nvPr/>
        </p:nvPicPr>
        <p:blipFill>
          <a:blip r:embed="rId5"/>
          <a:stretch>
            <a:fillRect/>
          </a:stretch>
        </p:blipFill>
        <p:spPr>
          <a:xfrm>
            <a:off x="3933220" y="1358934"/>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ỗ cái tay lên đi">
            <a:hlinkClick r:id="" action="ppaction://media"/>
            <a:extLst>
              <a:ext uri="{FF2B5EF4-FFF2-40B4-BE49-F238E27FC236}">
                <a16:creationId xmlns:a16="http://schemas.microsoft.com/office/drawing/2014/main" id="{9B4092F4-DBED-CD46-6BAA-425B9C15C8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2193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CAA82A07-D49F-ED7E-50DA-C8100FEDC52A}"/>
              </a:ext>
            </a:extLst>
          </p:cNvPr>
          <p:cNvPicPr/>
          <p:nvPr/>
        </p:nvPicPr>
        <p:blipFill>
          <a:blip r:embed="rId9">
            <a:clrChange>
              <a:clrFrom>
                <a:srgbClr val="F5F5F5">
                  <a:alpha val="100000"/>
                </a:srgbClr>
              </a:clrFrom>
              <a:clrTo>
                <a:srgbClr val="F5F5F5">
                  <a:alpha val="100000"/>
                  <a:alpha val="0"/>
                </a:srgbClr>
              </a:clrTo>
            </a:clrChange>
          </a:blip>
          <a:srcRect t="43206" r="422" b="9687"/>
          <a:stretch>
            <a:fillRect/>
          </a:stretch>
        </p:blipFill>
        <p:spPr>
          <a:xfrm>
            <a:off x="4197350" y="730885"/>
            <a:ext cx="2951480" cy="1133475"/>
          </a:xfrm>
          <a:prstGeom prst="rect">
            <a:avLst/>
          </a:prstGeom>
          <a:noFill/>
          <a:ln w="9525">
            <a:noFill/>
          </a:ln>
        </p:spPr>
      </p:pic>
      <p:sp>
        <p:nvSpPr>
          <p:cNvPr id="11" name="圆角矩形 1">
            <a:extLst>
              <a:ext uri="{FF2B5EF4-FFF2-40B4-BE49-F238E27FC236}">
                <a16:creationId xmlns:a16="http://schemas.microsoft.com/office/drawing/2014/main" id="{1BBC313A-DD82-F76C-86CE-F270BA40F525}"/>
              </a:ext>
            </a:extLst>
          </p:cNvPr>
          <p:cNvSpPr/>
          <p:nvPr/>
        </p:nvSpPr>
        <p:spPr>
          <a:xfrm>
            <a:off x="2076133" y="0"/>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Thứ</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ngày</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tháng</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năm</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p>
        </p:txBody>
      </p:sp>
      <p:pic>
        <p:nvPicPr>
          <p:cNvPr id="12" name="Picture 11" descr="Picture1">
            <a:extLst>
              <a:ext uri="{FF2B5EF4-FFF2-40B4-BE49-F238E27FC236}">
                <a16:creationId xmlns:a16="http://schemas.microsoft.com/office/drawing/2014/main" id="{60DA3C1D-ED59-CC66-F116-09E116A6DC70}"/>
              </a:ext>
            </a:extLst>
          </p:cNvPr>
          <p:cNvPicPr>
            <a:picLocks noChangeAspect="1"/>
          </p:cNvPicPr>
          <p:nvPr/>
        </p:nvPicPr>
        <p:blipFill>
          <a:blip r:embed="rId10"/>
          <a:stretch>
            <a:fillRect/>
          </a:stretch>
        </p:blipFill>
        <p:spPr>
          <a:xfrm>
            <a:off x="4834255" y="1057910"/>
            <a:ext cx="1957070" cy="774065"/>
          </a:xfrm>
          <a:prstGeom prst="rect">
            <a:avLst/>
          </a:prstGeom>
        </p:spPr>
      </p:pic>
      <p:sp>
        <p:nvSpPr>
          <p:cNvPr id="16" name="TextBox 15">
            <a:extLst>
              <a:ext uri="{FF2B5EF4-FFF2-40B4-BE49-F238E27FC236}">
                <a16:creationId xmlns:a16="http://schemas.microsoft.com/office/drawing/2014/main" id="{796BB0C6-BF7B-FB98-42FC-71A59DA6F15D}"/>
              </a:ext>
            </a:extLst>
          </p:cNvPr>
          <p:cNvSpPr txBox="1"/>
          <p:nvPr/>
        </p:nvSpPr>
        <p:spPr>
          <a:xfrm>
            <a:off x="2352675" y="2171700"/>
            <a:ext cx="7705725" cy="1569660"/>
          </a:xfrm>
          <a:prstGeom prst="rect">
            <a:avLst/>
          </a:prstGeom>
          <a:noFill/>
        </p:spPr>
        <p:txBody>
          <a:bodyPr wrap="square" rtlCol="0">
            <a:spAutoFit/>
          </a:bodyPr>
          <a:lstStyle/>
          <a:p>
            <a:pPr lvl="0" algn="ctr"/>
            <a:r>
              <a:rPr lang="vi-VN" sz="4800" b="1" dirty="0">
                <a:solidFill>
                  <a:srgbClr val="FF0000"/>
                </a:solidFill>
                <a:latin typeface="Calibri" panose="020F0502020204030204"/>
              </a:rPr>
              <a:t>Bài 7</a:t>
            </a:r>
            <a:r>
              <a:rPr lang="en-US" sz="4800" b="1" dirty="0">
                <a:solidFill>
                  <a:srgbClr val="FF0000"/>
                </a:solidFill>
                <a:latin typeface="Calibri" panose="020F0502020204030204"/>
              </a:rPr>
              <a:t>4</a:t>
            </a:r>
            <a:r>
              <a:rPr lang="vi-VN" sz="4800" b="1" dirty="0">
                <a:solidFill>
                  <a:srgbClr val="FF0000"/>
                </a:solidFill>
                <a:latin typeface="Calibri" panose="020F0502020204030204"/>
              </a:rPr>
              <a:t>: Ôn tập một số yếu tố thống kê và xác suất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17" name="Picture 16" descr="Diagram&#10;&#10;Description automatically generated with medium confidence">
            <a:extLst>
              <a:ext uri="{FF2B5EF4-FFF2-40B4-BE49-F238E27FC236}">
                <a16:creationId xmlns:a16="http://schemas.microsoft.com/office/drawing/2014/main" id="{E4D76A2F-D881-3B16-4C6A-9188338C1C9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11" b="29010" l="2313" r="20844">
                        <a14:foregroundMark x1="10563" y1="13818" x2="14281" y2="13535"/>
                        <a14:foregroundMark x1="11813" y1="11798" x2="11719" y2="18747"/>
                        <a14:foregroundMark x1="13969" y1="11556" x2="13969" y2="16081"/>
                        <a14:foregroundMark x1="11906" y1="16323" x2="14281" y2="15677"/>
                        <a14:foregroundMark x1="13781" y1="10747" x2="13063" y2="15273"/>
                        <a14:foregroundMark x1="11094" y1="29010" x2="11094" y2="29010"/>
                        <a14:foregroundMark x1="12031" y1="11919" x2="12937" y2="13818"/>
                      </a14:backgroundRemoval>
                    </a14:imgEffect>
                  </a14:imgLayer>
                </a14:imgProps>
              </a:ext>
              <a:ext uri="{28A0092B-C50C-407E-A947-70E740481C1C}">
                <a14:useLocalDpi xmlns:a14="http://schemas.microsoft.com/office/drawing/2010/main" val="0"/>
              </a:ext>
            </a:extLst>
          </a:blip>
          <a:srcRect r="76839" b="68510"/>
          <a:stretch/>
        </p:blipFill>
        <p:spPr>
          <a:xfrm>
            <a:off x="111983" y="3401527"/>
            <a:ext cx="3638058" cy="3825890"/>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E3E39E66-581B-770F-CE9E-EF0A2FEC7F2D}"/>
              </a:ext>
            </a:extLst>
          </p:cNvPr>
          <p:cNvPicPr>
            <a:picLocks noChangeAspect="1"/>
          </p:cNvPicPr>
          <p:nvPr/>
        </p:nvPicPr>
        <p:blipFill>
          <a:blip r:embed="rId10"/>
          <a:stretch>
            <a:fillRect/>
          </a:stretch>
        </p:blipFill>
        <p:spPr>
          <a:xfrm>
            <a:off x="4451418" y="1226132"/>
            <a:ext cx="5736833" cy="4151736"/>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1</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28776" y="384086"/>
            <a:ext cx="10106024" cy="1384995"/>
          </a:xfrm>
          <a:prstGeom prst="rect">
            <a:avLst/>
          </a:prstGeom>
          <a:noFill/>
        </p:spPr>
        <p:txBody>
          <a:bodyPr wrap="square">
            <a:spAutoFit/>
          </a:bodyPr>
          <a:lstStyle/>
          <a:p>
            <a:pPr lvl="0" algn="just">
              <a:defRPr/>
            </a:pPr>
            <a:r>
              <a:rPr lang="vi-VN" sz="2800" b="1" dirty="0">
                <a:solidFill>
                  <a:srgbClr val="000000"/>
                </a:solidFill>
                <a:latin typeface="Cambria" panose="02040503050406030204" pitchFamily="18" charset="0"/>
              </a:rPr>
              <a:t>Nam, Việt và Mai cắt giấy được một số hình phẳng đã học rồi tô màu các hình đó. Rô-bốt phân loại và sắp xếp các hình đó theo màu đỏ, vàng, xanh như biểu đồ dưới đây.</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7C6A6247-B0C7-9062-6A43-29BC0CCE711D}"/>
              </a:ext>
            </a:extLst>
          </p:cNvPr>
          <p:cNvPicPr>
            <a:picLocks noChangeAspect="1"/>
          </p:cNvPicPr>
          <p:nvPr/>
        </p:nvPicPr>
        <p:blipFill>
          <a:blip r:embed="rId2"/>
          <a:stretch>
            <a:fillRect/>
          </a:stretch>
        </p:blipFill>
        <p:spPr>
          <a:xfrm>
            <a:off x="2376376" y="1942324"/>
            <a:ext cx="7397981" cy="3905583"/>
          </a:xfrm>
          <a:prstGeom prst="rect">
            <a:avLst/>
          </a:prstGeom>
        </p:spPr>
      </p:pic>
    </p:spTree>
    <p:extLst>
      <p:ext uri="{BB962C8B-B14F-4D97-AF65-F5344CB8AC3E}">
        <p14:creationId xmlns:p14="http://schemas.microsoft.com/office/powerpoint/2010/main" val="1659430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799AE-2339-3E54-9CF3-2230E792C78E}"/>
              </a:ext>
            </a:extLst>
          </p:cNvPr>
          <p:cNvSpPr txBox="1"/>
          <p:nvPr/>
        </p:nvSpPr>
        <p:spPr>
          <a:xfrm>
            <a:off x="1594884" y="669851"/>
            <a:ext cx="8718697" cy="523220"/>
          </a:xfrm>
          <a:prstGeom prst="rect">
            <a:avLst/>
          </a:prstGeom>
          <a:noFill/>
        </p:spPr>
        <p:txBody>
          <a:bodyPr wrap="square" rtlCol="0">
            <a:spAutoFit/>
          </a:bodyPr>
          <a:lstStyle/>
          <a:p>
            <a:pPr algn="ctr"/>
            <a:r>
              <a:rPr lang="en-US" sz="2800" b="1" i="0" dirty="0">
                <a:solidFill>
                  <a:srgbClr val="333333"/>
                </a:solidFill>
                <a:effectLst/>
                <a:latin typeface="Cambria" panose="02040503050406030204" pitchFamily="18" charset="0"/>
                <a:ea typeface="Cambria" panose="02040503050406030204" pitchFamily="18" charset="0"/>
              </a:rPr>
              <a:t>    Quan </a:t>
            </a:r>
            <a:r>
              <a:rPr lang="en-US" sz="2800" b="1" i="0" dirty="0" err="1">
                <a:solidFill>
                  <a:srgbClr val="333333"/>
                </a:solidFill>
                <a:effectLst/>
                <a:latin typeface="Cambria" panose="02040503050406030204" pitchFamily="18" charset="0"/>
                <a:ea typeface="Cambria" panose="02040503050406030204" pitchFamily="18" charset="0"/>
              </a:rPr>
              <a:t>sát</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biểu</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đồ</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và</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hoàn</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thành</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các</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bảng</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sau</a:t>
            </a:r>
            <a:r>
              <a:rPr lang="en-US" sz="2800" b="1" i="0" dirty="0">
                <a:solidFill>
                  <a:srgbClr val="333333"/>
                </a:solidFill>
                <a:effectLst/>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F62A609F-BD08-7DF4-857A-F5D53E75C007}"/>
              </a:ext>
            </a:extLst>
          </p:cNvPr>
          <p:cNvPicPr>
            <a:picLocks noChangeAspect="1"/>
          </p:cNvPicPr>
          <p:nvPr/>
        </p:nvPicPr>
        <p:blipFill>
          <a:blip r:embed="rId2"/>
          <a:stretch>
            <a:fillRect/>
          </a:stretch>
        </p:blipFill>
        <p:spPr>
          <a:xfrm>
            <a:off x="1585247" y="1377912"/>
            <a:ext cx="9228065" cy="4810487"/>
          </a:xfrm>
          <a:prstGeom prst="rect">
            <a:avLst/>
          </a:prstGeom>
        </p:spPr>
      </p:pic>
      <p:sp>
        <p:nvSpPr>
          <p:cNvPr id="42" name="Rectangle: Rounded Corners 41">
            <a:extLst>
              <a:ext uri="{FF2B5EF4-FFF2-40B4-BE49-F238E27FC236}">
                <a16:creationId xmlns:a16="http://schemas.microsoft.com/office/drawing/2014/main" id="{443154DD-D00B-1522-C81D-6553C3E36AB2}"/>
              </a:ext>
            </a:extLst>
          </p:cNvPr>
          <p:cNvSpPr/>
          <p:nvPr/>
        </p:nvSpPr>
        <p:spPr>
          <a:xfrm>
            <a:off x="7432158"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17</a:t>
            </a:r>
          </a:p>
        </p:txBody>
      </p:sp>
      <p:sp>
        <p:nvSpPr>
          <p:cNvPr id="43" name="Rectangle: Rounded Corners 42">
            <a:extLst>
              <a:ext uri="{FF2B5EF4-FFF2-40B4-BE49-F238E27FC236}">
                <a16:creationId xmlns:a16="http://schemas.microsoft.com/office/drawing/2014/main" id="{D79D7C86-3C09-3E4B-1963-FD07D4901718}"/>
              </a:ext>
            </a:extLst>
          </p:cNvPr>
          <p:cNvSpPr/>
          <p:nvPr/>
        </p:nvSpPr>
        <p:spPr>
          <a:xfrm>
            <a:off x="9356651"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a:t>
            </a:r>
          </a:p>
        </p:txBody>
      </p:sp>
      <p:sp>
        <p:nvSpPr>
          <p:cNvPr id="44" name="Rectangle: Rounded Corners 43">
            <a:extLst>
              <a:ext uri="{FF2B5EF4-FFF2-40B4-BE49-F238E27FC236}">
                <a16:creationId xmlns:a16="http://schemas.microsoft.com/office/drawing/2014/main" id="{0E369BBA-6AA1-5FE1-FD87-CD20C51F455C}"/>
              </a:ext>
            </a:extLst>
          </p:cNvPr>
          <p:cNvSpPr/>
          <p:nvPr/>
        </p:nvSpPr>
        <p:spPr>
          <a:xfrm>
            <a:off x="5964865"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a:t>
            </a:r>
          </a:p>
        </p:txBody>
      </p:sp>
      <p:sp>
        <p:nvSpPr>
          <p:cNvPr id="45" name="Rectangle: Rounded Corners 44">
            <a:extLst>
              <a:ext uri="{FF2B5EF4-FFF2-40B4-BE49-F238E27FC236}">
                <a16:creationId xmlns:a16="http://schemas.microsoft.com/office/drawing/2014/main" id="{BDD16224-5FD4-CE8A-E328-53500D83E6BA}"/>
              </a:ext>
            </a:extLst>
          </p:cNvPr>
          <p:cNvSpPr/>
          <p:nvPr/>
        </p:nvSpPr>
        <p:spPr>
          <a:xfrm>
            <a:off x="7793665" y="3870251"/>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11</a:t>
            </a:r>
          </a:p>
        </p:txBody>
      </p:sp>
      <p:sp>
        <p:nvSpPr>
          <p:cNvPr id="46" name="Rectangle: Rounded Corners 45">
            <a:extLst>
              <a:ext uri="{FF2B5EF4-FFF2-40B4-BE49-F238E27FC236}">
                <a16:creationId xmlns:a16="http://schemas.microsoft.com/office/drawing/2014/main" id="{7C034F2E-F42B-6C7B-0E81-F107C3A7B53D}"/>
              </a:ext>
            </a:extLst>
          </p:cNvPr>
          <p:cNvSpPr/>
          <p:nvPr/>
        </p:nvSpPr>
        <p:spPr>
          <a:xfrm>
            <a:off x="9548037"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a:t>
            </a:r>
          </a:p>
        </p:txBody>
      </p:sp>
      <p:sp>
        <p:nvSpPr>
          <p:cNvPr id="47" name="Rectangle: Rounded Corners 46">
            <a:extLst>
              <a:ext uri="{FF2B5EF4-FFF2-40B4-BE49-F238E27FC236}">
                <a16:creationId xmlns:a16="http://schemas.microsoft.com/office/drawing/2014/main" id="{7A0057FB-D36E-F680-1F42-781D043DD103}"/>
              </a:ext>
            </a:extLst>
          </p:cNvPr>
          <p:cNvSpPr/>
          <p:nvPr/>
        </p:nvSpPr>
        <p:spPr>
          <a:xfrm>
            <a:off x="6326372" y="56777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p>
        </p:txBody>
      </p:sp>
      <p:sp>
        <p:nvSpPr>
          <p:cNvPr id="48" name="Rectangle: Rounded Corners 47">
            <a:extLst>
              <a:ext uri="{FF2B5EF4-FFF2-40B4-BE49-F238E27FC236}">
                <a16:creationId xmlns:a16="http://schemas.microsoft.com/office/drawing/2014/main" id="{C811B820-6AE4-6E18-FA95-F9F73A0CFD1D}"/>
              </a:ext>
            </a:extLst>
          </p:cNvPr>
          <p:cNvSpPr/>
          <p:nvPr/>
        </p:nvSpPr>
        <p:spPr>
          <a:xfrm>
            <a:off x="8027581" y="568841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p>
        </p:txBody>
      </p:sp>
      <p:sp>
        <p:nvSpPr>
          <p:cNvPr id="49" name="Rectangle: Rounded Corners 48">
            <a:extLst>
              <a:ext uri="{FF2B5EF4-FFF2-40B4-BE49-F238E27FC236}">
                <a16:creationId xmlns:a16="http://schemas.microsoft.com/office/drawing/2014/main" id="{2D02A692-C324-9690-A81F-4F9D1EC1BAA7}"/>
              </a:ext>
            </a:extLst>
          </p:cNvPr>
          <p:cNvSpPr/>
          <p:nvPr/>
        </p:nvSpPr>
        <p:spPr>
          <a:xfrm>
            <a:off x="9622465" y="564588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80071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down)">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2</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6" y="498386"/>
            <a:ext cx="10106024" cy="2677656"/>
          </a:xfrm>
          <a:prstGeom prst="rect">
            <a:avLst/>
          </a:prstGeom>
          <a:noFill/>
        </p:spPr>
        <p:txBody>
          <a:bodyPr wrap="square">
            <a:spAutoFit/>
          </a:bodyPr>
          <a:lstStyle/>
          <a:p>
            <a:pPr lvl="0" algn="just">
              <a:defRPr/>
            </a:pPr>
            <a:r>
              <a:rPr lang="vi-VN" sz="2400" b="1" dirty="0">
                <a:solidFill>
                  <a:srgbClr val="000000"/>
                </a:solidFill>
                <a:latin typeface="Cambria" panose="02040503050406030204" pitchFamily="18" charset="0"/>
              </a:rPr>
              <a:t>Ở một nhà máy tái chế rác thải, Rô-bốt có tham gia vào khâu phân loại rác. Khi rác thải chạy qua một băng chuyền, Rô-bốt đã nhặt phân loại: loại A là rác thuỷ tinh; loại B là rác kim loại; loại C là rác giấy; loại D là rác nhựa (như hình vẽ).</a:t>
            </a:r>
          </a:p>
          <a:p>
            <a:pPr lvl="0" algn="just">
              <a:defRPr/>
            </a:pPr>
            <a:r>
              <a:rPr lang="vi-VN" sz="2400" b="1" dirty="0">
                <a:solidFill>
                  <a:srgbClr val="000000"/>
                </a:solidFill>
                <a:latin typeface="Cambria" panose="02040503050406030204" pitchFamily="18" charset="0"/>
              </a:rPr>
              <a:t>Người ta đã cho 1 tấn rác thải chạy qua băng chuyền. Từ số rác thải đó, Rô-bốt đã phân loại được 95 kg rác thuỷ tinh (A); 150 kg rác kim loại (B); 105 kg rác giấy (C); 120 kg rác nhựa (D).</a:t>
            </a:r>
            <a:endParaRPr kumimoji="0" lang="vi-VN" sz="24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1B4505E9-FD68-6B85-1ADC-BD5ABBE7D3E8}"/>
              </a:ext>
            </a:extLst>
          </p:cNvPr>
          <p:cNvPicPr>
            <a:picLocks noChangeAspect="1"/>
          </p:cNvPicPr>
          <p:nvPr/>
        </p:nvPicPr>
        <p:blipFill>
          <a:blip r:embed="rId2"/>
          <a:stretch>
            <a:fillRect/>
          </a:stretch>
        </p:blipFill>
        <p:spPr>
          <a:xfrm>
            <a:off x="1091386" y="3393225"/>
            <a:ext cx="9849515" cy="2637859"/>
          </a:xfrm>
          <a:prstGeom prst="rect">
            <a:avLst/>
          </a:prstGeom>
        </p:spPr>
      </p:pic>
      <p:sp>
        <p:nvSpPr>
          <p:cNvPr id="4" name="Rectangle: Rounded Corners 3">
            <a:extLst>
              <a:ext uri="{FF2B5EF4-FFF2-40B4-BE49-F238E27FC236}">
                <a16:creationId xmlns:a16="http://schemas.microsoft.com/office/drawing/2014/main" id="{1D9953DC-663E-A02D-B875-103C534520E4}"/>
              </a:ext>
            </a:extLst>
          </p:cNvPr>
          <p:cNvSpPr/>
          <p:nvPr/>
        </p:nvSpPr>
        <p:spPr>
          <a:xfrm>
            <a:off x="5135525" y="5305645"/>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120</a:t>
            </a:r>
          </a:p>
        </p:txBody>
      </p:sp>
      <p:sp>
        <p:nvSpPr>
          <p:cNvPr id="11" name="Rectangle: Rounded Corners 10">
            <a:extLst>
              <a:ext uri="{FF2B5EF4-FFF2-40B4-BE49-F238E27FC236}">
                <a16:creationId xmlns:a16="http://schemas.microsoft.com/office/drawing/2014/main" id="{61AA5C90-282F-CE01-563B-A448599227DF}"/>
              </a:ext>
            </a:extLst>
          </p:cNvPr>
          <p:cNvSpPr/>
          <p:nvPr/>
        </p:nvSpPr>
        <p:spPr>
          <a:xfrm>
            <a:off x="6592186" y="5316277"/>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p>
        </p:txBody>
      </p:sp>
      <p:sp>
        <p:nvSpPr>
          <p:cNvPr id="12" name="Rectangle: Rounded Corners 11">
            <a:extLst>
              <a:ext uri="{FF2B5EF4-FFF2-40B4-BE49-F238E27FC236}">
                <a16:creationId xmlns:a16="http://schemas.microsoft.com/office/drawing/2014/main" id="{4EE0F333-A8F5-366D-347A-D004D150CFA2}"/>
              </a:ext>
            </a:extLst>
          </p:cNvPr>
          <p:cNvSpPr/>
          <p:nvPr/>
        </p:nvSpPr>
        <p:spPr>
          <a:xfrm>
            <a:off x="8027581" y="5305644"/>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105</a:t>
            </a:r>
          </a:p>
        </p:txBody>
      </p:sp>
      <p:sp>
        <p:nvSpPr>
          <p:cNvPr id="13" name="Rectangle: Rounded Corners 12">
            <a:extLst>
              <a:ext uri="{FF2B5EF4-FFF2-40B4-BE49-F238E27FC236}">
                <a16:creationId xmlns:a16="http://schemas.microsoft.com/office/drawing/2014/main" id="{E1796E27-C9AF-F174-ED35-3374A62B85B5}"/>
              </a:ext>
            </a:extLst>
          </p:cNvPr>
          <p:cNvSpPr/>
          <p:nvPr/>
        </p:nvSpPr>
        <p:spPr>
          <a:xfrm>
            <a:off x="9526771" y="5316276"/>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530</a:t>
            </a:r>
          </a:p>
        </p:txBody>
      </p:sp>
    </p:spTree>
    <p:extLst>
      <p:ext uri="{BB962C8B-B14F-4D97-AF65-F5344CB8AC3E}">
        <p14:creationId xmlns:p14="http://schemas.microsoft.com/office/powerpoint/2010/main" val="190012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FA1590-ADBE-250D-8198-BA3A8F77396F}"/>
              </a:ext>
            </a:extLst>
          </p:cNvPr>
          <p:cNvSpPr txBox="1"/>
          <p:nvPr/>
        </p:nvSpPr>
        <p:spPr>
          <a:xfrm>
            <a:off x="1424764" y="591234"/>
            <a:ext cx="9973338" cy="1077218"/>
          </a:xfrm>
          <a:prstGeom prst="rect">
            <a:avLst/>
          </a:prstGeom>
          <a:noFill/>
        </p:spPr>
        <p:txBody>
          <a:bodyPr wrap="square">
            <a:spAutoFit/>
          </a:bodyPr>
          <a:lstStyle/>
          <a:p>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ki-</a:t>
            </a:r>
            <a:r>
              <a:rPr lang="en-US" sz="3200" b="0" i="0" dirty="0" err="1">
                <a:solidFill>
                  <a:srgbClr val="000000"/>
                </a:solidFill>
                <a:effectLst/>
                <a:latin typeface="Cambria" panose="02040503050406030204" pitchFamily="18" charset="0"/>
                <a:ea typeface="Cambria" panose="02040503050406030204" pitchFamily="18" charset="0"/>
              </a:rPr>
              <a:t>lô</a:t>
            </a:r>
            <a:r>
              <a:rPr lang="en-US" sz="3200" b="0" i="0" dirty="0">
                <a:solidFill>
                  <a:srgbClr val="000000"/>
                </a:solidFill>
                <a:effectLst/>
                <a:latin typeface="Cambria" panose="02040503050406030204" pitchFamily="18" charset="0"/>
                <a:ea typeface="Cambria" panose="02040503050406030204" pitchFamily="18" charset="0"/>
              </a:rPr>
              <a:t>-gam </a:t>
            </a:r>
            <a:r>
              <a:rPr lang="en-US" sz="3200" b="0" i="0" dirty="0" err="1">
                <a:solidFill>
                  <a:srgbClr val="000000"/>
                </a:solidFill>
                <a:effectLst/>
                <a:latin typeface="Cambria" panose="02040503050406030204" pitchFamily="18" charset="0"/>
                <a:ea typeface="Cambria" panose="02040503050406030204" pitchFamily="18" charset="0"/>
              </a:rPr>
              <a:t>rác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loại</a:t>
            </a:r>
            <a:r>
              <a:rPr lang="en-US" sz="3200" b="0" i="0" dirty="0">
                <a:solidFill>
                  <a:srgbClr val="000000"/>
                </a:solidFill>
                <a:effectLst/>
                <a:latin typeface="Cambria" panose="02040503050406030204" pitchFamily="18" charset="0"/>
                <a:ea typeface="Cambria" panose="02040503050406030204" pitchFamily="18" charset="0"/>
              </a:rPr>
              <a:t> A, B, C, D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tự</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78D082-7E3B-AFA4-D89A-A6D4C16913A3}"/>
              </a:ext>
            </a:extLst>
          </p:cNvPr>
          <p:cNvPicPr>
            <a:picLocks noChangeAspect="1"/>
          </p:cNvPicPr>
          <p:nvPr/>
        </p:nvPicPr>
        <p:blipFill>
          <a:blip r:embed="rId2"/>
          <a:stretch>
            <a:fillRect/>
          </a:stretch>
        </p:blipFill>
        <p:spPr>
          <a:xfrm>
            <a:off x="2686825" y="1708630"/>
            <a:ext cx="6924675" cy="3419475"/>
          </a:xfrm>
          <a:prstGeom prst="rect">
            <a:avLst/>
          </a:prstGeom>
        </p:spPr>
      </p:pic>
      <p:sp>
        <p:nvSpPr>
          <p:cNvPr id="15" name="TextBox 14">
            <a:extLst>
              <a:ext uri="{FF2B5EF4-FFF2-40B4-BE49-F238E27FC236}">
                <a16:creationId xmlns:a16="http://schemas.microsoft.com/office/drawing/2014/main" id="{17BC64CE-E4C5-1DC6-82A5-2F3DB041AF33}"/>
              </a:ext>
            </a:extLst>
          </p:cNvPr>
          <p:cNvSpPr txBox="1"/>
          <p:nvPr/>
        </p:nvSpPr>
        <p:spPr>
          <a:xfrm>
            <a:off x="2881423" y="5461221"/>
            <a:ext cx="7817587" cy="646331"/>
          </a:xfrm>
          <a:prstGeom prst="rect">
            <a:avLst/>
          </a:prstGeom>
          <a:noFill/>
        </p:spPr>
        <p:txBody>
          <a:bodyPr wrap="square">
            <a:spAutoFit/>
          </a:bodyPr>
          <a:lstStyle/>
          <a:p>
            <a:r>
              <a:rPr lang="nn-NO" sz="3600" b="0" i="0" dirty="0">
                <a:solidFill>
                  <a:srgbClr val="FF0000"/>
                </a:solidFill>
                <a:effectLst/>
                <a:latin typeface="Cambria" panose="02040503050406030204" pitchFamily="18" charset="0"/>
                <a:ea typeface="Cambria" panose="02040503050406030204" pitchFamily="18" charset="0"/>
              </a:rPr>
              <a:t>150 kg; 120 kg; 105 kg; 95 kg.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013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down)">
                                      <p:cBhvr>
                                        <p:cTn id="1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1039753" y="314324"/>
            <a:ext cx="610704" cy="923330"/>
            <a:chOff x="2430609" y="708002"/>
            <a:chExt cx="1558159" cy="1367440"/>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85C0E4-52CD-CA30-8041-610E4F813DC5}"/>
                </a:ext>
              </a:extLst>
            </p:cNvPr>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3</a:t>
              </a:r>
            </a:p>
          </p:txBody>
        </p:sp>
      </p:grpSp>
      <p:sp>
        <p:nvSpPr>
          <p:cNvPr id="5" name="TextBox 4">
            <a:extLst>
              <a:ext uri="{FF2B5EF4-FFF2-40B4-BE49-F238E27FC236}">
                <a16:creationId xmlns:a16="http://schemas.microsoft.com/office/drawing/2014/main" id="{F037A467-6254-129A-BD9B-64A5F5B29F6D}"/>
              </a:ext>
            </a:extLst>
          </p:cNvPr>
          <p:cNvSpPr txBox="1"/>
          <p:nvPr/>
        </p:nvSpPr>
        <p:spPr>
          <a:xfrm>
            <a:off x="1647825" y="498386"/>
            <a:ext cx="10001250" cy="1938992"/>
          </a:xfrm>
          <a:prstGeom prst="rect">
            <a:avLst/>
          </a:prstGeom>
          <a:noFill/>
        </p:spPr>
        <p:txBody>
          <a:bodyPr wrap="square">
            <a:spAutoFit/>
          </a:bodyPr>
          <a:lstStyle/>
          <a:p>
            <a:pPr lvl="0" algn="just">
              <a:defRPr/>
            </a:pPr>
            <a:r>
              <a:rPr lang="vi-VN" sz="2400" dirty="0">
                <a:latin typeface="Cambria" panose="02040503050406030204" pitchFamily="18" charset="0"/>
                <a:ea typeface="Cambria" panose="02040503050406030204" pitchFamily="18" charset="0"/>
              </a:rPr>
              <a:t>Theo quy hoạch của Bộ Nông nghiệp và Phát triển nông thôn, đến năm 2020, bốn tỉnh Tây Nguyên: Đắk Lắk, Lâm Đồng, Đắk Nông, Gia Lai được xác định là vùng trọng điểm cà phê của cả nước ổn định với tổng diện tích 530 000 ha, trong đó Đắk Lắk là 190 000 ha, Lâm Đồng là 150 000 ha, Đắk Nông là 115 000 ha, còn lại là của Gia Lai (theo https://mard.gov.vn).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53AA8B7-6731-B081-8C9F-6596790D2970}"/>
              </a:ext>
            </a:extLst>
          </p:cNvPr>
          <p:cNvPicPr>
            <a:picLocks noChangeAspect="1"/>
          </p:cNvPicPr>
          <p:nvPr/>
        </p:nvPicPr>
        <p:blipFill>
          <a:blip r:embed="rId2"/>
          <a:stretch>
            <a:fillRect/>
          </a:stretch>
        </p:blipFill>
        <p:spPr>
          <a:xfrm>
            <a:off x="1254640" y="2803069"/>
            <a:ext cx="10182447" cy="2116040"/>
          </a:xfrm>
          <a:prstGeom prst="rect">
            <a:avLst/>
          </a:prstGeom>
        </p:spPr>
      </p:pic>
      <p:sp>
        <p:nvSpPr>
          <p:cNvPr id="9" name="Rectangle: Rounded Corners 8">
            <a:extLst>
              <a:ext uri="{FF2B5EF4-FFF2-40B4-BE49-F238E27FC236}">
                <a16:creationId xmlns:a16="http://schemas.microsoft.com/office/drawing/2014/main" id="{E33402C1-8AEA-103D-4DE2-2473DC91F0F4}"/>
              </a:ext>
            </a:extLst>
          </p:cNvPr>
          <p:cNvSpPr/>
          <p:nvPr/>
        </p:nvSpPr>
        <p:spPr>
          <a:xfrm>
            <a:off x="6156251"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150 000</a:t>
            </a:r>
          </a:p>
        </p:txBody>
      </p:sp>
      <p:sp>
        <p:nvSpPr>
          <p:cNvPr id="10" name="Rectangle: Rounded Corners 9">
            <a:extLst>
              <a:ext uri="{FF2B5EF4-FFF2-40B4-BE49-F238E27FC236}">
                <a16:creationId xmlns:a16="http://schemas.microsoft.com/office/drawing/2014/main" id="{B146077D-41D4-987B-D3FE-73F0C0290730}"/>
              </a:ext>
            </a:extLst>
          </p:cNvPr>
          <p:cNvSpPr/>
          <p:nvPr/>
        </p:nvSpPr>
        <p:spPr>
          <a:xfrm>
            <a:off x="7931888"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115 000</a:t>
            </a:r>
          </a:p>
        </p:txBody>
      </p:sp>
      <p:sp>
        <p:nvSpPr>
          <p:cNvPr id="11" name="Rectangle: Rounded Corners 10">
            <a:extLst>
              <a:ext uri="{FF2B5EF4-FFF2-40B4-BE49-F238E27FC236}">
                <a16:creationId xmlns:a16="http://schemas.microsoft.com/office/drawing/2014/main" id="{29350DA1-EF02-FA10-87BB-62265F223CD1}"/>
              </a:ext>
            </a:extLst>
          </p:cNvPr>
          <p:cNvSpPr/>
          <p:nvPr/>
        </p:nvSpPr>
        <p:spPr>
          <a:xfrm>
            <a:off x="9771321" y="4253021"/>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75 000</a:t>
            </a:r>
          </a:p>
        </p:txBody>
      </p:sp>
    </p:spTree>
    <p:extLst>
      <p:ext uri="{BB962C8B-B14F-4D97-AF65-F5344CB8AC3E}">
        <p14:creationId xmlns:p14="http://schemas.microsoft.com/office/powerpoint/2010/main" val="2988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C6382D67-6384-4858-B67A-B05B753083F3}"/>
</file>

<file path=customXml/itemProps2.xml><?xml version="1.0" encoding="utf-8"?>
<ds:datastoreItem xmlns:ds="http://schemas.openxmlformats.org/officeDocument/2006/customXml" ds:itemID="{559F2489-78B4-4E16-9269-565D7A737814}"/>
</file>

<file path=customXml/itemProps3.xml><?xml version="1.0" encoding="utf-8"?>
<ds:datastoreItem xmlns:ds="http://schemas.openxmlformats.org/officeDocument/2006/customXml" ds:itemID="{51C1EA1D-E0C9-477C-9E53-6F52B329D8DB}"/>
</file>

<file path=docProps/app.xml><?xml version="1.0" encoding="utf-8"?>
<Properties xmlns="http://schemas.openxmlformats.org/officeDocument/2006/extended-properties" xmlns:vt="http://schemas.openxmlformats.org/officeDocument/2006/docPropsVTypes">
  <TotalTime>50</TotalTime>
  <Words>809</Words>
  <Application>Microsoft Office PowerPoint</Application>
  <PresentationFormat>Widescreen</PresentationFormat>
  <Paragraphs>66</Paragraphs>
  <Slides>17</Slides>
  <Notes>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vt:lpstr>
      <vt:lpstr>Arial</vt:lpstr>
      <vt:lpstr>Calibri</vt:lpstr>
      <vt:lpstr>Cambria</vt:lpstr>
      <vt:lpstr>Caveat Brush</vt:lpstr>
      <vt:lpstr>回顾</vt:lpstr>
      <vt:lpstr>Kawaii Bubble Tea Bran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BTVN Ôn lại bài học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2024-02-13T08:34:34Z</dcterms:created>
  <dcterms:modified xsi:type="dcterms:W3CDTF">2025-02-14T04:35:50Z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