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7" r:id="rId6"/>
  </p:sldMasterIdLst>
  <p:notesMasterIdLst>
    <p:notesMasterId r:id="rId25"/>
  </p:notesMasterIdLst>
  <p:sldIdLst>
    <p:sldId id="257" r:id="rId7"/>
    <p:sldId id="2634" r:id="rId8"/>
    <p:sldId id="2635" r:id="rId9"/>
    <p:sldId id="256" r:id="rId10"/>
    <p:sldId id="297" r:id="rId11"/>
    <p:sldId id="260" r:id="rId12"/>
    <p:sldId id="299" r:id="rId13"/>
    <p:sldId id="2636" r:id="rId14"/>
    <p:sldId id="300" r:id="rId15"/>
    <p:sldId id="264" r:id="rId16"/>
    <p:sldId id="2637" r:id="rId17"/>
    <p:sldId id="265" r:id="rId18"/>
    <p:sldId id="312" r:id="rId19"/>
    <p:sldId id="306" r:id="rId20"/>
    <p:sldId id="276" r:id="rId21"/>
    <p:sldId id="2638" r:id="rId22"/>
    <p:sldId id="271"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D"/>
    <a:srgbClr val="7DDDFF"/>
    <a:srgbClr val="558357"/>
    <a:srgbClr val="A7D971"/>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8" autoAdjust="0"/>
  </p:normalViewPr>
  <p:slideViewPr>
    <p:cSldViewPr snapToGrid="0">
      <p:cViewPr varScale="1">
        <p:scale>
          <a:sx n="56" d="100"/>
          <a:sy n="56" d="100"/>
        </p:scale>
        <p:origin x="10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Thầy giáo Cú Mèo đặt câu hỏi cho 2 bạn Vẹt Xanh và Vẹt Đỏ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83C9C-0EEB-4E7F-B2BC-1318F7338FEA}" type="slidenum">
              <a:rPr lang="en-US" smtClean="0"/>
              <a:t>13</a:t>
            </a:fld>
            <a:endParaRPr lang="en-US"/>
          </a:p>
        </p:txBody>
      </p:sp>
    </p:spTree>
    <p:extLst>
      <p:ext uri="{BB962C8B-B14F-4D97-AF65-F5344CB8AC3E}">
        <p14:creationId xmlns:p14="http://schemas.microsoft.com/office/powerpoint/2010/main" val="123448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663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61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64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074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2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0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8589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9195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4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9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052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909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9075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067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314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158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702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76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634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747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113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38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7052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3606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949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42518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040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310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217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16001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1447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2273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9288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7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6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8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8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7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6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3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4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4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15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0665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2207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848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244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35231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022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14447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95380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2307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5708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5880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6973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63909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51732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151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72619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09501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0898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9745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59729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173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7608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3397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2453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7255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92751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4968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9089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508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sv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svg"/><Relationship Id="rId10" Type="http://schemas.openxmlformats.org/officeDocument/2006/relationships/slideLayout" Target="../slideLayouts/slideLayout44.xml"/><Relationship Id="rId19" Type="http://schemas.openxmlformats.org/officeDocument/2006/relationships/image" Target="../media/image2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4.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B230029-0153-A6D0-8579-DE6E60FD3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14850723-60B5-BD0B-C564-C1EB920583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3D7D3E-5DD0-C978-4DAA-36A6C18180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35879D1F-7867-8A3E-FE0D-1608FE8208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190796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1623251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8"/>
          <a:srcRect/>
          <a:stretch>
            <a:fillRect/>
          </a:stretch>
        </p:blipFill>
        <p:spPr>
          <a:xfrm>
            <a:off x="757555" y="3693160"/>
            <a:ext cx="991870" cy="937895"/>
          </a:xfrm>
          <a:prstGeom prst="rect">
            <a:avLst/>
          </a:prstGeom>
        </p:spPr>
      </p:pic>
      <p:sp>
        <p:nvSpPr>
          <p:cNvPr id="13" name="Oval 12"/>
          <p:cNvSpPr>
            <a:spLocks noChangeAspect="1"/>
          </p:cNvSpPr>
          <p:nvPr userDrawn="1">
            <p:custDataLst>
              <p:tags r:id="rId13"/>
            </p:custDataLst>
          </p:nvPr>
        </p:nvSpPr>
        <p:spPr>
          <a:xfrm>
            <a:off x="-1084082" y="1841500"/>
            <a:ext cx="914400" cy="9144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14567972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76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3.sv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4013B-6A8B-F31E-CA2B-2EDA8F9846B0}"/>
              </a:ext>
            </a:extLst>
          </p:cNvPr>
          <p:cNvSpPr txBox="1"/>
          <p:nvPr/>
        </p:nvSpPr>
        <p:spPr>
          <a:xfrm>
            <a:off x="3019646" y="616688"/>
            <a:ext cx="646459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Hoàn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phiếu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tập</a:t>
            </a:r>
            <a:endParaRPr lang="en-US" sz="40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3724464724"/>
              </p:ext>
            </p:extLst>
          </p:nvPr>
        </p:nvGraphicFramePr>
        <p:xfrm>
          <a:off x="958111" y="1602168"/>
          <a:ext cx="10535684" cy="3799173"/>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932171225"/>
              </p:ext>
            </p:extLst>
          </p:nvPr>
        </p:nvGraphicFramePr>
        <p:xfrm>
          <a:off x="958111" y="1137684"/>
          <a:ext cx="10535684" cy="4933506"/>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
        <p:nvSpPr>
          <p:cNvPr id="4" name="TextBox 3">
            <a:extLst>
              <a:ext uri="{FF2B5EF4-FFF2-40B4-BE49-F238E27FC236}">
                <a16:creationId xmlns:a16="http://schemas.microsoft.com/office/drawing/2014/main" id="{CAB810AA-FF48-1169-3B4A-CF6AD2F5604F}"/>
              </a:ext>
            </a:extLst>
          </p:cNvPr>
          <p:cNvSpPr txBox="1"/>
          <p:nvPr/>
        </p:nvSpPr>
        <p:spPr>
          <a:xfrm>
            <a:off x="4742121" y="1360967"/>
            <a:ext cx="6645349" cy="1015663"/>
          </a:xfrm>
          <a:prstGeom prst="rect">
            <a:avLst/>
          </a:prstGeom>
          <a:noFill/>
        </p:spPr>
        <p:txBody>
          <a:bodyPr wrap="square" rtlCol="0">
            <a:spAutoFit/>
          </a:bodyPr>
          <a:lstStyle/>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đồi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thoai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thoải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nọ</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gối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lên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kia.</a:t>
            </a:r>
          </a:p>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khế</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rừng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lúc</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lỉu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chùm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xôi</a:t>
            </a:r>
            <a:r>
              <a:rPr lang="en-US" sz="2000" dirty="0">
                <a:solidFill>
                  <a:srgbClr val="FF0000"/>
                </a:solidFill>
                <a:latin typeface="Cambria" panose="02040503050406030204" pitchFamily="18" charset="0"/>
                <a:ea typeface="Cambria" panose="02040503050406030204" pitchFamily="18" charset="0"/>
              </a:rPr>
              <a:t> chi </a:t>
            </a:r>
            <a:r>
              <a:rPr lang="en-US" sz="2000" dirty="0" err="1">
                <a:solidFill>
                  <a:srgbClr val="FF0000"/>
                </a:solidFill>
                <a:latin typeface="Cambria" panose="02040503050406030204" pitchFamily="18" charset="0"/>
                <a:ea typeface="Cambria" panose="02040503050406030204" pitchFamily="18" charset="0"/>
              </a:rPr>
              <a:t>chít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đỏ</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chót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lịm</a:t>
            </a:r>
            <a:r>
              <a:rPr lang="en-US" sz="2000" dirty="0">
                <a:solidFill>
                  <a:srgbClr val="FF0000"/>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AB82789F-E1A7-D8A4-661E-5487240C0ED5}"/>
              </a:ext>
            </a:extLst>
          </p:cNvPr>
          <p:cNvSpPr txBox="1"/>
          <p:nvPr/>
        </p:nvSpPr>
        <p:spPr>
          <a:xfrm>
            <a:off x="4720856" y="2966483"/>
            <a:ext cx="6645349" cy="1323439"/>
          </a:xfrm>
          <a:prstGeom prst="rect">
            <a:avLst/>
          </a:prstGeom>
          <a:noFill/>
        </p:spPr>
        <p:txBody>
          <a:bodyPr wrap="square" rtlCol="0">
            <a:spAutoFit/>
          </a:bodyPr>
          <a:lstStyle/>
          <a:p>
            <a:r>
              <a:rPr lang="vi-VN" sz="20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000" dirty="0">
              <a:solidFill>
                <a:srgbClr val="FF0000"/>
              </a:solidFill>
              <a:latin typeface="Cambria" panose="02040503050406030204" pitchFamily="18" charset="0"/>
              <a:ea typeface="Cambria" panose="02040503050406030204" pitchFamily="18" charset="0"/>
            </a:endParaRPr>
          </a:p>
          <a:p>
            <a:r>
              <a:rPr lang="vi-VN" sz="20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87B85F-A816-6E44-510B-2FD84199D7CA}"/>
              </a:ext>
            </a:extLst>
          </p:cNvPr>
          <p:cNvSpPr txBox="1"/>
          <p:nvPr/>
        </p:nvSpPr>
        <p:spPr>
          <a:xfrm>
            <a:off x="4657061" y="4614530"/>
            <a:ext cx="6645349" cy="1200329"/>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p>
        </p:txBody>
      </p:sp>
    </p:spTree>
    <p:extLst>
      <p:ext uri="{BB962C8B-B14F-4D97-AF65-F5344CB8AC3E}">
        <p14:creationId xmlns:p14="http://schemas.microsoft.com/office/powerpoint/2010/main" val="338242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E31A1A-29C9-978C-59CE-A741546A7E29}"/>
              </a:ext>
            </a:extLst>
          </p:cNvPr>
          <p:cNvGrpSpPr/>
          <p:nvPr/>
        </p:nvGrpSpPr>
        <p:grpSpPr>
          <a:xfrm>
            <a:off x="2009553" y="202644"/>
            <a:ext cx="8080745" cy="6179207"/>
            <a:chOff x="1233407" y="247800"/>
            <a:chExt cx="6179207" cy="6179207"/>
          </a:xfrm>
        </p:grpSpPr>
        <p:pic>
          <p:nvPicPr>
            <p:cNvPr id="4" name="图片 6" descr="形状, 圆圈&#10;&#10;描述已自动生成">
              <a:extLst>
                <a:ext uri="{FF2B5EF4-FFF2-40B4-BE49-F238E27FC236}">
                  <a16:creationId xmlns:a16="http://schemas.microsoft.com/office/drawing/2014/main" id="{6BC79449-4691-535F-ABE0-E3FA4F465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6" name="TextBox 5">
              <a:extLst>
                <a:ext uri="{FF2B5EF4-FFF2-40B4-BE49-F238E27FC236}">
                  <a16:creationId xmlns:a16="http://schemas.microsoft.com/office/drawing/2014/main" id="{C97801CA-0BCE-B798-6A90-083AB4BD2E30}"/>
                </a:ext>
              </a:extLst>
            </p:cNvPr>
            <p:cNvSpPr txBox="1"/>
            <p:nvPr/>
          </p:nvSpPr>
          <p:spPr>
            <a:xfrm>
              <a:off x="2257777" y="1979768"/>
              <a:ext cx="4154781" cy="2554545"/>
            </a:xfrm>
            <a:prstGeom prst="rect">
              <a:avLst/>
            </a:prstGeom>
            <a:noFill/>
          </p:spPr>
          <p:txBody>
            <a:bodyPr wrap="square">
              <a:spAutoFit/>
            </a:bodyPr>
            <a:lstStyle/>
            <a:p>
              <a:pPr algn="ctr"/>
              <a:r>
                <a:rPr lang="en-US" sz="3200" b="1" i="0" dirty="0">
                  <a:solidFill>
                    <a:srgbClr val="EB5E50"/>
                  </a:solidFill>
                  <a:effectLst/>
                  <a:latin typeface="Cambria" panose="02040503050406030204" pitchFamily="18" charset="0"/>
                </a:rPr>
                <a:t>3.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 1 – 2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nêu</a:t>
              </a:r>
              <a:r>
                <a:rPr lang="en-US" sz="3200" b="1" i="0" dirty="0">
                  <a:solidFill>
                    <a:srgbClr val="EB5E50"/>
                  </a:solidFill>
                  <a:effectLst/>
                  <a:latin typeface="Cambria" panose="02040503050406030204" pitchFamily="18" charset="0"/>
                </a:rPr>
                <a:t> ý </a:t>
              </a:r>
              <a:r>
                <a:rPr lang="en-US" sz="3200" b="1" i="0" dirty="0" err="1">
                  <a:solidFill>
                    <a:srgbClr val="EB5E50"/>
                  </a:solidFill>
                  <a:effectLst/>
                  <a:latin typeface="Cambria" panose="02040503050406030204" pitchFamily="18" charset="0"/>
                </a:rPr>
                <a:t>kiến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của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về</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việc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giữ</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gìn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lớp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học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sạch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đẹp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Xác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định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vế</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trong</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vừa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a:t>
              </a:r>
              <a:endParaRPr lang="en-US" sz="32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98329"/>
                </a:solidFill>
                <a:effectLst/>
                <a:uLnTx/>
                <a:uFillTx/>
                <a:latin typeface="Cambria" panose="02040503050406030204" pitchFamily="18" charset="0"/>
                <a:ea typeface="思源黑体 CN Medium"/>
                <a:cs typeface="+mn-cs"/>
              </a:rPr>
              <a:t>Ví</a:t>
            </a:r>
            <a:r>
              <a:rPr kumimoji="0" lang="en-US" sz="3600" b="1" i="0" u="none" strike="noStrike" kern="1200" cap="none" spc="0" normalizeH="0" noProof="0" dirty="0">
                <a:ln>
                  <a:noFill/>
                </a:ln>
                <a:solidFill>
                  <a:srgbClr val="498329"/>
                </a:solidFill>
                <a:effectLst/>
                <a:uLnTx/>
                <a:uFillTx/>
                <a:latin typeface="Cambria" panose="02040503050406030204" pitchFamily="18" charset="0"/>
                <a:ea typeface="思源黑体 CN Medium"/>
                <a:cs typeface="+mn-cs"/>
              </a:rPr>
              <a:t> </a:t>
            </a:r>
            <a:r>
              <a:rPr kumimoji="0" lang="en-US" sz="3600" b="1" i="0" u="none" strike="noStrike" kern="1200" cap="none" spc="0" normalizeH="0" noProof="0" dirty="0" err="1">
                <a:ln>
                  <a:noFill/>
                </a:ln>
                <a:solidFill>
                  <a:srgbClr val="498329"/>
                </a:solidFill>
                <a:effectLst/>
                <a:uLnTx/>
                <a:uFillTx/>
                <a:latin typeface="Cambria" panose="02040503050406030204" pitchFamily="18" charset="0"/>
                <a:ea typeface="思源黑体 CN Medium"/>
                <a:cs typeface="+mn-cs"/>
              </a:rPr>
              <a:t>dụ</a:t>
            </a:r>
            <a:endParaRPr kumimoji="0" lang="en-US" sz="3600" b="1" i="0" u="none" strike="noStrike" kern="1200" cap="none" spc="0" normalizeH="0" baseline="0" noProof="0" dirty="0">
              <a:ln>
                <a:noFill/>
              </a:ln>
              <a:solidFill>
                <a:srgbClr val="498329"/>
              </a:solidFill>
              <a:effectLst/>
              <a:uLnTx/>
              <a:uFillTx/>
              <a:latin typeface="Cambria" panose="02040503050406030204" pitchFamily="18" charset="0"/>
              <a:ea typeface="思源黑体 CN Medium"/>
              <a:cs typeface="+mn-cs"/>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1"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2831335" y="1942294"/>
              <a:ext cx="7297593" cy="341632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Để lớp học luôn sạch đẹp, nếu bạn vô tình làm rơi một tờ giấy nháp xuống sàn lớp học/ thì bạn hãy nhớ nhặt nó lên ngay.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Ai cũng thích được học tập trong một không gian sạch và đẹp, vì thế, chúng ta hãy cùng nhau giữ gìn lớp học bằng những việc làm nhỏ nhất như: không vẽ lên bàn, không giẫm chân lên ghế, tưới nước mỗi ngày cho những chậu hoa xinh xắn bên cửa sổ,...</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0D135DA8-8E2B-9E75-B362-511F35CA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899543"/>
            <a:ext cx="5269541" cy="4242427"/>
          </a:xfrm>
          <a:prstGeom prst="rect">
            <a:avLst/>
          </a:prstGeom>
        </p:spPr>
      </p:pic>
    </p:spTree>
    <p:extLst>
      <p:ext uri="{BB962C8B-B14F-4D97-AF65-F5344CB8AC3E}">
        <p14:creationId xmlns:p14="http://schemas.microsoft.com/office/powerpoint/2010/main" val="575766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B2FB6E0A-FC87-5DD1-7727-5EE813517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5" name="图片 22">
            <a:extLst>
              <a:ext uri="{FF2B5EF4-FFF2-40B4-BE49-F238E27FC236}">
                <a16:creationId xmlns:a16="http://schemas.microsoft.com/office/drawing/2014/main" id="{5F01078A-3860-6076-1B92-EBDDD00CA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8" name="图片 23">
            <a:extLst>
              <a:ext uri="{FF2B5EF4-FFF2-40B4-BE49-F238E27FC236}">
                <a16:creationId xmlns:a16="http://schemas.microsoft.com/office/drawing/2014/main" id="{CFA0BB61-B7CD-E86A-AEA0-4722E2E5D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0" name="Picture 9">
            <a:extLst>
              <a:ext uri="{FF2B5EF4-FFF2-40B4-BE49-F238E27FC236}">
                <a16:creationId xmlns:a16="http://schemas.microsoft.com/office/drawing/2014/main" id="{931F5351-CC66-931D-4B9F-1FE26D550BBE}"/>
              </a:ext>
            </a:extLst>
          </p:cNvPr>
          <p:cNvPicPr>
            <a:picLocks noChangeAspect="1"/>
          </p:cNvPicPr>
          <p:nvPr/>
        </p:nvPicPr>
        <p:blipFill>
          <a:blip r:embed="rId6"/>
          <a:stretch>
            <a:fillRect/>
          </a:stretch>
        </p:blipFill>
        <p:spPr>
          <a:xfrm>
            <a:off x="2919716" y="1553534"/>
            <a:ext cx="6169687" cy="4230991"/>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F8FF4C-5D18-C9DD-A88C-8A666EB3DE73}"/>
              </a:ext>
            </a:extLst>
          </p:cNvPr>
          <p:cNvSpPr>
            <a:spLocks noChangeArrowheads="1"/>
          </p:cNvSpPr>
          <p:nvPr/>
        </p:nvSpPr>
        <p:spPr bwMode="auto">
          <a:xfrm>
            <a:off x="4461510" y="533400"/>
            <a:ext cx="289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en-US" sz="2400" b="1">
              <a:solidFill>
                <a:srgbClr val="FF0000"/>
              </a:solidFill>
              <a:latin typeface="Calibri" panose="020F0502020204030204" pitchFamily="34" charset="0"/>
            </a:endParaRPr>
          </a:p>
        </p:txBody>
      </p:sp>
      <p:sp>
        <p:nvSpPr>
          <p:cNvPr id="5" name="Text Box 133">
            <a:extLst>
              <a:ext uri="{FF2B5EF4-FFF2-40B4-BE49-F238E27FC236}">
                <a16:creationId xmlns:a16="http://schemas.microsoft.com/office/drawing/2014/main" id="{D0A583B4-C0F3-A485-384A-2B7D63E2F70B}"/>
              </a:ext>
            </a:extLst>
          </p:cNvPr>
          <p:cNvSpPr txBox="1">
            <a:spLocks noChangeArrowheads="1"/>
          </p:cNvSpPr>
          <p:nvPr/>
        </p:nvSpPr>
        <p:spPr bwMode="auto">
          <a:xfrm>
            <a:off x="1870710" y="10668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Arial" panose="020B0604020202020204" pitchFamily="34" charset="0"/>
            </a:endParaRPr>
          </a:p>
        </p:txBody>
      </p:sp>
      <p:sp>
        <p:nvSpPr>
          <p:cNvPr id="7" name="Rectangle 135">
            <a:extLst>
              <a:ext uri="{FF2B5EF4-FFF2-40B4-BE49-F238E27FC236}">
                <a16:creationId xmlns:a16="http://schemas.microsoft.com/office/drawing/2014/main" id="{7BC5A17F-B5C2-771D-5F04-BF3D556F55B6}"/>
              </a:ext>
            </a:extLst>
          </p:cNvPr>
          <p:cNvSpPr>
            <a:spLocks noChangeArrowheads="1"/>
          </p:cNvSpPr>
          <p:nvPr/>
        </p:nvSpPr>
        <p:spPr bwMode="auto">
          <a:xfrm>
            <a:off x="1649730" y="3204210"/>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 name="AutoShape 137">
            <a:extLst>
              <a:ext uri="{FF2B5EF4-FFF2-40B4-BE49-F238E27FC236}">
                <a16:creationId xmlns:a16="http://schemas.microsoft.com/office/drawing/2014/main" id="{0724DE26-5348-5BE0-6DBE-CA3A4EE31E1C}"/>
              </a:ext>
            </a:extLst>
          </p:cNvPr>
          <p:cNvSpPr>
            <a:spLocks noChangeArrowheads="1"/>
          </p:cNvSpPr>
          <p:nvPr/>
        </p:nvSpPr>
        <p:spPr bwMode="auto">
          <a:xfrm>
            <a:off x="2259330" y="3813810"/>
            <a:ext cx="2518410" cy="990600"/>
          </a:xfrm>
          <a:prstGeom prst="cloudCallout">
            <a:avLst>
              <a:gd name="adj1" fmla="val -18884"/>
              <a:gd name="adj2" fmla="val 109454"/>
            </a:avLst>
          </a:prstGeom>
          <a:gradFill rotWithShape="1">
            <a:gsLst>
              <a:gs pos="0">
                <a:srgbClr val="FF66FF"/>
              </a:gs>
              <a:gs pos="50000">
                <a:schemeClr val="bg1"/>
              </a:gs>
              <a:gs pos="100000">
                <a:srgbClr val="FF66FF"/>
              </a:gs>
            </a:gsLst>
            <a:lin ang="5400000" scaled="1"/>
          </a:gradFill>
          <a:ln>
            <a:noFill/>
          </a:ln>
          <a:effectLst>
            <a:prstShdw prst="shdw17" dist="17961" dir="2700000">
              <a:srgbClr val="993D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sz="2400" b="1">
              <a:solidFill>
                <a:schemeClr val="hlink"/>
              </a:solidFill>
              <a:latin typeface="Tahoma" panose="020B0604030504040204" pitchFamily="34" charset="0"/>
            </a:endParaRPr>
          </a:p>
          <a:p>
            <a:pPr algn="ctr" eaLnBrk="0" hangingPunct="0"/>
            <a:r>
              <a:rPr lang="en-US" altLang="en-US" sz="2400" b="1">
                <a:solidFill>
                  <a:schemeClr val="hlink"/>
                </a:solidFill>
                <a:latin typeface="Tahoma" panose="020B0604030504040204" pitchFamily="34" charset="0"/>
              </a:rPr>
              <a:t> Nhóm 1:</a:t>
            </a:r>
          </a:p>
          <a:p>
            <a:pPr algn="ctr" eaLnBrk="0" hangingPunct="0"/>
            <a:r>
              <a:rPr lang="en-US" altLang="en-US" sz="2400" b="1">
                <a:solidFill>
                  <a:schemeClr val="hlink"/>
                </a:solidFill>
                <a:latin typeface="Tahoma" panose="020B0604030504040204" pitchFamily="34" charset="0"/>
              </a:rPr>
              <a:t>Câu đơn</a:t>
            </a:r>
            <a:endParaRPr lang="en-US" altLang="en-US" sz="2400" b="1">
              <a:solidFill>
                <a:srgbClr val="FF3300"/>
              </a:solidFill>
              <a:latin typeface="Tahoma" panose="020B0604030504040204" pitchFamily="34" charset="0"/>
            </a:endParaRPr>
          </a:p>
          <a:p>
            <a:pPr algn="ctr" eaLnBrk="0" hangingPunct="0"/>
            <a:r>
              <a:rPr lang="en-US" altLang="en-US" sz="2400" b="1">
                <a:solidFill>
                  <a:srgbClr val="FF3300"/>
                </a:solidFill>
                <a:latin typeface="Tahoma" panose="020B0604030504040204" pitchFamily="34" charset="0"/>
              </a:rPr>
              <a:t> </a:t>
            </a:r>
          </a:p>
        </p:txBody>
      </p:sp>
      <p:sp>
        <p:nvSpPr>
          <p:cNvPr id="9" name="AutoShape 138">
            <a:extLst>
              <a:ext uri="{FF2B5EF4-FFF2-40B4-BE49-F238E27FC236}">
                <a16:creationId xmlns:a16="http://schemas.microsoft.com/office/drawing/2014/main" id="{5EF4A1A6-0DC3-CEDE-78AF-3FD6188A8C61}"/>
              </a:ext>
            </a:extLst>
          </p:cNvPr>
          <p:cNvSpPr>
            <a:spLocks noChangeArrowheads="1"/>
          </p:cNvSpPr>
          <p:nvPr/>
        </p:nvSpPr>
        <p:spPr bwMode="auto">
          <a:xfrm>
            <a:off x="6945630" y="3737610"/>
            <a:ext cx="2747010" cy="914400"/>
          </a:xfrm>
          <a:prstGeom prst="cloudCallout">
            <a:avLst>
              <a:gd name="adj1" fmla="val -25315"/>
              <a:gd name="adj2" fmla="val 124829"/>
            </a:avLst>
          </a:prstGeom>
          <a:gradFill rotWithShape="1">
            <a:gsLst>
              <a:gs pos="0">
                <a:srgbClr val="00CCFF"/>
              </a:gs>
              <a:gs pos="50000">
                <a:schemeClr val="bg1"/>
              </a:gs>
              <a:gs pos="100000">
                <a:srgbClr val="00CCFF"/>
              </a:gs>
            </a:gsLst>
            <a:lin ang="5400000" scaled="1"/>
          </a:gradFill>
          <a:ln>
            <a:noFill/>
          </a:ln>
          <a:effectLst>
            <a:prstShdw prst="shdw17" dist="17961" dir="2700000">
              <a:srgbClr val="007A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b="1">
              <a:solidFill>
                <a:srgbClr val="FF3300"/>
              </a:solidFill>
              <a:latin typeface="Tahoma" panose="020B0604030504040204" pitchFamily="34" charset="0"/>
            </a:endParaRPr>
          </a:p>
          <a:p>
            <a:pPr algn="ctr" eaLnBrk="0" hangingPunct="0"/>
            <a:r>
              <a:rPr lang="en-US" altLang="en-US" sz="2400" b="1">
                <a:solidFill>
                  <a:srgbClr val="660066"/>
                </a:solidFill>
                <a:latin typeface="Tahoma" panose="020B0604030504040204" pitchFamily="34" charset="0"/>
              </a:rPr>
              <a:t>Nhóm 2:</a:t>
            </a:r>
          </a:p>
          <a:p>
            <a:pPr algn="ctr" eaLnBrk="0" hangingPunct="0"/>
            <a:r>
              <a:rPr lang="en-US" altLang="en-US" sz="2400" b="1">
                <a:solidFill>
                  <a:srgbClr val="660066"/>
                </a:solidFill>
                <a:latin typeface="Tahoma" panose="020B0604030504040204" pitchFamily="34" charset="0"/>
              </a:rPr>
              <a:t> Câu ghép</a:t>
            </a:r>
          </a:p>
          <a:p>
            <a:pPr algn="ctr" eaLnBrk="0" hangingPunct="0"/>
            <a:r>
              <a:rPr lang="en-US" altLang="en-US" sz="2400" b="1">
                <a:solidFill>
                  <a:srgbClr val="FF3300"/>
                </a:solidFill>
                <a:latin typeface="Tahoma" panose="020B0604030504040204" pitchFamily="34" charset="0"/>
              </a:rPr>
              <a:t> </a:t>
            </a:r>
          </a:p>
        </p:txBody>
      </p:sp>
      <p:sp>
        <p:nvSpPr>
          <p:cNvPr id="10" name="Line 139">
            <a:extLst>
              <a:ext uri="{FF2B5EF4-FFF2-40B4-BE49-F238E27FC236}">
                <a16:creationId xmlns:a16="http://schemas.microsoft.com/office/drawing/2014/main" id="{9E2E9444-8FD2-8CCB-79AE-120DD7769956}"/>
              </a:ext>
            </a:extLst>
          </p:cNvPr>
          <p:cNvSpPr>
            <a:spLocks noChangeShapeType="1"/>
          </p:cNvSpPr>
          <p:nvPr/>
        </p:nvSpPr>
        <p:spPr bwMode="auto">
          <a:xfrm>
            <a:off x="5993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0">
            <a:extLst>
              <a:ext uri="{FF2B5EF4-FFF2-40B4-BE49-F238E27FC236}">
                <a16:creationId xmlns:a16="http://schemas.microsoft.com/office/drawing/2014/main" id="{0723963C-7E0F-8BFA-CF17-C6A13B985F07}"/>
              </a:ext>
            </a:extLst>
          </p:cNvPr>
          <p:cNvSpPr>
            <a:spLocks noChangeShapeType="1"/>
          </p:cNvSpPr>
          <p:nvPr/>
        </p:nvSpPr>
        <p:spPr bwMode="auto">
          <a:xfrm flipV="1">
            <a:off x="1573530" y="35090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41">
            <a:extLst>
              <a:ext uri="{FF2B5EF4-FFF2-40B4-BE49-F238E27FC236}">
                <a16:creationId xmlns:a16="http://schemas.microsoft.com/office/drawing/2014/main" id="{DEC93004-14B2-1563-CB10-EDA33BA43DEE}"/>
              </a:ext>
            </a:extLst>
          </p:cNvPr>
          <p:cNvSpPr txBox="1">
            <a:spLocks noChangeArrowheads="1"/>
          </p:cNvSpPr>
          <p:nvPr/>
        </p:nvSpPr>
        <p:spPr bwMode="auto">
          <a:xfrm>
            <a:off x="1337310" y="9906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1: </a:t>
            </a:r>
            <a:r>
              <a:rPr lang="en-US" altLang="en-US" sz="2400" dirty="0" err="1">
                <a:latin typeface="Arial" panose="020B0604020202020204" pitchFamily="34" charset="0"/>
              </a:rPr>
              <a:t>Mình</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bạn</a:t>
            </a:r>
            <a:r>
              <a:rPr lang="en-US" altLang="en-US" sz="2400" dirty="0">
                <a:latin typeface="Arial" panose="020B0604020202020204" pitchFamily="34" charset="0"/>
              </a:rPr>
              <a:t> </a:t>
            </a:r>
            <a:r>
              <a:rPr lang="en-US" altLang="en-US" sz="2400" dirty="0" err="1">
                <a:latin typeface="Arial" panose="020B0604020202020204" pitchFamily="34" charset="0"/>
              </a:rPr>
              <a:t>cũng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a:t>
            </a:r>
          </a:p>
        </p:txBody>
      </p:sp>
      <p:sp>
        <p:nvSpPr>
          <p:cNvPr id="13" name="Line 142">
            <a:extLst>
              <a:ext uri="{FF2B5EF4-FFF2-40B4-BE49-F238E27FC236}">
                <a16:creationId xmlns:a16="http://schemas.microsoft.com/office/drawing/2014/main" id="{7F2D09AE-EF44-AFF3-699B-4C98945E5B5E}"/>
              </a:ext>
            </a:extLst>
          </p:cNvPr>
          <p:cNvSpPr>
            <a:spLocks noChangeShapeType="1"/>
          </p:cNvSpPr>
          <p:nvPr/>
        </p:nvSpPr>
        <p:spPr bwMode="auto">
          <a:xfrm>
            <a:off x="15735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3">
            <a:extLst>
              <a:ext uri="{FF2B5EF4-FFF2-40B4-BE49-F238E27FC236}">
                <a16:creationId xmlns:a16="http://schemas.microsoft.com/office/drawing/2014/main" id="{12AB9EE4-1D4D-46A6-EB15-EDF6E7332DE8}"/>
              </a:ext>
            </a:extLst>
          </p:cNvPr>
          <p:cNvSpPr>
            <a:spLocks noChangeShapeType="1"/>
          </p:cNvSpPr>
          <p:nvPr/>
        </p:nvSpPr>
        <p:spPr bwMode="auto">
          <a:xfrm flipV="1">
            <a:off x="1573530" y="64808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4">
            <a:extLst>
              <a:ext uri="{FF2B5EF4-FFF2-40B4-BE49-F238E27FC236}">
                <a16:creationId xmlns:a16="http://schemas.microsoft.com/office/drawing/2014/main" id="{87CC7662-ACFB-6684-41B7-57DE6313769B}"/>
              </a:ext>
            </a:extLst>
          </p:cNvPr>
          <p:cNvSpPr>
            <a:spLocks noChangeShapeType="1"/>
          </p:cNvSpPr>
          <p:nvPr/>
        </p:nvSpPr>
        <p:spPr bwMode="auto">
          <a:xfrm>
            <a:off x="10184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45">
            <a:extLst>
              <a:ext uri="{FF2B5EF4-FFF2-40B4-BE49-F238E27FC236}">
                <a16:creationId xmlns:a16="http://schemas.microsoft.com/office/drawing/2014/main" id="{E3C49428-A2A4-F487-5A1E-89427B21EFD7}"/>
              </a:ext>
            </a:extLst>
          </p:cNvPr>
          <p:cNvSpPr txBox="1">
            <a:spLocks noChangeArrowheads="1"/>
          </p:cNvSpPr>
          <p:nvPr/>
        </p:nvSpPr>
        <p:spPr bwMode="auto">
          <a:xfrm>
            <a:off x="960120" y="320040"/>
            <a:ext cx="9570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3600" b="1" dirty="0" err="1">
                <a:solidFill>
                  <a:schemeClr val="hlink"/>
                </a:solidFill>
              </a:rPr>
              <a:t>Xếp</a:t>
            </a:r>
            <a:r>
              <a:rPr lang="en-US" altLang="en-US" sz="3600" b="1" dirty="0">
                <a:solidFill>
                  <a:schemeClr val="hlink"/>
                </a:solidFill>
              </a:rPr>
              <a:t> </a:t>
            </a:r>
            <a:r>
              <a:rPr lang="en-US" altLang="en-US" sz="3600" b="1" dirty="0" err="1">
                <a:solidFill>
                  <a:schemeClr val="hlink"/>
                </a:solidFill>
              </a:rPr>
              <a:t>các</a:t>
            </a:r>
            <a:r>
              <a:rPr lang="en-US" altLang="en-US" sz="3600" b="1" dirty="0">
                <a:solidFill>
                  <a:schemeClr val="hlink"/>
                </a:solidFill>
              </a:rPr>
              <a:t> </a:t>
            </a:r>
            <a:r>
              <a:rPr lang="en-US" altLang="en-US" sz="3600" b="1" dirty="0" err="1">
                <a:solidFill>
                  <a:schemeClr val="hlink"/>
                </a:solidFill>
              </a:rPr>
              <a:t>câu</a:t>
            </a:r>
            <a:r>
              <a:rPr lang="en-US" altLang="en-US" sz="3600" b="1" dirty="0">
                <a:solidFill>
                  <a:schemeClr val="hlink"/>
                </a:solidFill>
              </a:rPr>
              <a:t> </a:t>
            </a:r>
            <a:r>
              <a:rPr lang="en-US" altLang="en-US" sz="3600" b="1" dirty="0" err="1">
                <a:solidFill>
                  <a:schemeClr val="hlink"/>
                </a:solidFill>
              </a:rPr>
              <a:t>sau</a:t>
            </a:r>
            <a:r>
              <a:rPr lang="en-US" altLang="en-US" sz="3600" b="1" dirty="0">
                <a:solidFill>
                  <a:schemeClr val="hlink"/>
                </a:solidFill>
              </a:rPr>
              <a:t> </a:t>
            </a:r>
            <a:r>
              <a:rPr lang="en-US" altLang="en-US" sz="3600" b="1" dirty="0" err="1">
                <a:solidFill>
                  <a:schemeClr val="hlink"/>
                </a:solidFill>
              </a:rPr>
              <a:t>vào</a:t>
            </a:r>
            <a:r>
              <a:rPr lang="en-US" altLang="en-US" sz="3600" b="1" dirty="0">
                <a:solidFill>
                  <a:schemeClr val="hlink"/>
                </a:solidFill>
              </a:rPr>
              <a:t> </a:t>
            </a:r>
            <a:r>
              <a:rPr lang="en-US" altLang="en-US" sz="3600" b="1" dirty="0" err="1">
                <a:solidFill>
                  <a:schemeClr val="hlink"/>
                </a:solidFill>
              </a:rPr>
              <a:t>nhóm</a:t>
            </a:r>
            <a:r>
              <a:rPr lang="en-US" altLang="en-US" sz="3600" b="1" dirty="0">
                <a:solidFill>
                  <a:schemeClr val="hlink"/>
                </a:solidFill>
              </a:rPr>
              <a:t> </a:t>
            </a:r>
            <a:r>
              <a:rPr lang="en-US" altLang="en-US" sz="3600" b="1" dirty="0" err="1">
                <a:solidFill>
                  <a:schemeClr val="hlink"/>
                </a:solidFill>
              </a:rPr>
              <a:t>thích</a:t>
            </a:r>
            <a:r>
              <a:rPr lang="en-US" altLang="en-US" sz="3600" b="1" dirty="0">
                <a:solidFill>
                  <a:schemeClr val="hlink"/>
                </a:solidFill>
              </a:rPr>
              <a:t> </a:t>
            </a:r>
            <a:r>
              <a:rPr lang="en-US" altLang="en-US" sz="3600" b="1" dirty="0" err="1">
                <a:solidFill>
                  <a:schemeClr val="hlink"/>
                </a:solidFill>
              </a:rPr>
              <a:t>hợp</a:t>
            </a:r>
            <a:r>
              <a:rPr lang="en-US" altLang="en-US" sz="3600" b="1" dirty="0">
                <a:solidFill>
                  <a:schemeClr val="hlink"/>
                </a:solidFill>
              </a:rPr>
              <a:t> </a:t>
            </a:r>
          </a:p>
        </p:txBody>
      </p:sp>
      <p:sp>
        <p:nvSpPr>
          <p:cNvPr id="17" name="Text Box 146">
            <a:extLst>
              <a:ext uri="{FF2B5EF4-FFF2-40B4-BE49-F238E27FC236}">
                <a16:creationId xmlns:a16="http://schemas.microsoft.com/office/drawing/2014/main" id="{F5D69192-D778-6949-47B5-318690DF7403}"/>
              </a:ext>
            </a:extLst>
          </p:cNvPr>
          <p:cNvSpPr txBox="1">
            <a:spLocks noChangeArrowheads="1"/>
          </p:cNvSpPr>
          <p:nvPr/>
        </p:nvSpPr>
        <p:spPr bwMode="auto">
          <a:xfrm>
            <a:off x="16497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a:t>Gồm  các câu</a:t>
            </a:r>
            <a:r>
              <a:rPr lang="en-US" altLang="en-US" sz="2800">
                <a:latin typeface="Arial" panose="020B0604020202020204" pitchFamily="34" charset="0"/>
              </a:rPr>
              <a:t> </a:t>
            </a:r>
            <a:r>
              <a:rPr lang="en-US" altLang="en-US" sz="2800"/>
              <a:t>số </a:t>
            </a:r>
            <a:r>
              <a:rPr lang="en-US" altLang="en-US" sz="2800">
                <a:latin typeface="Arial" panose="020B0604020202020204" pitchFamily="34" charset="0"/>
              </a:rPr>
              <a:t>:</a:t>
            </a:r>
            <a:r>
              <a:rPr lang="en-US" altLang="en-US">
                <a:latin typeface="Arial" panose="020B0604020202020204" pitchFamily="34" charset="0"/>
              </a:rPr>
              <a:t> …………………………………………….</a:t>
            </a:r>
          </a:p>
        </p:txBody>
      </p:sp>
      <p:sp>
        <p:nvSpPr>
          <p:cNvPr id="18" name="Text Box 150">
            <a:extLst>
              <a:ext uri="{FF2B5EF4-FFF2-40B4-BE49-F238E27FC236}">
                <a16:creationId xmlns:a16="http://schemas.microsoft.com/office/drawing/2014/main" id="{77746D35-4021-C9E8-A817-04246C202C08}"/>
              </a:ext>
            </a:extLst>
          </p:cNvPr>
          <p:cNvSpPr txBox="1">
            <a:spLocks noChangeArrowheads="1"/>
          </p:cNvSpPr>
          <p:nvPr/>
        </p:nvSpPr>
        <p:spPr bwMode="auto">
          <a:xfrm>
            <a:off x="59931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Arial" panose="020B0604020202020204" pitchFamily="34" charset="0"/>
              </a:rPr>
              <a:t>…</a:t>
            </a:r>
            <a:r>
              <a:rPr lang="en-US" altLang="en-US" sz="2800"/>
              <a:t>Gồm các câu số :</a:t>
            </a:r>
            <a:r>
              <a:rPr lang="en-US" altLang="en-US">
                <a:latin typeface="Arial" panose="020B0604020202020204" pitchFamily="34" charset="0"/>
              </a:rPr>
              <a:t> ………………………………………….</a:t>
            </a:r>
          </a:p>
        </p:txBody>
      </p:sp>
      <p:sp>
        <p:nvSpPr>
          <p:cNvPr id="19" name="Text Box 151">
            <a:extLst>
              <a:ext uri="{FF2B5EF4-FFF2-40B4-BE49-F238E27FC236}">
                <a16:creationId xmlns:a16="http://schemas.microsoft.com/office/drawing/2014/main" id="{DEF3660D-22D1-CF5E-12E0-4BCA8B92816B}"/>
              </a:ext>
            </a:extLst>
          </p:cNvPr>
          <p:cNvSpPr txBox="1">
            <a:spLocks noChangeArrowheads="1"/>
          </p:cNvSpPr>
          <p:nvPr/>
        </p:nvSpPr>
        <p:spPr bwMode="auto">
          <a:xfrm>
            <a:off x="1337310" y="238506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4 : Anh </a:t>
            </a:r>
            <a:r>
              <a:rPr lang="en-US" altLang="en-US" sz="2400" dirty="0" err="1">
                <a:latin typeface="Arial" panose="020B0604020202020204" pitchFamily="34" charset="0"/>
              </a:rPr>
              <a:t>bộ</a:t>
            </a:r>
            <a:r>
              <a:rPr lang="en-US" altLang="en-US" sz="2400" dirty="0">
                <a:latin typeface="Arial" panose="020B0604020202020204" pitchFamily="34" charset="0"/>
              </a:rPr>
              <a:t> </a:t>
            </a:r>
            <a:r>
              <a:rPr lang="en-US" altLang="en-US" sz="2400" dirty="0" err="1">
                <a:latin typeface="Arial" panose="020B0604020202020204" pitchFamily="34" charset="0"/>
              </a:rPr>
              <a:t>đội</a:t>
            </a:r>
            <a:r>
              <a:rPr lang="en-US" altLang="en-US" sz="2400" dirty="0">
                <a:latin typeface="Arial" panose="020B0604020202020204" pitchFamily="34" charset="0"/>
              </a:rPr>
              <a:t> </a:t>
            </a:r>
            <a:r>
              <a:rPr lang="en-US" altLang="en-US" sz="2400" dirty="0" err="1">
                <a:latin typeface="Arial" panose="020B0604020202020204" pitchFamily="34" charset="0"/>
              </a:rPr>
              <a:t>vai</a:t>
            </a:r>
            <a:r>
              <a:rPr lang="en-US" altLang="en-US" sz="2400" dirty="0">
                <a:latin typeface="Arial" panose="020B0604020202020204" pitchFamily="34" charset="0"/>
              </a:rPr>
              <a:t> </a:t>
            </a:r>
            <a:r>
              <a:rPr lang="en-US" altLang="en-US" sz="2400" dirty="0" err="1">
                <a:latin typeface="Arial" panose="020B0604020202020204" pitchFamily="34" charset="0"/>
              </a:rPr>
              <a:t>đeo</a:t>
            </a:r>
            <a:r>
              <a:rPr lang="en-US" altLang="en-US" sz="2400" dirty="0">
                <a:latin typeface="Arial" panose="020B0604020202020204" pitchFamily="34" charset="0"/>
              </a:rPr>
              <a:t> </a:t>
            </a:r>
            <a:r>
              <a:rPr lang="en-US" altLang="en-US" sz="2400" dirty="0" err="1">
                <a:latin typeface="Arial" panose="020B0604020202020204" pitchFamily="34" charset="0"/>
              </a:rPr>
              <a:t>súng</a:t>
            </a:r>
            <a:r>
              <a:rPr lang="en-US" altLang="en-US" sz="2400" dirty="0">
                <a:latin typeface="Arial" panose="020B0604020202020204" pitchFamily="34" charset="0"/>
              </a:rPr>
              <a:t>.</a:t>
            </a:r>
          </a:p>
        </p:txBody>
      </p:sp>
      <p:sp>
        <p:nvSpPr>
          <p:cNvPr id="20" name="Text Box 152">
            <a:extLst>
              <a:ext uri="{FF2B5EF4-FFF2-40B4-BE49-F238E27FC236}">
                <a16:creationId xmlns:a16="http://schemas.microsoft.com/office/drawing/2014/main" id="{DDA6CB7F-C664-CE33-A239-5A0462FE644B}"/>
              </a:ext>
            </a:extLst>
          </p:cNvPr>
          <p:cNvSpPr txBox="1">
            <a:spLocks noChangeArrowheads="1"/>
          </p:cNvSpPr>
          <p:nvPr/>
        </p:nvSpPr>
        <p:spPr bwMode="auto">
          <a:xfrm>
            <a:off x="1337310" y="193167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3: </a:t>
            </a:r>
            <a:r>
              <a:rPr lang="en-US" altLang="en-US" sz="2400" dirty="0" err="1">
                <a:latin typeface="Arial" panose="020B0604020202020204" pitchFamily="34" charset="0"/>
              </a:rPr>
              <a:t>Thầy</a:t>
            </a:r>
            <a:r>
              <a:rPr lang="en-US" altLang="en-US" sz="2400" dirty="0">
                <a:latin typeface="Arial" panose="020B0604020202020204" pitchFamily="34" charset="0"/>
              </a:rPr>
              <a:t> </a:t>
            </a:r>
            <a:r>
              <a:rPr lang="en-US" altLang="en-US" sz="2400" dirty="0" err="1">
                <a:latin typeface="Arial" panose="020B0604020202020204" pitchFamily="34" charset="0"/>
              </a:rPr>
              <a:t>giáo</a:t>
            </a:r>
            <a:r>
              <a:rPr lang="en-US" altLang="en-US" sz="2400" dirty="0">
                <a:latin typeface="Arial" panose="020B0604020202020204" pitchFamily="34" charset="0"/>
              </a:rPr>
              <a:t> </a:t>
            </a:r>
            <a:r>
              <a:rPr lang="en-US" altLang="en-US" sz="2400" dirty="0" err="1">
                <a:latin typeface="Arial" panose="020B0604020202020204" pitchFamily="34" charset="0"/>
              </a:rPr>
              <a:t>vào</a:t>
            </a:r>
            <a:r>
              <a:rPr lang="en-US" altLang="en-US" sz="2400" dirty="0">
                <a:latin typeface="Arial" panose="020B0604020202020204" pitchFamily="34" charset="0"/>
              </a:rPr>
              <a:t> </a:t>
            </a:r>
            <a:r>
              <a:rPr lang="en-US" altLang="en-US" sz="2400" dirty="0" err="1">
                <a:latin typeface="Arial" panose="020B0604020202020204" pitchFamily="34" charset="0"/>
              </a:rPr>
              <a:t>lớp</a:t>
            </a:r>
            <a:r>
              <a:rPr lang="en-US" altLang="en-US" sz="2400" dirty="0">
                <a:latin typeface="Arial" panose="020B0604020202020204" pitchFamily="34" charset="0"/>
              </a:rPr>
              <a:t>, </a:t>
            </a:r>
            <a:r>
              <a:rPr lang="en-US" altLang="en-US" sz="2400" dirty="0" err="1">
                <a:latin typeface="Arial" panose="020B0604020202020204" pitchFamily="34" charset="0"/>
              </a:rPr>
              <a:t>chúng</a:t>
            </a:r>
            <a:r>
              <a:rPr lang="en-US" altLang="en-US" sz="2400" dirty="0">
                <a:latin typeface="Arial" panose="020B0604020202020204" pitchFamily="34" charset="0"/>
              </a:rPr>
              <a:t> </a:t>
            </a:r>
            <a:r>
              <a:rPr lang="en-US" altLang="en-US" sz="2400" dirty="0" err="1">
                <a:latin typeface="Arial" panose="020B0604020202020204" pitchFamily="34" charset="0"/>
              </a:rPr>
              <a:t>em</a:t>
            </a:r>
            <a:r>
              <a:rPr lang="en-US" altLang="en-US" sz="2400" dirty="0">
                <a:latin typeface="Arial" panose="020B0604020202020204" pitchFamily="34" charset="0"/>
              </a:rPr>
              <a:t> </a:t>
            </a:r>
            <a:r>
              <a:rPr lang="en-US" altLang="en-US" sz="2400" dirty="0" err="1">
                <a:latin typeface="Arial" panose="020B0604020202020204" pitchFamily="34" charset="0"/>
              </a:rPr>
              <a:t>đứng</a:t>
            </a:r>
            <a:r>
              <a:rPr lang="en-US" altLang="en-US" sz="2400" dirty="0">
                <a:latin typeface="Arial" panose="020B0604020202020204" pitchFamily="34" charset="0"/>
              </a:rPr>
              <a:t> </a:t>
            </a:r>
            <a:r>
              <a:rPr lang="en-US" altLang="en-US" sz="2400" dirty="0" err="1">
                <a:latin typeface="Arial" panose="020B0604020202020204" pitchFamily="34" charset="0"/>
              </a:rPr>
              <a:t>dậy</a:t>
            </a:r>
            <a:r>
              <a:rPr lang="en-US" altLang="en-US" sz="2400" dirty="0">
                <a:latin typeface="Arial" panose="020B0604020202020204" pitchFamily="34" charset="0"/>
              </a:rPr>
              <a:t> </a:t>
            </a:r>
            <a:r>
              <a:rPr lang="en-US" altLang="en-US" sz="2400" dirty="0" err="1">
                <a:latin typeface="Arial" panose="020B0604020202020204" pitchFamily="34" charset="0"/>
              </a:rPr>
              <a:t>chào</a:t>
            </a:r>
            <a:r>
              <a:rPr lang="en-US" altLang="en-US" sz="2400" dirty="0">
                <a:latin typeface="Arial" panose="020B0604020202020204" pitchFamily="34" charset="0"/>
              </a:rPr>
              <a:t>.</a:t>
            </a:r>
          </a:p>
        </p:txBody>
      </p:sp>
      <p:sp>
        <p:nvSpPr>
          <p:cNvPr id="21" name="Text Box 153">
            <a:extLst>
              <a:ext uri="{FF2B5EF4-FFF2-40B4-BE49-F238E27FC236}">
                <a16:creationId xmlns:a16="http://schemas.microsoft.com/office/drawing/2014/main" id="{5895043F-C2F4-E422-4A44-A7A55182367E}"/>
              </a:ext>
            </a:extLst>
          </p:cNvPr>
          <p:cNvSpPr txBox="1">
            <a:spLocks noChangeArrowheads="1"/>
          </p:cNvSpPr>
          <p:nvPr/>
        </p:nvSpPr>
        <p:spPr bwMode="auto">
          <a:xfrm>
            <a:off x="1360170" y="146685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2: Con </a:t>
            </a:r>
            <a:r>
              <a:rPr lang="en-US" altLang="en-US" sz="2400" dirty="0" err="1">
                <a:latin typeface="Arial" panose="020B0604020202020204" pitchFamily="34" charset="0"/>
              </a:rPr>
              <a:t>mèo</a:t>
            </a:r>
            <a:r>
              <a:rPr lang="en-US" altLang="en-US" sz="2400" dirty="0">
                <a:latin typeface="Arial" panose="020B0604020202020204" pitchFamily="34" charset="0"/>
              </a:rPr>
              <a:t> </a:t>
            </a:r>
            <a:r>
              <a:rPr lang="en-US" altLang="en-US" sz="2400" dirty="0" err="1">
                <a:latin typeface="Arial" panose="020B0604020202020204" pitchFamily="34" charset="0"/>
              </a:rPr>
              <a:t>nhảy</a:t>
            </a:r>
            <a:r>
              <a:rPr lang="en-US" altLang="en-US" sz="2400" dirty="0">
                <a:latin typeface="Arial" panose="020B0604020202020204" pitchFamily="34" charset="0"/>
              </a:rPr>
              <a:t> </a:t>
            </a:r>
            <a:r>
              <a:rPr lang="en-US" altLang="en-US" sz="2400" dirty="0" err="1">
                <a:latin typeface="Arial" panose="020B0604020202020204" pitchFamily="34" charset="0"/>
              </a:rPr>
              <a:t>làm</a:t>
            </a:r>
            <a:r>
              <a:rPr lang="en-US" altLang="en-US" sz="2400" dirty="0">
                <a:latin typeface="Arial" panose="020B0604020202020204" pitchFamily="34" charset="0"/>
              </a:rPr>
              <a:t> </a:t>
            </a:r>
            <a:r>
              <a:rPr lang="en-US" altLang="en-US" sz="2400" dirty="0" err="1">
                <a:latin typeface="Arial" panose="020B0604020202020204" pitchFamily="34" charset="0"/>
              </a:rPr>
              <a:t>đổ</a:t>
            </a:r>
            <a:r>
              <a:rPr lang="en-US" altLang="en-US" sz="2400" dirty="0">
                <a:latin typeface="Arial" panose="020B0604020202020204" pitchFamily="34" charset="0"/>
              </a:rPr>
              <a:t> </a:t>
            </a:r>
            <a:r>
              <a:rPr lang="en-US" altLang="en-US" sz="2400" dirty="0" err="1">
                <a:latin typeface="Arial" panose="020B0604020202020204" pitchFamily="34" charset="0"/>
              </a:rPr>
              <a:t>lọ</a:t>
            </a:r>
            <a:r>
              <a:rPr lang="en-US" altLang="en-US" sz="2400" dirty="0">
                <a:latin typeface="Arial" panose="020B0604020202020204" pitchFamily="34" charset="0"/>
              </a:rPr>
              <a:t> </a:t>
            </a:r>
            <a:r>
              <a:rPr lang="en-US" altLang="en-US" sz="2400" dirty="0" err="1">
                <a:latin typeface="Arial" panose="020B0604020202020204" pitchFamily="34" charset="0"/>
              </a:rPr>
              <a:t>hoa</a:t>
            </a:r>
            <a:r>
              <a:rPr lang="en-US" altLang="en-US" sz="2400" dirty="0">
                <a:latin typeface="Arial" panose="020B0604020202020204" pitchFamily="34" charset="0"/>
              </a:rPr>
              <a:t>.</a:t>
            </a:r>
          </a:p>
        </p:txBody>
      </p:sp>
      <p:sp>
        <p:nvSpPr>
          <p:cNvPr id="22" name="Text Box 154">
            <a:extLst>
              <a:ext uri="{FF2B5EF4-FFF2-40B4-BE49-F238E27FC236}">
                <a16:creationId xmlns:a16="http://schemas.microsoft.com/office/drawing/2014/main" id="{E375B85D-D0B3-79C3-A160-C131BE7F7D4A}"/>
              </a:ext>
            </a:extLst>
          </p:cNvPr>
          <p:cNvSpPr txBox="1">
            <a:spLocks noChangeArrowheads="1"/>
          </p:cNvSpPr>
          <p:nvPr/>
        </p:nvSpPr>
        <p:spPr bwMode="auto">
          <a:xfrm>
            <a:off x="1337310" y="287274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5: </a:t>
            </a:r>
            <a:r>
              <a:rPr lang="en-US" altLang="en-US" sz="2400" dirty="0" err="1">
                <a:latin typeface="Arial" panose="020B0604020202020204" pitchFamily="34" charset="0"/>
              </a:rPr>
              <a:t>Vì</a:t>
            </a:r>
            <a:r>
              <a:rPr lang="en-US" altLang="en-US" sz="2400" dirty="0">
                <a:latin typeface="Arial" panose="020B0604020202020204" pitchFamily="34" charset="0"/>
              </a:rPr>
              <a:t> </a:t>
            </a:r>
            <a:r>
              <a:rPr lang="en-US" altLang="en-US" sz="2400" dirty="0" err="1">
                <a:latin typeface="Arial" panose="020B0604020202020204" pitchFamily="34" charset="0"/>
              </a:rPr>
              <a:t>trời</a:t>
            </a:r>
            <a:r>
              <a:rPr lang="en-US" altLang="en-US" sz="2400" dirty="0">
                <a:latin typeface="Arial" panose="020B0604020202020204" pitchFamily="34" charset="0"/>
              </a:rPr>
              <a:t> </a:t>
            </a:r>
            <a:r>
              <a:rPr lang="en-US" altLang="en-US" sz="2400" dirty="0" err="1">
                <a:latin typeface="Arial" panose="020B0604020202020204" pitchFamily="34" charset="0"/>
              </a:rPr>
              <a:t>mưa</a:t>
            </a:r>
            <a:r>
              <a:rPr lang="en-US" altLang="en-US" sz="2400" dirty="0">
                <a:latin typeface="Arial" panose="020B0604020202020204" pitchFamily="34" charset="0"/>
              </a:rPr>
              <a:t> </a:t>
            </a:r>
            <a:r>
              <a:rPr lang="en-US" altLang="en-US" sz="2400" dirty="0" err="1">
                <a:latin typeface="Arial" panose="020B0604020202020204" pitchFamily="34" charset="0"/>
              </a:rPr>
              <a:t>nên</a:t>
            </a:r>
            <a:r>
              <a:rPr lang="en-US" altLang="en-US" sz="2400" dirty="0">
                <a:latin typeface="Arial" panose="020B0604020202020204" pitchFamily="34" charset="0"/>
              </a:rPr>
              <a:t> </a:t>
            </a:r>
            <a:r>
              <a:rPr lang="en-US" altLang="en-US" sz="2400" dirty="0" err="1">
                <a:latin typeface="Arial" panose="020B0604020202020204" pitchFamily="34" charset="0"/>
              </a:rPr>
              <a:t>đường</a:t>
            </a:r>
            <a:r>
              <a:rPr lang="en-US" altLang="en-US" sz="2400" dirty="0">
                <a:latin typeface="Arial" panose="020B0604020202020204" pitchFamily="34" charset="0"/>
              </a:rPr>
              <a:t> </a:t>
            </a:r>
            <a:r>
              <a:rPr lang="en-US" altLang="en-US" sz="2400" dirty="0" err="1">
                <a:latin typeface="Arial" panose="020B0604020202020204" pitchFamily="34" charset="0"/>
              </a:rPr>
              <a:t>rất</a:t>
            </a:r>
            <a:r>
              <a:rPr lang="en-US" altLang="en-US" sz="2400" dirty="0">
                <a:latin typeface="Arial" panose="020B0604020202020204" pitchFamily="34" charset="0"/>
              </a:rPr>
              <a:t> </a:t>
            </a:r>
            <a:r>
              <a:rPr lang="en-US" altLang="en-US" sz="2400" dirty="0" err="1">
                <a:latin typeface="Arial" panose="020B0604020202020204" pitchFamily="34" charset="0"/>
              </a:rPr>
              <a:t>lầy</a:t>
            </a:r>
            <a:r>
              <a:rPr lang="en-US" altLang="en-US" sz="2400" dirty="0">
                <a:latin typeface="Arial" panose="020B0604020202020204" pitchFamily="34" charset="0"/>
              </a:rPr>
              <a:t> </a:t>
            </a:r>
            <a:r>
              <a:rPr lang="en-US" altLang="en-US" sz="2400" dirty="0" err="1">
                <a:latin typeface="Arial" panose="020B0604020202020204" pitchFamily="34" charset="0"/>
              </a:rPr>
              <a:t>lội</a:t>
            </a:r>
            <a:r>
              <a:rPr lang="en-US" altLang="en-US" sz="2400" dirty="0">
                <a:latin typeface="Arial" panose="020B0604020202020204" pitchFamily="34" charset="0"/>
              </a:rPr>
              <a:t>.</a:t>
            </a:r>
          </a:p>
        </p:txBody>
      </p:sp>
      <p:sp>
        <p:nvSpPr>
          <p:cNvPr id="23" name="Text Box 156">
            <a:extLst>
              <a:ext uri="{FF2B5EF4-FFF2-40B4-BE49-F238E27FC236}">
                <a16:creationId xmlns:a16="http://schemas.microsoft.com/office/drawing/2014/main" id="{AD19E381-96B9-320A-3318-B542C38C37E5}"/>
              </a:ext>
            </a:extLst>
          </p:cNvPr>
          <p:cNvSpPr txBox="1">
            <a:spLocks noChangeArrowheads="1"/>
          </p:cNvSpPr>
          <p:nvPr/>
        </p:nvSpPr>
        <p:spPr bwMode="auto">
          <a:xfrm>
            <a:off x="2868930" y="571881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chemeClr val="hlink"/>
                </a:solidFill>
              </a:rPr>
              <a:t>2  ,  4</a:t>
            </a:r>
          </a:p>
        </p:txBody>
      </p:sp>
      <p:sp>
        <p:nvSpPr>
          <p:cNvPr id="24" name="Text Box 157">
            <a:extLst>
              <a:ext uri="{FF2B5EF4-FFF2-40B4-BE49-F238E27FC236}">
                <a16:creationId xmlns:a16="http://schemas.microsoft.com/office/drawing/2014/main" id="{F54F140A-EC01-D2AB-850C-2A262A1C25D1}"/>
              </a:ext>
            </a:extLst>
          </p:cNvPr>
          <p:cNvSpPr txBox="1">
            <a:spLocks noChangeArrowheads="1"/>
          </p:cNvSpPr>
          <p:nvPr/>
        </p:nvSpPr>
        <p:spPr bwMode="auto">
          <a:xfrm>
            <a:off x="7288530" y="571881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0000"/>
                </a:solidFill>
              </a:rPr>
              <a:t>1  ,  3  ,  5</a:t>
            </a:r>
            <a:r>
              <a:rPr lang="en-US" altLang="en-US" sz="2800"/>
              <a:t> </a:t>
            </a:r>
          </a:p>
        </p:txBody>
      </p:sp>
    </p:spTree>
    <p:extLst>
      <p:ext uri="{BB962C8B-B14F-4D97-AF65-F5344CB8AC3E}">
        <p14:creationId xmlns:p14="http://schemas.microsoft.com/office/powerpoint/2010/main" val="127735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 flipH="1">
            <a:off x="6747510" y="3720465"/>
            <a:ext cx="6090920" cy="171831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42990" y="3310403"/>
            <a:ext cx="4994275" cy="2933700"/>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33460" y="2310130"/>
            <a:ext cx="1812925" cy="1970405"/>
          </a:xfrm>
          <a:prstGeom prst="rect">
            <a:avLst/>
          </a:prstGeom>
        </p:spPr>
      </p:pic>
      <p:pic>
        <p:nvPicPr>
          <p:cNvPr id="57" name="Picture 5"/>
          <p:cNvPicPr>
            <a:picLocks noChangeAspect="1"/>
          </p:cNvPicPr>
          <p:nvPr/>
        </p:nvPicPr>
        <p:blipFill>
          <a:blip r:embed="rId9"/>
          <a:srcRect/>
          <a:stretch>
            <a:fillRect/>
          </a:stretch>
        </p:blipFill>
        <p:spPr>
          <a:xfrm flipH="1">
            <a:off x="9752330" y="2821305"/>
            <a:ext cx="2172970" cy="2085340"/>
          </a:xfrm>
          <a:prstGeom prst="rect">
            <a:avLst/>
          </a:prstGeom>
        </p:spPr>
      </p:pic>
      <p:sp>
        <p:nvSpPr>
          <p:cNvPr id="2" name="TextBox 8"/>
          <p:cNvSpPr txBox="1"/>
          <p:nvPr/>
        </p:nvSpPr>
        <p:spPr>
          <a:xfrm>
            <a:off x="1468902" y="4290089"/>
            <a:ext cx="4737100" cy="535531"/>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Thế</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nào</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là</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ghép</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t>
            </a:r>
          </a:p>
        </p:txBody>
      </p:sp>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9977"/>
          <a:stretch>
            <a:fillRect/>
          </a:stretch>
        </p:blipFill>
        <p:spPr>
          <a:xfrm flipH="1">
            <a:off x="0" y="573405"/>
            <a:ext cx="4074160" cy="3157855"/>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12">
            <a:clrChange>
              <a:clrFrom>
                <a:srgbClr val="FFFFFF">
                  <a:alpha val="100000"/>
                </a:srgbClr>
              </a:clrFrom>
              <a:clrTo>
                <a:srgbClr val="FFFFFF">
                  <a:alpha val="100000"/>
                  <a:alpha val="0"/>
                </a:srgbClr>
              </a:clrTo>
            </a:clrChange>
          </a:blip>
          <a:stretch>
            <a:fillRect/>
          </a:stretch>
        </p:blipFill>
        <p:spPr>
          <a:xfrm>
            <a:off x="-243840" y="363220"/>
            <a:ext cx="2458085" cy="2458085"/>
          </a:xfrm>
          <a:prstGeom prst="rect">
            <a:avLst/>
          </a:prstGeom>
        </p:spPr>
      </p:pic>
      <p:pic>
        <p:nvPicPr>
          <p:cNvPr id="2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62447" y="-88443"/>
            <a:ext cx="7634041" cy="4203243"/>
          </a:xfrm>
          <a:prstGeom prst="rect">
            <a:avLst/>
          </a:prstGeom>
        </p:spPr>
      </p:pic>
      <p:sp>
        <p:nvSpPr>
          <p:cNvPr id="24" name="TextBox 8"/>
          <p:cNvSpPr txBox="1"/>
          <p:nvPr/>
        </p:nvSpPr>
        <p:spPr>
          <a:xfrm>
            <a:off x="3419105" y="828852"/>
            <a:ext cx="6554235" cy="1815882"/>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vi-VN" altLang="vi-VN" sz="28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 ghép là câu do được ghép lại từ nhiều vế (từ hai vế trở lên), mỗi một vế câu sẽ có đủ cấu trúc của câu tức là có một cụm chủ ngữ – vị ngữ, câu ghép thể hiện mối quan hệ chặt chẽ giữa các ý với nhau</a:t>
            </a:r>
            <a:endParaRPr kumimoji="0" lang="en-GB" altLang="vi-VN" sz="28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74289" y="3180080"/>
            <a:ext cx="7668792" cy="2541998"/>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7215" y="551268"/>
            <a:ext cx="6338319" cy="3372145"/>
          </a:xfrm>
          <a:prstGeom prst="rect">
            <a:avLst/>
          </a:prstGeom>
        </p:spPr>
      </p:pic>
      <p:sp>
        <p:nvSpPr>
          <p:cNvPr id="13322" name="Text Box 4"/>
          <p:cNvSpPr txBox="1"/>
          <p:nvPr/>
        </p:nvSpPr>
        <p:spPr>
          <a:xfrm>
            <a:off x="3327991" y="999785"/>
            <a:ext cx="4752754" cy="1754326"/>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Xác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định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vế</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trong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sau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a:t>
            </a:r>
          </a:p>
          <a:p>
            <a:pPr marL="0" lvl="0" indent="0" algn="just"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ra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to.</a:t>
            </a:r>
          </a:p>
        </p:txBody>
      </p:sp>
      <p:sp>
        <p:nvSpPr>
          <p:cNvPr id="13315" name="Text Box 6"/>
          <p:cNvSpPr txBox="1"/>
          <p:nvPr/>
        </p:nvSpPr>
        <p:spPr>
          <a:xfrm>
            <a:off x="5029200" y="3968506"/>
            <a:ext cx="6134986" cy="15696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ra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to.</a:t>
            </a:r>
            <a:endParaRPr kumimoji="0" lang="en-US" altLang="vi-VN"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5" name="Rectangles 4"/>
          <p:cNvSpPr/>
          <p:nvPr/>
        </p:nvSpPr>
        <p:spPr>
          <a:xfrm>
            <a:off x="9276080" y="0"/>
            <a:ext cx="2915285" cy="2028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01100" y="325755"/>
            <a:ext cx="2783205" cy="32264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135" y="2908935"/>
            <a:ext cx="2617470"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strVal val="#ppt_w*0.70"/>
                                          </p:val>
                                        </p:tav>
                                        <p:tav tm="100000">
                                          <p:val>
                                            <p:strVal val="#ppt_w"/>
                                          </p:val>
                                        </p:tav>
                                      </p:tavLst>
                                    </p:anim>
                                    <p:anim calcmode="lin" valueType="num">
                                      <p:cBhvr>
                                        <p:cTn id="8" dur="1000" fill="hold"/>
                                        <p:tgtEl>
                                          <p:spTgt spid="13322"/>
                                        </p:tgtEl>
                                        <p:attrNameLst>
                                          <p:attrName>ppt_h</p:attrName>
                                        </p:attrNameLst>
                                      </p:cBhvr>
                                      <p:tavLst>
                                        <p:tav tm="0">
                                          <p:val>
                                            <p:strVal val="#ppt_h"/>
                                          </p:val>
                                        </p:tav>
                                        <p:tav tm="100000">
                                          <p:val>
                                            <p:strVal val="#ppt_h"/>
                                          </p:val>
                                        </p:tav>
                                      </p:tavLst>
                                    </p:anim>
                                    <p:animEffect transition="in" filter="fade">
                                      <p:cBhvr>
                                        <p:cTn id="9" dur="1000"/>
                                        <p:tgtEl>
                                          <p:spTgt spid="1332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strVal val="#ppt_w*0.70"/>
                                          </p:val>
                                        </p:tav>
                                        <p:tav tm="100000">
                                          <p:val>
                                            <p:strVal val="#ppt_w"/>
                                          </p:val>
                                        </p:tav>
                                      </p:tavLst>
                                    </p:anim>
                                    <p:anim calcmode="lin" valueType="num">
                                      <p:cBhvr>
                                        <p:cTn id="20" dur="1000" fill="hold"/>
                                        <p:tgtEl>
                                          <p:spTgt spid="13315"/>
                                        </p:tgtEl>
                                        <p:attrNameLst>
                                          <p:attrName>ppt_h</p:attrName>
                                        </p:attrNameLst>
                                      </p:cBhvr>
                                      <p:tavLst>
                                        <p:tav tm="0">
                                          <p:val>
                                            <p:strVal val="#ppt_h"/>
                                          </p:val>
                                        </p:tav>
                                        <p:tav tm="100000">
                                          <p:val>
                                            <p:strVal val="#ppt_h"/>
                                          </p:val>
                                        </p:tav>
                                      </p:tavLst>
                                    </p:anim>
                                    <p:animEffect transition="in" filter="fade">
                                      <p:cBhvr>
                                        <p:cTn id="21" dur="1000"/>
                                        <p:tgtEl>
                                          <p:spTgt spid="13315"/>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13315" grpId="0"/>
      <p:bldP spid="133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FC65-ACEE-0C03-9CF6-9F524057C395}"/>
              </a:ext>
            </a:extLst>
          </p:cNvPr>
          <p:cNvPicPr>
            <a:picLocks noChangeAspect="1"/>
          </p:cNvPicPr>
          <p:nvPr/>
        </p:nvPicPr>
        <p:blipFill>
          <a:blip r:embed="rId2"/>
          <a:stretch>
            <a:fillRect/>
          </a:stretch>
        </p:blipFill>
        <p:spPr>
          <a:xfrm>
            <a:off x="3928175" y="1221853"/>
            <a:ext cx="4633362" cy="1182727"/>
          </a:xfrm>
          <a:prstGeom prst="rect">
            <a:avLst/>
          </a:prstGeom>
        </p:spPr>
      </p:pic>
      <p:pic>
        <p:nvPicPr>
          <p:cNvPr id="5" name="Picture 4">
            <a:extLst>
              <a:ext uri="{FF2B5EF4-FFF2-40B4-BE49-F238E27FC236}">
                <a16:creationId xmlns:a16="http://schemas.microsoft.com/office/drawing/2014/main" id="{6D164DC5-FA3B-23C7-8AE0-7D91529C615D}"/>
              </a:ext>
            </a:extLst>
          </p:cNvPr>
          <p:cNvPicPr>
            <a:picLocks noChangeAspect="1"/>
          </p:cNvPicPr>
          <p:nvPr/>
        </p:nvPicPr>
        <p:blipFill>
          <a:blip r:embed="rId3"/>
          <a:stretch>
            <a:fillRect/>
          </a:stretch>
        </p:blipFill>
        <p:spPr>
          <a:xfrm>
            <a:off x="2001534" y="2259227"/>
            <a:ext cx="8403412" cy="345045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54AF6CC8-0BEA-5282-D7FF-0FE1BEAF5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29858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68B0B-A709-CB08-4260-A4EF3CE2A2B5}"/>
              </a:ext>
            </a:extLst>
          </p:cNvPr>
          <p:cNvPicPr>
            <a:picLocks noChangeAspect="1"/>
          </p:cNvPicPr>
          <p:nvPr/>
        </p:nvPicPr>
        <p:blipFill>
          <a:blip r:embed="rId2"/>
          <a:stretch>
            <a:fillRect/>
          </a:stretch>
        </p:blipFill>
        <p:spPr>
          <a:xfrm>
            <a:off x="3184907" y="1750900"/>
            <a:ext cx="6615499" cy="4592749"/>
          </a:xfrm>
          <a:prstGeom prst="rect">
            <a:avLst/>
          </a:prstGeom>
        </p:spPr>
      </p:pic>
    </p:spTree>
    <p:extLst>
      <p:ext uri="{BB962C8B-B14F-4D97-AF65-F5344CB8AC3E}">
        <p14:creationId xmlns:p14="http://schemas.microsoft.com/office/powerpoint/2010/main" val="1198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24584" y="410152"/>
            <a:ext cx="10742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Bold"/>
                <a:ea typeface="+mn-ea"/>
                <a:cs typeface="+mn-cs"/>
              </a:rPr>
              <a:t>1. </a:t>
            </a:r>
            <a:r>
              <a:rPr kumimoji="0" lang="vi-VN" sz="3600" b="1" i="0" u="none" strike="noStrike" kern="1200" cap="none" spc="0" normalizeH="0" baseline="0" noProof="0" dirty="0">
                <a:ln>
                  <a:noFill/>
                </a:ln>
                <a:solidFill>
                  <a:srgbClr val="0070C0"/>
                </a:solidFill>
                <a:effectLst/>
                <a:uLnTx/>
                <a:uFillTx/>
                <a:latin typeface="Arial-Rounded-Bold"/>
                <a:ea typeface="+mn-ea"/>
                <a:cs typeface="+mn-cs"/>
              </a:rPr>
              <a:t>Tìm câu ghép trong mỗi đoạn văn dưới đây:</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3891D0A-094A-0E0A-4AB6-E1C3D05769F1}"/>
              </a:ext>
            </a:extLst>
          </p:cNvPr>
          <p:cNvSpPr/>
          <p:nvPr/>
        </p:nvSpPr>
        <p:spPr>
          <a:xfrm>
            <a:off x="595423" y="1286540"/>
            <a:ext cx="10792047" cy="1892595"/>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a.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Hoài Dương)</a:t>
            </a:r>
          </a:p>
        </p:txBody>
      </p:sp>
      <p:sp>
        <p:nvSpPr>
          <p:cNvPr id="4" name="Rectangle: Rounded Corners 3">
            <a:extLst>
              <a:ext uri="{FF2B5EF4-FFF2-40B4-BE49-F238E27FC236}">
                <a16:creationId xmlns:a16="http://schemas.microsoft.com/office/drawing/2014/main" id="{4F127D56-DEAF-1868-27B2-763A723F3CDB}"/>
              </a:ext>
            </a:extLst>
          </p:cNvPr>
          <p:cNvSpPr/>
          <p:nvPr/>
        </p:nvSpPr>
        <p:spPr>
          <a:xfrm>
            <a:off x="648585" y="3774558"/>
            <a:ext cx="10792047" cy="2381693"/>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b.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000" b="0" i="0" baseline="3000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000" b="0" i="0" baseline="3000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000" b="0" i="0" dirty="0">
                <a:solidFill>
                  <a:srgbClr val="000000"/>
                </a:solidFill>
                <a:effectLst/>
                <a:latin typeface="Cambria" panose="02040503050406030204" pitchFamily="18" charset="0"/>
                <a:ea typeface="Cambria" panose="02040503050406030204" pitchFamily="18" charset="0"/>
              </a:rPr>
              <a:t>(Bùi Tiểu Quyên)</a:t>
            </a:r>
          </a:p>
        </p:txBody>
      </p:sp>
    </p:spTree>
    <p:extLst>
      <p:ext uri="{BB962C8B-B14F-4D97-AF65-F5344CB8AC3E}">
        <p14:creationId xmlns:p14="http://schemas.microsoft.com/office/powerpoint/2010/main" val="378713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9EA282-C554-5A4B-97CF-28FFAD0CEDF1}"/>
              </a:ext>
            </a:extLst>
          </p:cNvPr>
          <p:cNvSpPr/>
          <p:nvPr/>
        </p:nvSpPr>
        <p:spPr>
          <a:xfrm>
            <a:off x="574158" y="531628"/>
            <a:ext cx="10792047" cy="2179674"/>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a.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Hoài Dương)</a:t>
            </a:r>
          </a:p>
        </p:txBody>
      </p:sp>
      <p:cxnSp>
        <p:nvCxnSpPr>
          <p:cNvPr id="9" name="Straight Connector 8">
            <a:extLst>
              <a:ext uri="{FF2B5EF4-FFF2-40B4-BE49-F238E27FC236}">
                <a16:creationId xmlns:a16="http://schemas.microsoft.com/office/drawing/2014/main" id="{E769FA5D-E2B2-2E94-7ACF-93EB9D7E45DC}"/>
              </a:ext>
            </a:extLst>
          </p:cNvPr>
          <p:cNvCxnSpPr/>
          <p:nvPr/>
        </p:nvCxnSpPr>
        <p:spPr>
          <a:xfrm>
            <a:off x="1488558" y="1446028"/>
            <a:ext cx="7038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403914-A720-6CAD-59E3-92C2650E6FC9}"/>
              </a:ext>
            </a:extLst>
          </p:cNvPr>
          <p:cNvCxnSpPr>
            <a:cxnSpLocks/>
          </p:cNvCxnSpPr>
          <p:nvPr/>
        </p:nvCxnSpPr>
        <p:spPr>
          <a:xfrm>
            <a:off x="6305107" y="1807535"/>
            <a:ext cx="488034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FFB8A7-99B2-A207-8ECF-E2F2577A690C}"/>
              </a:ext>
            </a:extLst>
          </p:cNvPr>
          <p:cNvCxnSpPr>
            <a:cxnSpLocks/>
          </p:cNvCxnSpPr>
          <p:nvPr/>
        </p:nvCxnSpPr>
        <p:spPr>
          <a:xfrm>
            <a:off x="797442" y="2211572"/>
            <a:ext cx="90270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15E9DE-A5C8-FAAD-0BE2-0DB5C1CEB673}"/>
              </a:ext>
            </a:extLst>
          </p:cNvPr>
          <p:cNvSpPr txBox="1"/>
          <p:nvPr/>
        </p:nvSpPr>
        <p:spPr>
          <a:xfrm>
            <a:off x="903768" y="3455582"/>
            <a:ext cx="10185991"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nọ</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kia.</a:t>
            </a:r>
          </a:p>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lỉu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chùm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xôi</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chít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chót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lịm</a:t>
            </a:r>
            <a:r>
              <a:rPr lang="en-US" sz="3200" dirty="0">
                <a:solidFill>
                  <a:srgbClr val="FF0000"/>
                </a:solidFill>
                <a:latin typeface="Cambria" panose="02040503050406030204" pitchFamily="18" charset="0"/>
                <a:ea typeface="Cambria" panose="02040503050406030204" pitchFamily="18" charset="0"/>
              </a:rPr>
              <a:t>. </a:t>
            </a:r>
          </a:p>
        </p:txBody>
      </p:sp>
      <p:pic>
        <p:nvPicPr>
          <p:cNvPr id="15" name="Picture 14" descr="A round pink circle with white text and a black background&#10;&#10;Description automatically generated">
            <a:extLst>
              <a:ext uri="{FF2B5EF4-FFF2-40B4-BE49-F238E27FC236}">
                <a16:creationId xmlns:a16="http://schemas.microsoft.com/office/drawing/2014/main" id="{FB3F599D-570A-F8D5-6C69-843543EF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3470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62BA97-B1CC-2BFD-4542-281956F89177}"/>
              </a:ext>
            </a:extLst>
          </p:cNvPr>
          <p:cNvSpPr/>
          <p:nvPr/>
        </p:nvSpPr>
        <p:spPr>
          <a:xfrm>
            <a:off x="701747" y="552892"/>
            <a:ext cx="10792047" cy="2892057"/>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b.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400" b="0" i="0" baseline="30000" dirty="0">
                <a:solidFill>
                  <a:srgbClr val="000000"/>
                </a:solidFill>
                <a:effectLst/>
                <a:latin typeface="Cambria" panose="02040503050406030204" pitchFamily="18" charset="0"/>
                <a:ea typeface="Cambria" panose="02040503050406030204" pitchFamily="18" charset="0"/>
              </a:rPr>
              <a:t>(5) </a:t>
            </a:r>
            <a:r>
              <a:rPr lang="vi-VN" sz="24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400" b="0" i="0" baseline="30000" dirty="0">
                <a:solidFill>
                  <a:srgbClr val="000000"/>
                </a:solidFill>
                <a:effectLst/>
                <a:latin typeface="Cambria" panose="02040503050406030204" pitchFamily="18" charset="0"/>
                <a:ea typeface="Cambria" panose="02040503050406030204" pitchFamily="18" charset="0"/>
              </a:rPr>
              <a:t>(6) </a:t>
            </a:r>
            <a:r>
              <a:rPr lang="vi-VN" sz="24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400" b="0" i="0" dirty="0">
                <a:solidFill>
                  <a:srgbClr val="000000"/>
                </a:solidFill>
                <a:effectLst/>
                <a:latin typeface="Cambria" panose="02040503050406030204" pitchFamily="18" charset="0"/>
                <a:ea typeface="Cambria" panose="02040503050406030204" pitchFamily="18" charset="0"/>
              </a:rPr>
              <a:t>(Bùi Tiểu Quyên)</a:t>
            </a:r>
          </a:p>
        </p:txBody>
      </p:sp>
      <p:cxnSp>
        <p:nvCxnSpPr>
          <p:cNvPr id="6" name="Straight Connector 5">
            <a:extLst>
              <a:ext uri="{FF2B5EF4-FFF2-40B4-BE49-F238E27FC236}">
                <a16:creationId xmlns:a16="http://schemas.microsoft.com/office/drawing/2014/main" id="{544E1576-7631-2D17-3A99-5FAF17E5C6E6}"/>
              </a:ext>
            </a:extLst>
          </p:cNvPr>
          <p:cNvCxnSpPr>
            <a:cxnSpLocks/>
          </p:cNvCxnSpPr>
          <p:nvPr/>
        </p:nvCxnSpPr>
        <p:spPr>
          <a:xfrm>
            <a:off x="8995144" y="893135"/>
            <a:ext cx="228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4E18D-637A-B584-4FD1-6F8693B2357A}"/>
              </a:ext>
            </a:extLst>
          </p:cNvPr>
          <p:cNvCxnSpPr>
            <a:cxnSpLocks/>
          </p:cNvCxnSpPr>
          <p:nvPr/>
        </p:nvCxnSpPr>
        <p:spPr>
          <a:xfrm>
            <a:off x="946298" y="1254642"/>
            <a:ext cx="102816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3AE8B-41A5-BEED-5EAC-AA9D8DDA612D}"/>
              </a:ext>
            </a:extLst>
          </p:cNvPr>
          <p:cNvCxnSpPr>
            <a:cxnSpLocks/>
          </p:cNvCxnSpPr>
          <p:nvPr/>
        </p:nvCxnSpPr>
        <p:spPr>
          <a:xfrm>
            <a:off x="893136" y="1626781"/>
            <a:ext cx="3211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4D9AF-B96B-BBD2-4342-E17643D603E1}"/>
              </a:ext>
            </a:extLst>
          </p:cNvPr>
          <p:cNvCxnSpPr>
            <a:cxnSpLocks/>
          </p:cNvCxnSpPr>
          <p:nvPr/>
        </p:nvCxnSpPr>
        <p:spPr>
          <a:xfrm>
            <a:off x="3817089" y="1988288"/>
            <a:ext cx="743215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254802-D536-0E38-6BC6-C342AB8D47E5}"/>
              </a:ext>
            </a:extLst>
          </p:cNvPr>
          <p:cNvCxnSpPr>
            <a:cxnSpLocks/>
          </p:cNvCxnSpPr>
          <p:nvPr/>
        </p:nvCxnSpPr>
        <p:spPr>
          <a:xfrm>
            <a:off x="925033" y="2349795"/>
            <a:ext cx="18606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AF975A-9802-5EB2-DA78-FE4985F69063}"/>
              </a:ext>
            </a:extLst>
          </p:cNvPr>
          <p:cNvCxnSpPr>
            <a:cxnSpLocks/>
          </p:cNvCxnSpPr>
          <p:nvPr/>
        </p:nvCxnSpPr>
        <p:spPr>
          <a:xfrm>
            <a:off x="10685721" y="2339162"/>
            <a:ext cx="6698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7FEDB-283D-3344-70CD-F19F9D10BDB6}"/>
              </a:ext>
            </a:extLst>
          </p:cNvPr>
          <p:cNvCxnSpPr>
            <a:cxnSpLocks/>
          </p:cNvCxnSpPr>
          <p:nvPr/>
        </p:nvCxnSpPr>
        <p:spPr>
          <a:xfrm>
            <a:off x="871870" y="2721934"/>
            <a:ext cx="103986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088515-6A6F-B7F3-7CDA-E95D546C3FAD}"/>
              </a:ext>
            </a:extLst>
          </p:cNvPr>
          <p:cNvCxnSpPr>
            <a:cxnSpLocks/>
          </p:cNvCxnSpPr>
          <p:nvPr/>
        </p:nvCxnSpPr>
        <p:spPr>
          <a:xfrm>
            <a:off x="946298" y="3125971"/>
            <a:ext cx="116958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83F43F-D5FA-E2AD-E18A-4ED0BCE6496E}"/>
              </a:ext>
            </a:extLst>
          </p:cNvPr>
          <p:cNvSpPr txBox="1"/>
          <p:nvPr/>
        </p:nvSpPr>
        <p:spPr>
          <a:xfrm>
            <a:off x="914400" y="3583173"/>
            <a:ext cx="10185991"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đảo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thiêng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liêng</a:t>
            </a:r>
            <a:r>
              <a:rPr lang="en-US" sz="2800" dirty="0">
                <a:solidFill>
                  <a:srgbClr val="FF0000"/>
                </a:solidFill>
                <a:latin typeface="Cambria" panose="02040503050406030204" pitchFamily="18" charset="0"/>
                <a:ea typeface="Cambria" panose="02040503050406030204" pitchFamily="18" charset="0"/>
              </a:rPr>
              <a:t> n</a:t>
            </a:r>
            <a:r>
              <a:rPr lang="vi-VN" sz="2800" dirty="0">
                <a:solidFill>
                  <a:srgbClr val="FF0000"/>
                </a:solidFill>
                <a:latin typeface="Cambria" panose="02040503050406030204" pitchFamily="18" charset="0"/>
                <a:ea typeface="Cambria" panose="02040503050406030204" pitchFamily="18" charset="0"/>
              </a:rPr>
              <a:t>ơi đầu sóng ngọn gió có bao nhiêu điều đặc biệt/ thì các em cũng có bấy nhiêu trải nghiệm thú vị.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69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wipe(down)">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wipe(down)">
                                      <p:cBhvr>
                                        <p:cTn id="4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03318" y="560834"/>
            <a:ext cx="10878838" cy="1077218"/>
          </a:xfrm>
          <a:prstGeom prst="rect">
            <a:avLst/>
          </a:prstGeom>
          <a:noFill/>
        </p:spPr>
        <p:txBody>
          <a:bodyPr wrap="square" rtlCol="0">
            <a:spAutoFit/>
          </a:bodyPr>
          <a:lstStyle/>
          <a:p>
            <a:pPr algn="just"/>
            <a:r>
              <a:rPr lang="en-US" sz="3200" b="1" i="0" u="none" strike="noStrike" baseline="0" dirty="0">
                <a:solidFill>
                  <a:srgbClr val="0070C0"/>
                </a:solidFill>
                <a:latin typeface="Arial-Rounded-Bold"/>
              </a:rPr>
              <a:t>2. </a:t>
            </a:r>
            <a:r>
              <a:rPr lang="vi-VN" sz="3200" b="1" i="0" u="none" strike="noStrike" baseline="0" dirty="0">
                <a:solidFill>
                  <a:srgbClr val="0070C0"/>
                </a:solidFill>
                <a:latin typeface="Arial-Rounded-Bold"/>
              </a:rPr>
              <a:t>Xếp các câu ghép tìm được ở bài tập 1 vào nhóm thích hợp.</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12ECE9C-3B62-ADC4-5915-850C19936BD0}"/>
              </a:ext>
            </a:extLst>
          </p:cNvPr>
          <p:cNvPicPr>
            <a:picLocks noChangeAspect="1"/>
          </p:cNvPicPr>
          <p:nvPr/>
        </p:nvPicPr>
        <p:blipFill>
          <a:blip r:embed="rId2"/>
          <a:stretch>
            <a:fillRect/>
          </a:stretch>
        </p:blipFill>
        <p:spPr>
          <a:xfrm>
            <a:off x="607716" y="2040675"/>
            <a:ext cx="10618017" cy="1659455"/>
          </a:xfrm>
          <a:prstGeom prst="rect">
            <a:avLst/>
          </a:prstGeom>
        </p:spPr>
      </p:pic>
    </p:spTree>
    <p:extLst>
      <p:ext uri="{BB962C8B-B14F-4D97-AF65-F5344CB8AC3E}">
        <p14:creationId xmlns:p14="http://schemas.microsoft.com/office/powerpoint/2010/main" val="170414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6541CCA-697A-426F-9E43-46FE439F5CB3}"/>
</file>

<file path=customXml/itemProps2.xml><?xml version="1.0" encoding="utf-8"?>
<ds:datastoreItem xmlns:ds="http://schemas.openxmlformats.org/officeDocument/2006/customXml" ds:itemID="{6EF682D1-0F39-4BEF-A3A1-AFD0D1E533A2}"/>
</file>

<file path=customXml/itemProps3.xml><?xml version="1.0" encoding="utf-8"?>
<ds:datastoreItem xmlns:ds="http://schemas.openxmlformats.org/officeDocument/2006/customXml" ds:itemID="{5AFBFBA6-7333-4B96-A64F-1EFD51EA63D2}"/>
</file>

<file path=docProps/app.xml><?xml version="1.0" encoding="utf-8"?>
<Properties xmlns="http://schemas.openxmlformats.org/officeDocument/2006/extended-properties" xmlns:vt="http://schemas.openxmlformats.org/officeDocument/2006/docPropsVTypes">
  <Template>9Slide.vn</Template>
  <TotalTime>289</TotalTime>
  <Words>1143</Words>
  <Application>Microsoft Office PowerPoint</Application>
  <PresentationFormat>Widescreen</PresentationFormat>
  <Paragraphs>56</Paragraphs>
  <Slides>18</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Arial-Rounded-Bold</vt:lpstr>
      <vt:lpstr>Aptos</vt:lpstr>
      <vt:lpstr>Aptos Display</vt:lpstr>
      <vt:lpstr>Arial</vt:lpstr>
      <vt:lpstr>Calibri</vt:lpstr>
      <vt:lpstr>Cambria</vt:lpstr>
      <vt:lpstr>Tahoma</vt:lpstr>
      <vt:lpstr>Times New Roman</vt:lpstr>
      <vt:lpstr>Office Theme</vt:lpstr>
      <vt:lpstr>1_Custom Design</vt:lpstr>
      <vt:lpstr>17_Office Theme</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9</cp:revision>
  <dcterms:created xsi:type="dcterms:W3CDTF">2023-12-26T14:33:02Z</dcterms:created>
  <dcterms:modified xsi:type="dcterms:W3CDTF">2025-02-10T06:49:24Z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