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4.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5.xml" ContentType="application/vnd.openxmlformats-officedocument.presentationml.slideLayout+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notesSlides/notesSlide7.xml" ContentType="application/vnd.openxmlformats-officedocument.presentationml.notesSlide+xml"/>
  <Override PartName="/ppt/notesSlides/notesSlide6.xml" ContentType="application/vnd.openxmlformats-officedocument.presentationml.notesSlide+xml"/>
  <Override PartName="/ppt/slideLayouts/slideLayout15.xml" ContentType="application/vnd.openxmlformats-officedocument.presentationml.slideLayout+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21.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22.xml" ContentType="application/vnd.openxmlformats-officedocument.presentationml.slideLayout+xml"/>
  <Override PartName="/ppt/notesSlides/notesSlide5.xml" ContentType="application/vnd.openxmlformats-officedocument.presentationml.notesSlide+xml"/>
  <Override PartName="/ppt/slideLayouts/slideLayout2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tags/tag1.xml" ContentType="application/vnd.openxmlformats-officedocument.presentationml.tags+xml"/>
  <Override PartName="/ppt/tags/tag6.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7" r:id="rId3"/>
    <p:sldMasterId id="2147483683" r:id="rId4"/>
  </p:sldMasterIdLst>
  <p:notesMasterIdLst>
    <p:notesMasterId r:id="rId18"/>
  </p:notesMasterIdLst>
  <p:sldIdLst>
    <p:sldId id="258" r:id="rId5"/>
    <p:sldId id="2634" r:id="rId6"/>
    <p:sldId id="2643" r:id="rId7"/>
    <p:sldId id="257" r:id="rId8"/>
    <p:sldId id="2635" r:id="rId9"/>
    <p:sldId id="266" r:id="rId10"/>
    <p:sldId id="2645" r:id="rId11"/>
    <p:sldId id="2667" r:id="rId12"/>
    <p:sldId id="2660" r:id="rId13"/>
    <p:sldId id="2668" r:id="rId14"/>
    <p:sldId id="2641" r:id="rId15"/>
    <p:sldId id="280" r:id="rId16"/>
    <p:sldId id="263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CF2"/>
    <a:srgbClr val="FFB91D"/>
    <a:srgbClr val="FF7F7D"/>
    <a:srgbClr val="B3E4FF"/>
    <a:srgbClr val="F5F5F6"/>
    <a:srgbClr val="FFDB8B"/>
    <a:srgbClr val="CBFFA9"/>
    <a:srgbClr val="6FFF0D"/>
    <a:srgbClr val="80FF29"/>
    <a:srgbClr val="F5D6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124" autoAdjust="0"/>
  </p:normalViewPr>
  <p:slideViewPr>
    <p:cSldViewPr snapToGrid="0">
      <p:cViewPr varScale="1">
        <p:scale>
          <a:sx n="56" d="100"/>
          <a:sy n="56" d="100"/>
        </p:scale>
        <p:origin x="10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ustomXml" Target="../customXml/item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ustomXml" Target="../customXml/item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A280D4-8E81-41DF-868F-17766B8AA797}" type="datetimeFigureOut">
              <a:rPr lang="en-US" smtClean="0"/>
              <a:t>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CC615F-5126-4300-A5D6-E65582FFC3D7}" type="slidenum">
              <a:rPr lang="en-US" smtClean="0"/>
              <a:t>‹#›</a:t>
            </a:fld>
            <a:endParaRPr lang="en-US"/>
          </a:p>
        </p:txBody>
      </p:sp>
    </p:spTree>
    <p:extLst>
      <p:ext uri="{BB962C8B-B14F-4D97-AF65-F5344CB8AC3E}">
        <p14:creationId xmlns:p14="http://schemas.microsoft.com/office/powerpoint/2010/main" val="1216795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CC615F-5126-4300-A5D6-E65582FFC3D7}" type="slidenum">
              <a:rPr lang="en-US" smtClean="0"/>
              <a:t>3</a:t>
            </a:fld>
            <a:endParaRPr lang="en-US"/>
          </a:p>
        </p:txBody>
      </p:sp>
    </p:spTree>
    <p:extLst>
      <p:ext uri="{BB962C8B-B14F-4D97-AF65-F5344CB8AC3E}">
        <p14:creationId xmlns:p14="http://schemas.microsoft.com/office/powerpoint/2010/main" val="2372251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Vừa rồi, cả lớp đã được nghe số bạn thể hiện ý kiến tán thành về hoạt động đọc sách, hoạt động thể dục, thể thao. Vậy cách triển khai đoạn văn nêu ý kiến tán thành một sự việc, hiện tượng được viết thế nào? Làm thế nào để tìm được ý cho đoạn văn? Những câu hỏi này sẽ được giải đáp trong trong bài học Tìm ý cho đoạn văn nêu ý kiến tán thành một sự việc, hiện tượng. </a:t>
            </a:r>
            <a:endParaRPr lang="en-US" dirty="0"/>
          </a:p>
          <a:p>
            <a:endParaRPr lang="en-US" dirty="0"/>
          </a:p>
        </p:txBody>
      </p:sp>
      <p:sp>
        <p:nvSpPr>
          <p:cNvPr id="4" name="Slide Number Placeholder 3"/>
          <p:cNvSpPr>
            <a:spLocks noGrp="1"/>
          </p:cNvSpPr>
          <p:nvPr>
            <p:ph type="sldNum" sz="quarter" idx="5"/>
          </p:nvPr>
        </p:nvSpPr>
        <p:spPr/>
        <p:txBody>
          <a:bodyPr/>
          <a:lstStyle/>
          <a:p>
            <a:fld id="{55CC615F-5126-4300-A5D6-E65582FFC3D7}" type="slidenum">
              <a:rPr lang="en-US" smtClean="0"/>
              <a:t>4</a:t>
            </a:fld>
            <a:endParaRPr lang="en-US"/>
          </a:p>
        </p:txBody>
      </p:sp>
    </p:spTree>
    <p:extLst>
      <p:ext uri="{BB962C8B-B14F-4D97-AF65-F5344CB8AC3E}">
        <p14:creationId xmlns:p14="http://schemas.microsoft.com/office/powerpoint/2010/main" val="1586515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0419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5294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9025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41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599632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2/16/2025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853628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2/16/2025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95375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2/16/2025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916528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372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392EA66-62A8-7163-CA59-79938FF643F1}"/>
              </a:ext>
            </a:extLst>
          </p:cNvPr>
          <p:cNvSpPr/>
          <p:nvPr userDrawn="1"/>
        </p:nvSpPr>
        <p:spPr>
          <a:xfrm>
            <a:off x="330200" y="424542"/>
            <a:ext cx="11557000" cy="612865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1320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4495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grpSp>
        <p:nvGrpSpPr>
          <p:cNvPr id="8" name="组合 53"/>
          <p:cNvGrpSpPr/>
          <p:nvPr/>
        </p:nvGrpSpPr>
        <p:grpSpPr>
          <a:xfrm>
            <a:off x="-106045" y="0"/>
            <a:ext cx="12390120" cy="3055620"/>
            <a:chOff x="-167" y="0"/>
            <a:chExt cx="19512" cy="4812"/>
          </a:xfrm>
        </p:grpSpPr>
        <p:pic>
          <p:nvPicPr>
            <p:cNvPr id="16" name="图片 42" descr="组 6"/>
            <p:cNvPicPr>
              <a:picLocks noChangeAspect="1"/>
            </p:cNvPicPr>
            <p:nvPr/>
          </p:nvPicPr>
          <p:blipFill>
            <a:blip r:embed="rId2"/>
            <a:stretch>
              <a:fillRect/>
            </a:stretch>
          </p:blipFill>
          <p:spPr>
            <a:xfrm flipH="1">
              <a:off x="11059" y="0"/>
              <a:ext cx="8286" cy="4812"/>
            </a:xfrm>
            <a:prstGeom prst="rect">
              <a:avLst/>
            </a:prstGeom>
          </p:spPr>
        </p:pic>
        <p:pic>
          <p:nvPicPr>
            <p:cNvPr id="17" name="图片 40" descr="组 6"/>
            <p:cNvPicPr>
              <a:picLocks noChangeAspect="1"/>
            </p:cNvPicPr>
            <p:nvPr/>
          </p:nvPicPr>
          <p:blipFill>
            <a:blip r:embed="rId2"/>
            <a:stretch>
              <a:fillRect/>
            </a:stretch>
          </p:blipFill>
          <p:spPr>
            <a:xfrm>
              <a:off x="-167" y="0"/>
              <a:ext cx="8286" cy="4812"/>
            </a:xfrm>
            <a:prstGeom prst="rect">
              <a:avLst/>
            </a:prstGeom>
          </p:spPr>
        </p:pic>
      </p:grpSp>
      <p:sp>
        <p:nvSpPr>
          <p:cNvPr id="18" name="Rounded Rectangle 17"/>
          <p:cNvSpPr/>
          <p:nvPr/>
        </p:nvSpPr>
        <p:spPr>
          <a:xfrm>
            <a:off x="547511" y="850840"/>
            <a:ext cx="11096977" cy="5460753"/>
          </a:xfrm>
          <a:prstGeom prst="roundRect">
            <a:avLst/>
          </a:prstGeom>
          <a:solidFill>
            <a:schemeClr val="bg1"/>
          </a:solidFill>
          <a:ln>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248562"/>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2/16/2025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2A1D795F-85BF-D73C-7FC7-B13E24F559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10" name="Picture 9">
            <a:extLst>
              <a:ext uri="{FF2B5EF4-FFF2-40B4-BE49-F238E27FC236}">
                <a16:creationId xmlns:a16="http://schemas.microsoft.com/office/drawing/2014/main" id="{AD07CFDE-C5DD-4BCA-1E58-661E0F23CD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174210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2/16/2025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8251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2/16/2025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8169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2/16/2025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6097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2/16/2025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9706407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2/16/2025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7" name="Picture 6">
            <a:extLst>
              <a:ext uri="{FF2B5EF4-FFF2-40B4-BE49-F238E27FC236}">
                <a16:creationId xmlns:a16="http://schemas.microsoft.com/office/drawing/2014/main" id="{B9C24925-BAFF-D535-0BC6-48FFC6CBB31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3544"/>
            <a:ext cx="12192000" cy="6967174"/>
          </a:xfrm>
          <a:prstGeom prst="rect">
            <a:avLst/>
          </a:prstGeom>
        </p:spPr>
      </p:pic>
    </p:spTree>
    <p:extLst>
      <p:ext uri="{BB962C8B-B14F-4D97-AF65-F5344CB8AC3E}">
        <p14:creationId xmlns:p14="http://schemas.microsoft.com/office/powerpoint/2010/main" val="269916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2/16/2025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2A1D795F-85BF-D73C-7FC7-B13E24F559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10" name="Picture 9">
            <a:extLst>
              <a:ext uri="{FF2B5EF4-FFF2-40B4-BE49-F238E27FC236}">
                <a16:creationId xmlns:a16="http://schemas.microsoft.com/office/drawing/2014/main" id="{AD07CFDE-C5DD-4BCA-1E58-661E0F23CD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296001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2/16/2025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685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2/16/2025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07462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2/16/2025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1999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2/16/2025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7" name="Picture 6">
            <a:extLst>
              <a:ext uri="{FF2B5EF4-FFF2-40B4-BE49-F238E27FC236}">
                <a16:creationId xmlns:a16="http://schemas.microsoft.com/office/drawing/2014/main" id="{B9C24925-BAFF-D535-0BC6-48FFC6CBB31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3544"/>
            <a:ext cx="12192000" cy="6967174"/>
          </a:xfrm>
          <a:prstGeom prst="rect">
            <a:avLst/>
          </a:prstGeom>
        </p:spPr>
      </p:pic>
    </p:spTree>
    <p:extLst>
      <p:ext uri="{BB962C8B-B14F-4D97-AF65-F5344CB8AC3E}">
        <p14:creationId xmlns:p14="http://schemas.microsoft.com/office/powerpoint/2010/main" val="356400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2/16/2025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212078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2/16/2025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506385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2/16/2025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44264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2/16/2025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516377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2/16/2025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58739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2/16/2025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739955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2/16/2025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215978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8.xml"/><Relationship Id="rId7" Type="http://schemas.openxmlformats.org/officeDocument/2006/relationships/tags" Target="../tags/tag1.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image" Target="../media/image4.jpeg"/><Relationship Id="rId4" Type="http://schemas.openxmlformats.org/officeDocument/2006/relationships/slideLayout" Target="../slideLayouts/slideLayout19.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23.xml"/><Relationship Id="rId7" Type="http://schemas.openxmlformats.org/officeDocument/2006/relationships/tags" Target="../tags/tag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4.xml"/><Relationship Id="rId5" Type="http://schemas.openxmlformats.org/officeDocument/2006/relationships/slideLayout" Target="../slideLayouts/slideLayout25.xml"/><Relationship Id="rId10" Type="http://schemas.openxmlformats.org/officeDocument/2006/relationships/image" Target="../media/image4.jpeg"/><Relationship Id="rId4" Type="http://schemas.openxmlformats.org/officeDocument/2006/relationships/slideLayout" Target="../slideLayouts/slideLayout24.xml"/><Relationship Id="rId9"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833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990329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9C71401-84F7-CDF5-C94D-3BFFAA665F0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234248920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2/16/2025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9C71401-84F7-CDF5-C94D-3BFFAA665F0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34665002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4.xml"/><Relationship Id="rId5" Type="http://schemas.openxmlformats.org/officeDocument/2006/relationships/image" Target="../media/image36.png"/><Relationship Id="rId4" Type="http://schemas.openxmlformats.org/officeDocument/2006/relationships/image" Target="../media/image35.emf"/></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9.jpg"/><Relationship Id="rId5" Type="http://schemas.microsoft.com/office/2007/relationships/hdphoto" Target="../media/hdphoto1.wdp"/><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1.xml"/><Relationship Id="rId5" Type="http://schemas.openxmlformats.org/officeDocument/2006/relationships/image" Target="../media/image22.sv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FE30B5-1D59-0F44-BA1B-418664B239E3}"/>
              </a:ext>
            </a:extLst>
          </p:cNvPr>
          <p:cNvPicPr>
            <a:picLocks noChangeAspect="1"/>
          </p:cNvPicPr>
          <p:nvPr/>
        </p:nvPicPr>
        <p:blipFill>
          <a:blip r:embed="rId3"/>
          <a:stretch>
            <a:fillRect/>
          </a:stretch>
        </p:blipFill>
        <p:spPr>
          <a:xfrm>
            <a:off x="2836779" y="0"/>
            <a:ext cx="1724160" cy="2160000"/>
          </a:xfrm>
          <a:prstGeom prst="rect">
            <a:avLst/>
          </a:prstGeom>
        </p:spPr>
      </p:pic>
      <p:pic>
        <p:nvPicPr>
          <p:cNvPr id="3" name="Picture 2">
            <a:extLst>
              <a:ext uri="{FF2B5EF4-FFF2-40B4-BE49-F238E27FC236}">
                <a16:creationId xmlns:a16="http://schemas.microsoft.com/office/drawing/2014/main" id="{F3677F07-F1BA-2C4A-9A3C-297073963B95}"/>
              </a:ext>
            </a:extLst>
          </p:cNvPr>
          <p:cNvPicPr>
            <a:picLocks noChangeAspect="1"/>
          </p:cNvPicPr>
          <p:nvPr/>
        </p:nvPicPr>
        <p:blipFill>
          <a:blip r:embed="rId4"/>
          <a:stretch>
            <a:fillRect/>
          </a:stretch>
        </p:blipFill>
        <p:spPr>
          <a:xfrm>
            <a:off x="7631062" y="102745"/>
            <a:ext cx="1626262" cy="2160000"/>
          </a:xfrm>
          <a:prstGeom prst="rect">
            <a:avLst/>
          </a:prstGeom>
        </p:spPr>
      </p:pic>
      <p:pic>
        <p:nvPicPr>
          <p:cNvPr id="4" name="Picture 3">
            <a:extLst>
              <a:ext uri="{FF2B5EF4-FFF2-40B4-BE49-F238E27FC236}">
                <a16:creationId xmlns:a16="http://schemas.microsoft.com/office/drawing/2014/main" id="{0FC15046-5494-C540-9139-EFB15E12AFCE}"/>
              </a:ext>
            </a:extLst>
          </p:cNvPr>
          <p:cNvPicPr>
            <a:picLocks noChangeAspect="1"/>
          </p:cNvPicPr>
          <p:nvPr/>
        </p:nvPicPr>
        <p:blipFill>
          <a:blip r:embed="rId5"/>
          <a:stretch>
            <a:fillRect/>
          </a:stretch>
        </p:blipFill>
        <p:spPr>
          <a:xfrm>
            <a:off x="81472" y="1692762"/>
            <a:ext cx="12192000" cy="3891576"/>
          </a:xfrm>
          <a:prstGeom prst="rect">
            <a:avLst/>
          </a:prstGeom>
        </p:spPr>
      </p:pic>
    </p:spTree>
    <p:extLst>
      <p:ext uri="{BB962C8B-B14F-4D97-AF65-F5344CB8AC3E}">
        <p14:creationId xmlns:p14="http://schemas.microsoft.com/office/powerpoint/2010/main" val="13467705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150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fill="hold" nodeType="withEffect">
                                  <p:stCondLst>
                                    <p:cond delay="150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AFFDC1-239E-8445-8C49-735E0918C8FD}"/>
              </a:ext>
            </a:extLst>
          </p:cNvPr>
          <p:cNvSpPr txBox="1"/>
          <p:nvPr/>
        </p:nvSpPr>
        <p:spPr>
          <a:xfrm>
            <a:off x="1202586" y="197008"/>
            <a:ext cx="9786828" cy="707886"/>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FF"/>
                </a:solidFill>
                <a:effectLst/>
                <a:uLnTx/>
                <a:uFillTx/>
                <a:latin typeface="Cambria" panose="02040503050406030204" pitchFamily="18" charset="0"/>
                <a:ea typeface="Cambria" panose="02040503050406030204" pitchFamily="18" charset="0"/>
                <a:cs typeface="+mn-cs"/>
              </a:rPr>
              <a:t>3. </a:t>
            </a:r>
            <a:r>
              <a:rPr kumimoji="0" lang="en-US" sz="4000" b="1" i="0" u="none" strike="noStrike" kern="1200" cap="none" spc="0" normalizeH="0" baseline="0" noProof="0" dirty="0" err="1">
                <a:ln>
                  <a:noFill/>
                </a:ln>
                <a:solidFill>
                  <a:srgbClr val="FF00FF"/>
                </a:solidFill>
                <a:effectLst/>
                <a:uLnTx/>
                <a:uFillTx/>
                <a:latin typeface="Cambria" panose="02040503050406030204" pitchFamily="18" charset="0"/>
                <a:ea typeface="Cambria" panose="02040503050406030204" pitchFamily="18" charset="0"/>
                <a:cs typeface="+mn-cs"/>
              </a:rPr>
              <a:t>Góp</a:t>
            </a:r>
            <a:r>
              <a:rPr kumimoji="0" lang="en-US" sz="4000" b="1" i="0" u="none" strike="noStrike" kern="1200" cap="none" spc="0" normalizeH="0" noProof="0" dirty="0">
                <a:ln>
                  <a:noFill/>
                </a:ln>
                <a:solidFill>
                  <a:srgbClr val="FF00FF"/>
                </a:solidFill>
                <a:effectLst/>
                <a:uLnTx/>
                <a:uFillTx/>
                <a:latin typeface="Cambria" panose="02040503050406030204" pitchFamily="18" charset="0"/>
                <a:ea typeface="Cambria" panose="02040503050406030204" pitchFamily="18" charset="0"/>
                <a:cs typeface="+mn-cs"/>
              </a:rPr>
              <a:t> ý </a:t>
            </a:r>
            <a:r>
              <a:rPr kumimoji="0" lang="en-US" sz="4000" b="1" i="0" u="none" strike="noStrike" kern="1200" cap="none" spc="0" normalizeH="0" noProof="0" dirty="0" err="1">
                <a:ln>
                  <a:noFill/>
                </a:ln>
                <a:solidFill>
                  <a:srgbClr val="FF00FF"/>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noProof="0" dirty="0">
                <a:ln>
                  <a:noFill/>
                </a:ln>
                <a:solidFill>
                  <a:srgbClr val="FF00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FF"/>
                </a:solidFill>
                <a:effectLst/>
                <a:uLnTx/>
                <a:uFillTx/>
                <a:latin typeface="Cambria" panose="02040503050406030204" pitchFamily="18" charset="0"/>
                <a:ea typeface="Cambria" panose="02040503050406030204" pitchFamily="18" charset="0"/>
                <a:cs typeface="+mn-cs"/>
              </a:rPr>
              <a:t>chỉnh</a:t>
            </a:r>
            <a:r>
              <a:rPr kumimoji="0" lang="en-US" sz="4000" b="1" i="0" u="none" strike="noStrike" kern="1200" cap="none" spc="0" normalizeH="0" noProof="0" dirty="0">
                <a:ln>
                  <a:noFill/>
                </a:ln>
                <a:solidFill>
                  <a:srgbClr val="FF00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FF"/>
                </a:solidFill>
                <a:effectLst/>
                <a:uLnTx/>
                <a:uFillTx/>
                <a:latin typeface="Cambria" panose="02040503050406030204" pitchFamily="18" charset="0"/>
                <a:ea typeface="Cambria" panose="02040503050406030204" pitchFamily="18" charset="0"/>
                <a:cs typeface="+mn-cs"/>
              </a:rPr>
              <a:t>sửa</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AA48A421-7DA0-28D5-7EDF-5A0111821B1B}"/>
              </a:ext>
            </a:extLst>
          </p:cNvPr>
          <p:cNvSpPr/>
          <p:nvPr/>
        </p:nvSpPr>
        <p:spPr>
          <a:xfrm>
            <a:off x="1758469" y="1604527"/>
            <a:ext cx="9618367" cy="1408543"/>
          </a:xfrm>
          <a:prstGeom prst="roundRect">
            <a:avLst/>
          </a:prstGeom>
          <a:solidFill>
            <a:schemeClr val="accent6">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Cambria" panose="02040503050406030204" pitchFamily="18" charset="0"/>
                <a:ea typeface="Cambria" panose="02040503050406030204" pitchFamily="18" charset="0"/>
              </a:rPr>
              <a:t>Việc</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lựa</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chọn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lí</a:t>
            </a:r>
            <a:r>
              <a:rPr lang="en-US" sz="4000" dirty="0">
                <a:solidFill>
                  <a:schemeClr val="tx1"/>
                </a:solidFill>
                <a:latin typeface="Cambria" panose="02040503050406030204" pitchFamily="18" charset="0"/>
                <a:ea typeface="Cambria" panose="02040503050406030204" pitchFamily="18" charset="0"/>
              </a:rPr>
              <a:t> do </a:t>
            </a:r>
            <a:r>
              <a:rPr lang="en-US" sz="4000" dirty="0" err="1">
                <a:solidFill>
                  <a:schemeClr val="tx1"/>
                </a:solidFill>
                <a:latin typeface="Cambria" panose="02040503050406030204" pitchFamily="18" charset="0"/>
                <a:ea typeface="Cambria" panose="02040503050406030204" pitchFamily="18" charset="0"/>
              </a:rPr>
              <a:t>và</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dẫn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chứng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có</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phù</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hợp</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không</a:t>
            </a:r>
            <a:r>
              <a:rPr lang="en-US" sz="4000" dirty="0">
                <a:solidFill>
                  <a:schemeClr val="tx1"/>
                </a:solidFill>
                <a:latin typeface="Cambria" panose="02040503050406030204" pitchFamily="18" charset="0"/>
                <a:ea typeface="Cambria" panose="02040503050406030204" pitchFamily="18" charset="0"/>
              </a:rPr>
              <a:t>?</a:t>
            </a:r>
          </a:p>
        </p:txBody>
      </p:sp>
      <p:pic>
        <p:nvPicPr>
          <p:cNvPr id="8" name="Picture 33">
            <a:extLst>
              <a:ext uri="{FF2B5EF4-FFF2-40B4-BE49-F238E27FC236}">
                <a16:creationId xmlns:a16="http://schemas.microsoft.com/office/drawing/2014/main" id="{1A975583-AA43-415B-01E8-8EA7665EF06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3498" y="1632456"/>
            <a:ext cx="618954" cy="601159"/>
          </a:xfrm>
          <a:prstGeom prst="rect">
            <a:avLst/>
          </a:prstGeom>
        </p:spPr>
      </p:pic>
      <p:sp>
        <p:nvSpPr>
          <p:cNvPr id="9" name="Rectangle: Rounded Corners 8">
            <a:extLst>
              <a:ext uri="{FF2B5EF4-FFF2-40B4-BE49-F238E27FC236}">
                <a16:creationId xmlns:a16="http://schemas.microsoft.com/office/drawing/2014/main" id="{A4C58864-1B9A-8651-F1D5-1AA601C12D35}"/>
              </a:ext>
            </a:extLst>
          </p:cNvPr>
          <p:cNvSpPr/>
          <p:nvPr/>
        </p:nvSpPr>
        <p:spPr>
          <a:xfrm>
            <a:off x="1758469" y="3582183"/>
            <a:ext cx="9618367" cy="947287"/>
          </a:xfrm>
          <a:prstGeom prst="roundRect">
            <a:avLst/>
          </a:prstGeom>
          <a:solidFill>
            <a:schemeClr val="accent6">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Cambria" panose="02040503050406030204" pitchFamily="18" charset="0"/>
                <a:ea typeface="Cambria" panose="02040503050406030204" pitchFamily="18" charset="0"/>
              </a:rPr>
              <a:t>Các ý có được sắp xếp hợp lí không?</a:t>
            </a:r>
            <a:endParaRPr lang="en-US" sz="4000" dirty="0">
              <a:solidFill>
                <a:schemeClr val="tx1"/>
              </a:solidFill>
              <a:latin typeface="Cambria" panose="02040503050406030204" pitchFamily="18" charset="0"/>
              <a:ea typeface="Cambria" panose="02040503050406030204" pitchFamily="18" charset="0"/>
            </a:endParaRPr>
          </a:p>
        </p:txBody>
      </p:sp>
      <p:pic>
        <p:nvPicPr>
          <p:cNvPr id="10" name="Picture 33">
            <a:extLst>
              <a:ext uri="{FF2B5EF4-FFF2-40B4-BE49-F238E27FC236}">
                <a16:creationId xmlns:a16="http://schemas.microsoft.com/office/drawing/2014/main" id="{939C9E63-F37D-CC50-8E64-A95B111001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3498" y="3610112"/>
            <a:ext cx="618954" cy="601159"/>
          </a:xfrm>
          <a:prstGeom prst="rect">
            <a:avLst/>
          </a:prstGeom>
        </p:spPr>
      </p:pic>
    </p:spTree>
    <p:extLst>
      <p:ext uri="{BB962C8B-B14F-4D97-AF65-F5344CB8AC3E}">
        <p14:creationId xmlns:p14="http://schemas.microsoft.com/office/powerpoint/2010/main" val="908080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5">
            <a:extLst>
              <a:ext uri="{FF2B5EF4-FFF2-40B4-BE49-F238E27FC236}">
                <a16:creationId xmlns:a16="http://schemas.microsoft.com/office/drawing/2014/main" id="{5FCC8DAD-8CA2-1B45-BBBC-2F34835DE460}"/>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85000"/>
            </a:schemeClr>
          </a:solidFill>
          <a:ln w="63500" cap="rnd" cmpd="thickThin">
            <a:solidFill>
              <a:srgbClr val="FFC000"/>
            </a:solidFill>
            <a:prstDash val="dash"/>
            <a:round/>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B754405-66CF-AD4C-8B74-E3006D4EF447}"/>
              </a:ext>
            </a:extLst>
          </p:cNvPr>
          <p:cNvSpPr txBox="1"/>
          <p:nvPr/>
        </p:nvSpPr>
        <p:spPr>
          <a:xfrm>
            <a:off x="1541500" y="222017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Hoàn thành bài trên lớp</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D083F143-AFAC-BA45-A3E1-6790C621C2EF}"/>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821500" y="2254872"/>
            <a:ext cx="720000" cy="720000"/>
          </a:xfrm>
          <a:prstGeom prst="rect">
            <a:avLst/>
          </a:prstGeom>
          <a:effectLst>
            <a:innerShdw blurRad="63500" dist="50800" dir="8100000">
              <a:prstClr val="black">
                <a:alpha val="50000"/>
              </a:prstClr>
            </a:innerShdw>
          </a:effectLst>
        </p:spPr>
      </p:pic>
      <p:pic>
        <p:nvPicPr>
          <p:cNvPr id="17" name="Picture 16">
            <a:extLst>
              <a:ext uri="{FF2B5EF4-FFF2-40B4-BE49-F238E27FC236}">
                <a16:creationId xmlns:a16="http://schemas.microsoft.com/office/drawing/2014/main" id="{2093F237-810D-3846-9B65-B321ABEF1588}"/>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821500" y="3266136"/>
            <a:ext cx="720000" cy="720000"/>
          </a:xfrm>
          <a:prstGeom prst="rect">
            <a:avLst/>
          </a:prstGeom>
          <a:effectLst>
            <a:innerShdw blurRad="63500" dist="50800" dir="8100000">
              <a:prstClr val="black">
                <a:alpha val="50000"/>
              </a:prstClr>
            </a:innerShdw>
          </a:effectLst>
        </p:spPr>
      </p:pic>
      <p:sp>
        <p:nvSpPr>
          <p:cNvPr id="2" name="TextBox 1">
            <a:extLst>
              <a:ext uri="{FF2B5EF4-FFF2-40B4-BE49-F238E27FC236}">
                <a16:creationId xmlns:a16="http://schemas.microsoft.com/office/drawing/2014/main" id="{3F9A8E28-F6E0-DC93-BF1D-42823EAA16CC}"/>
              </a:ext>
            </a:extLst>
          </p:cNvPr>
          <p:cNvSpPr txBox="1"/>
          <p:nvPr/>
        </p:nvSpPr>
        <p:spPr>
          <a:xfrm>
            <a:off x="1541500" y="337844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Chuẩn bị bài tiếp theo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2A12F13C-5326-8C44-E93C-F0F6614051DE}"/>
              </a:ext>
            </a:extLst>
          </p:cNvPr>
          <p:cNvPicPr>
            <a:picLocks noChangeAspect="1"/>
          </p:cNvPicPr>
          <p:nvPr/>
        </p:nvPicPr>
        <p:blipFill>
          <a:blip r:embed="rId4"/>
          <a:stretch>
            <a:fillRect/>
          </a:stretch>
        </p:blipFill>
        <p:spPr>
          <a:xfrm>
            <a:off x="3044687" y="378706"/>
            <a:ext cx="6102625" cy="2261812"/>
          </a:xfrm>
          <a:prstGeom prst="rect">
            <a:avLst/>
          </a:prstGeom>
        </p:spPr>
      </p:pic>
    </p:spTree>
    <p:extLst>
      <p:ext uri="{BB962C8B-B14F-4D97-AF65-F5344CB8AC3E}">
        <p14:creationId xmlns:p14="http://schemas.microsoft.com/office/powerpoint/2010/main" val="37534720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par>
                          <p:cTn id="15" fill="hold">
                            <p:stCondLst>
                              <p:cond delay="500"/>
                            </p:stCondLst>
                            <p:childTnLst>
                              <p:par>
                                <p:cTn id="16" presetID="22" presetClass="entr" presetSubtype="8" fill="hold" grpId="0" nodeType="afterEffect" nodePh="1">
                                  <p:stCondLst>
                                    <p:cond delay="0"/>
                                  </p:stCondLst>
                                  <p:endCondLst>
                                    <p:cond evt="begin" delay="0">
                                      <p:tn val="16"/>
                                    </p:cond>
                                  </p:end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left)">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par>
                          <p:cTn id="24" fill="hold">
                            <p:stCondLst>
                              <p:cond delay="500"/>
                            </p:stCondLst>
                            <p:childTnLst>
                              <p:par>
                                <p:cTn id="25" presetID="22" presetClass="entr" presetSubtype="8" fill="hold" grpId="0" nodeType="afterEffect" nodePh="1">
                                  <p:stCondLst>
                                    <p:cond delay="0"/>
                                  </p:stCondLst>
                                  <p:endCondLst>
                                    <p:cond evt="begin" delay="0">
                                      <p:tn val="25"/>
                                    </p:cond>
                                  </p:end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wipe(left)">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DDC3530A-8A94-944F-86F7-BFBFFB92B5E7}"/>
              </a:ext>
            </a:extLst>
          </p:cNvPr>
          <p:cNvSpPr/>
          <p:nvPr/>
        </p:nvSpPr>
        <p:spPr>
          <a:xfrm>
            <a:off x="222408" y="1223486"/>
            <a:ext cx="11747183" cy="4088743"/>
          </a:xfrm>
          <a:custGeom>
            <a:avLst/>
            <a:gdLst>
              <a:gd name="connsiteX0" fmla="*/ 0 w 4791357"/>
              <a:gd name="connsiteY0" fmla="*/ 800574 h 1614190"/>
              <a:gd name="connsiteX1" fmla="*/ 800574 w 4791357"/>
              <a:gd name="connsiteY1" fmla="*/ 0 h 1614190"/>
              <a:gd name="connsiteX2" fmla="*/ 3990783 w 4791357"/>
              <a:gd name="connsiteY2" fmla="*/ 0 h 1614190"/>
              <a:gd name="connsiteX3" fmla="*/ 4791357 w 4791357"/>
              <a:gd name="connsiteY3" fmla="*/ 800574 h 1614190"/>
              <a:gd name="connsiteX4" fmla="*/ 4791357 w 4791357"/>
              <a:gd name="connsiteY4" fmla="*/ 813616 h 1614190"/>
              <a:gd name="connsiteX5" fmla="*/ 3990783 w 4791357"/>
              <a:gd name="connsiteY5" fmla="*/ 1614190 h 1614190"/>
              <a:gd name="connsiteX6" fmla="*/ 800574 w 4791357"/>
              <a:gd name="connsiteY6" fmla="*/ 1614190 h 1614190"/>
              <a:gd name="connsiteX7" fmla="*/ 0 w 4791357"/>
              <a:gd name="connsiteY7" fmla="*/ 813616 h 1614190"/>
              <a:gd name="connsiteX8" fmla="*/ 0 w 4791357"/>
              <a:gd name="connsiteY8" fmla="*/ 800574 h 1614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1357" h="1614190" fill="none" extrusionOk="0">
                <a:moveTo>
                  <a:pt x="0" y="800574"/>
                </a:moveTo>
                <a:cubicBezTo>
                  <a:pt x="-73259" y="346580"/>
                  <a:pt x="411276" y="43219"/>
                  <a:pt x="800574" y="0"/>
                </a:cubicBezTo>
                <a:cubicBezTo>
                  <a:pt x="2372918" y="130954"/>
                  <a:pt x="3096124" y="43574"/>
                  <a:pt x="3990783" y="0"/>
                </a:cubicBezTo>
                <a:cubicBezTo>
                  <a:pt x="4447654" y="22684"/>
                  <a:pt x="4815568" y="388086"/>
                  <a:pt x="4791357" y="800574"/>
                </a:cubicBezTo>
                <a:cubicBezTo>
                  <a:pt x="4791822" y="804640"/>
                  <a:pt x="4792346" y="809416"/>
                  <a:pt x="4791357" y="813616"/>
                </a:cubicBezTo>
                <a:cubicBezTo>
                  <a:pt x="4776972" y="1258123"/>
                  <a:pt x="4363296" y="1566145"/>
                  <a:pt x="3990783" y="1614190"/>
                </a:cubicBezTo>
                <a:cubicBezTo>
                  <a:pt x="3145196" y="1769387"/>
                  <a:pt x="1483766" y="1777210"/>
                  <a:pt x="800574" y="1614190"/>
                </a:cubicBezTo>
                <a:cubicBezTo>
                  <a:pt x="363920" y="1539916"/>
                  <a:pt x="-34649" y="1275993"/>
                  <a:pt x="0" y="813616"/>
                </a:cubicBezTo>
                <a:cubicBezTo>
                  <a:pt x="512" y="810810"/>
                  <a:pt x="-860" y="802644"/>
                  <a:pt x="0" y="800574"/>
                </a:cubicBezTo>
                <a:close/>
              </a:path>
              <a:path w="4791357" h="1614190" stroke="0" extrusionOk="0">
                <a:moveTo>
                  <a:pt x="0" y="800574"/>
                </a:moveTo>
                <a:cubicBezTo>
                  <a:pt x="-50999" y="326971"/>
                  <a:pt x="347334" y="4164"/>
                  <a:pt x="800574" y="0"/>
                </a:cubicBezTo>
                <a:cubicBezTo>
                  <a:pt x="2252372" y="132882"/>
                  <a:pt x="2839045" y="-84951"/>
                  <a:pt x="3990783" y="0"/>
                </a:cubicBezTo>
                <a:cubicBezTo>
                  <a:pt x="4399624" y="32523"/>
                  <a:pt x="4790084" y="365465"/>
                  <a:pt x="4791357" y="800574"/>
                </a:cubicBezTo>
                <a:cubicBezTo>
                  <a:pt x="4791158" y="801991"/>
                  <a:pt x="4791416" y="808144"/>
                  <a:pt x="4791357" y="813616"/>
                </a:cubicBezTo>
                <a:cubicBezTo>
                  <a:pt x="4847518" y="1262423"/>
                  <a:pt x="4436646" y="1606538"/>
                  <a:pt x="3990783" y="1614190"/>
                </a:cubicBezTo>
                <a:cubicBezTo>
                  <a:pt x="2517966" y="1701829"/>
                  <a:pt x="2183699" y="1541511"/>
                  <a:pt x="800574" y="1614190"/>
                </a:cubicBezTo>
                <a:cubicBezTo>
                  <a:pt x="357188" y="1602352"/>
                  <a:pt x="-37766" y="1308245"/>
                  <a:pt x="0" y="813616"/>
                </a:cubicBezTo>
                <a:cubicBezTo>
                  <a:pt x="260" y="810761"/>
                  <a:pt x="896" y="806440"/>
                  <a:pt x="0" y="800574"/>
                </a:cubicBezTo>
                <a:close/>
              </a:path>
            </a:pathLst>
          </a:custGeom>
          <a:solidFill>
            <a:schemeClr val="bg1">
              <a:alpha val="96000"/>
            </a:schemeClr>
          </a:solidFill>
          <a:ln w="44450" cap="rnd" cmpd="thickThin">
            <a:solidFill>
              <a:schemeClr val="accent1">
                <a:lumMod val="5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Hình ảnh 9" descr="Ảnh có chứa đồ chơi, búp bê, tượng trang trí nhỏ, Đồ chơi em bé&#10;&#10;Mô tả được tạo tự động">
            <a:extLst>
              <a:ext uri="{FF2B5EF4-FFF2-40B4-BE49-F238E27FC236}">
                <a16:creationId xmlns:a16="http://schemas.microsoft.com/office/drawing/2014/main" id="{A382C7B5-6BEA-F240-994C-9F14E07614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994" y="2743200"/>
            <a:ext cx="4931538" cy="4931538"/>
          </a:xfrm>
          <a:prstGeom prst="rect">
            <a:avLst/>
          </a:prstGeom>
        </p:spPr>
      </p:pic>
      <p:pic>
        <p:nvPicPr>
          <p:cNvPr id="7" name="图片 21">
            <a:extLst>
              <a:ext uri="{FF2B5EF4-FFF2-40B4-BE49-F238E27FC236}">
                <a16:creationId xmlns:a16="http://schemas.microsoft.com/office/drawing/2014/main" id="{F4422D10-6C1A-8D43-97B6-54F20DB1B569}"/>
              </a:ext>
            </a:extLst>
          </p:cNvPr>
          <p:cNvPicPr>
            <a:picLocks noChangeAspect="1"/>
          </p:cNvPicPr>
          <p:nvPr/>
        </p:nvPicPr>
        <p:blipFill>
          <a:blip r:embed="rId4"/>
          <a:stretch>
            <a:fillRect/>
          </a:stretch>
        </p:blipFill>
        <p:spPr>
          <a:xfrm rot="18249380">
            <a:off x="10723511" y="2473647"/>
            <a:ext cx="1024884" cy="1255871"/>
          </a:xfrm>
          <a:prstGeom prst="rect">
            <a:avLst/>
          </a:prstGeom>
        </p:spPr>
      </p:pic>
      <p:pic>
        <p:nvPicPr>
          <p:cNvPr id="8" name="Picture 7">
            <a:extLst>
              <a:ext uri="{FF2B5EF4-FFF2-40B4-BE49-F238E27FC236}">
                <a16:creationId xmlns:a16="http://schemas.microsoft.com/office/drawing/2014/main" id="{384E0B4B-D5D6-BF97-EFC4-C3135FC12920}"/>
              </a:ext>
            </a:extLst>
          </p:cNvPr>
          <p:cNvPicPr>
            <a:picLocks noChangeAspect="1"/>
          </p:cNvPicPr>
          <p:nvPr/>
        </p:nvPicPr>
        <p:blipFill>
          <a:blip r:embed="rId5"/>
          <a:stretch>
            <a:fillRect/>
          </a:stretch>
        </p:blipFill>
        <p:spPr>
          <a:xfrm>
            <a:off x="1120704" y="1519357"/>
            <a:ext cx="11071296" cy="4115157"/>
          </a:xfrm>
          <a:prstGeom prst="rect">
            <a:avLst/>
          </a:prstGeom>
        </p:spPr>
      </p:pic>
    </p:spTree>
    <p:extLst>
      <p:ext uri="{BB962C8B-B14F-4D97-AF65-F5344CB8AC3E}">
        <p14:creationId xmlns:p14="http://schemas.microsoft.com/office/powerpoint/2010/main" val="347245758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3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800" decel="100000"/>
                                        <p:tgtEl>
                                          <p:spTgt spid="3"/>
                                        </p:tgtEl>
                                      </p:cBhvr>
                                    </p:animEffect>
                                    <p:anim calcmode="lin" valueType="num">
                                      <p:cBhvr>
                                        <p:cTn id="24" dur="800" decel="100000" fill="hold"/>
                                        <p:tgtEl>
                                          <p:spTgt spid="3"/>
                                        </p:tgtEl>
                                        <p:attrNameLst>
                                          <p:attrName>style.rotation</p:attrName>
                                        </p:attrNameLst>
                                      </p:cBhvr>
                                      <p:tavLst>
                                        <p:tav tm="0">
                                          <p:val>
                                            <p:fltVal val="-90"/>
                                          </p:val>
                                        </p:tav>
                                        <p:tav tm="100000">
                                          <p:val>
                                            <p:fltVal val="0"/>
                                          </p:val>
                                        </p:tav>
                                      </p:tavLst>
                                    </p:anim>
                                    <p:anim calcmode="lin" valueType="num">
                                      <p:cBhvr>
                                        <p:cTn id="25" dur="800" decel="100000" fill="hold"/>
                                        <p:tgtEl>
                                          <p:spTgt spid="3"/>
                                        </p:tgtEl>
                                        <p:attrNameLst>
                                          <p:attrName>ppt_x</p:attrName>
                                        </p:attrNameLst>
                                      </p:cBhvr>
                                      <p:tavLst>
                                        <p:tav tm="0">
                                          <p:val>
                                            <p:strVal val="#ppt_x+0.4"/>
                                          </p:val>
                                        </p:tav>
                                        <p:tav tm="100000">
                                          <p:val>
                                            <p:strVal val="#ppt_x-0.05"/>
                                          </p:val>
                                        </p:tav>
                                      </p:tavLst>
                                    </p:anim>
                                    <p:anim calcmode="lin" valueType="num">
                                      <p:cBhvr>
                                        <p:cTn id="26" dur="800" decel="100000" fill="hold"/>
                                        <p:tgtEl>
                                          <p:spTgt spid="3"/>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29" presetID="2" presetClass="entr" presetSubtype="2" fill="hold" nodeType="withEffect">
                                  <p:stCondLst>
                                    <p:cond delay="300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 fill="hold"/>
                                        <p:tgtEl>
                                          <p:spTgt spid="7"/>
                                        </p:tgtEl>
                                        <p:attrNameLst>
                                          <p:attrName>ppt_x</p:attrName>
                                        </p:attrNameLst>
                                      </p:cBhvr>
                                      <p:tavLst>
                                        <p:tav tm="0">
                                          <p:val>
                                            <p:strVal val="1+#ppt_w/2"/>
                                          </p:val>
                                        </p:tav>
                                        <p:tav tm="100000">
                                          <p:val>
                                            <p:strVal val="#ppt_x"/>
                                          </p:val>
                                        </p:tav>
                                      </p:tavLst>
                                    </p:anim>
                                    <p:anim calcmode="lin" valueType="num">
                                      <p:cBhvr additive="base">
                                        <p:cTn id="3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318"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482603"/>
            <a:ext cx="1108143" cy="1097060"/>
          </a:xfrm>
          <a:prstGeom prst="rect">
            <a:avLst/>
          </a:prstGeom>
        </p:spPr>
      </p:pic>
      <p:sp>
        <p:nvSpPr>
          <p:cNvPr id="4" name="TextBox 3">
            <a:extLst>
              <a:ext uri="{FF2B5EF4-FFF2-40B4-BE49-F238E27FC236}">
                <a16:creationId xmlns:a16="http://schemas.microsoft.com/office/drawing/2014/main" id="{0C11FC58-0E62-0D0A-682B-28A3738A3423}"/>
              </a:ext>
            </a:extLst>
          </p:cNvPr>
          <p:cNvSpPr txBox="1"/>
          <p:nvPr/>
        </p:nvSpPr>
        <p:spPr>
          <a:xfrm>
            <a:off x="608520" y="1579665"/>
            <a:ext cx="5637467" cy="1569660"/>
          </a:xfrm>
          <a:prstGeom prst="rect">
            <a:avLst/>
          </a:prstGeom>
          <a:noFill/>
        </p:spPr>
        <p:txBody>
          <a:bodyPr wrap="square" rtlCol="0">
            <a:spAutoFit/>
          </a:bodyPr>
          <a:lstStyle/>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HƯƠNG THẢO</a:t>
            </a:r>
          </a:p>
          <a:p>
            <a:pPr marL="0" marR="0" lvl="0" indent="0" algn="ctr" defTabSz="835318" rtl="0" eaLnBrk="1" fontAlgn="auto" latinLnBrk="0" hangingPunct="1">
              <a:lnSpc>
                <a:spcPct val="100000"/>
              </a:lnSpc>
              <a:spcBef>
                <a:spcPts val="0"/>
              </a:spcBef>
              <a:spcAft>
                <a:spcPts val="0"/>
              </a:spcAft>
              <a:buClrTx/>
              <a:buSzTx/>
              <a:buFontTx/>
              <a:buNone/>
              <a:tabLst/>
              <a:defRPr/>
            </a:pPr>
            <a:r>
              <a:rPr lang="en-US" sz="4800" b="1" dirty="0">
                <a:solidFill>
                  <a:srgbClr val="FF0000"/>
                </a:solidFill>
                <a:latin typeface="Times New Roman" panose="02020603050405020304" pitchFamily="18" charset="0"/>
                <a:cs typeface="Times New Roman" panose="02020603050405020304" pitchFamily="18" charset="0"/>
                <a:sym typeface="Arial"/>
              </a:rPr>
              <a:t>ZALO: 0972115126</a:t>
            </a:r>
            <a:endParaRPr kumimoji="0" lang="en-US" sz="2667"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7" name="Picture 6" descr="A screenshot of a qr code&#10;&#10;Description automatically generated">
            <a:extLst>
              <a:ext uri="{FF2B5EF4-FFF2-40B4-BE49-F238E27FC236}">
                <a16:creationId xmlns:a16="http://schemas.microsoft.com/office/drawing/2014/main" id="{DD794CEB-5B21-FDEC-103B-6CAD55F9ED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8980" y="967563"/>
            <a:ext cx="3405077" cy="5188688"/>
          </a:xfrm>
          <a:prstGeom prst="rect">
            <a:avLst/>
          </a:prstGeom>
        </p:spPr>
      </p:pic>
    </p:spTree>
    <p:extLst>
      <p:ext uri="{BB962C8B-B14F-4D97-AF65-F5344CB8AC3E}">
        <p14:creationId xmlns:p14="http://schemas.microsoft.com/office/powerpoint/2010/main" val="179554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ơi dậy phong trào đọc sách trong thanh thiếu nhi">
            <a:extLst>
              <a:ext uri="{FF2B5EF4-FFF2-40B4-BE49-F238E27FC236}">
                <a16:creationId xmlns:a16="http://schemas.microsoft.com/office/drawing/2014/main" id="{71814B48-BEF0-7CF2-DF25-03527EF856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 y="655320"/>
            <a:ext cx="5189220" cy="34594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ày Hội thể thao 2020: Sân chơi bổ ích và lý thú dành cho học sinh">
            <a:extLst>
              <a:ext uri="{FF2B5EF4-FFF2-40B4-BE49-F238E27FC236}">
                <a16:creationId xmlns:a16="http://schemas.microsoft.com/office/drawing/2014/main" id="{317A57BB-6A7D-43E0-F3EB-8C8281ED29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9460" y="3188970"/>
            <a:ext cx="5567680" cy="3131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554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B30CBD-F1B2-C15C-FA7F-13C9609E89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315" y="2294897"/>
            <a:ext cx="2193055" cy="4152945"/>
          </a:xfrm>
          <a:prstGeom prst="rect">
            <a:avLst/>
          </a:prstGeom>
        </p:spPr>
      </p:pic>
      <p:sp>
        <p:nvSpPr>
          <p:cNvPr id="5" name="Speech Bubble: Rectangle with Corners Rounded 4">
            <a:extLst>
              <a:ext uri="{FF2B5EF4-FFF2-40B4-BE49-F238E27FC236}">
                <a16:creationId xmlns:a16="http://schemas.microsoft.com/office/drawing/2014/main" id="{D9509627-3F46-9DBD-3151-569FDFA9E0EB}"/>
              </a:ext>
            </a:extLst>
          </p:cNvPr>
          <p:cNvSpPr/>
          <p:nvPr/>
        </p:nvSpPr>
        <p:spPr>
          <a:xfrm>
            <a:off x="3177540" y="445770"/>
            <a:ext cx="6732270" cy="2286000"/>
          </a:xfrm>
          <a:prstGeom prst="wedgeRoundRectCallout">
            <a:avLst>
              <a:gd name="adj1" fmla="val -30850"/>
              <a:gd name="adj2" fmla="val 75000"/>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Cambria" panose="02040503050406030204" pitchFamily="18" charset="0"/>
                <a:ea typeface="Cambria" panose="02040503050406030204" pitchFamily="18" charset="0"/>
              </a:rPr>
              <a:t>Theo </a:t>
            </a:r>
            <a:r>
              <a:rPr lang="en-US" sz="3600" dirty="0" err="1">
                <a:solidFill>
                  <a:srgbClr val="002060"/>
                </a:solidFill>
                <a:latin typeface="Cambria" panose="02040503050406030204" pitchFamily="18" charset="0"/>
                <a:ea typeface="Cambria" panose="02040503050406030204" pitchFamily="18" charset="0"/>
              </a:rPr>
              <a:t>em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những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hoạt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động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em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vừa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xem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có</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cần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thiết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bổ</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ích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với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học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sinh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không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Vì</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sao</a:t>
            </a:r>
            <a:r>
              <a:rPr lang="en-US" sz="3600" dirty="0">
                <a:solidFill>
                  <a:srgbClr val="00206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646097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4A8C0114-D480-0B0C-4BA1-077DB4C19897}"/>
              </a:ext>
            </a:extLst>
          </p:cNvPr>
          <p:cNvSpPr>
            <a:spLocks/>
          </p:cNvSpPr>
          <p:nvPr/>
        </p:nvSpPr>
        <p:spPr>
          <a:xfrm>
            <a:off x="1676400" y="132434"/>
            <a:ext cx="10363200" cy="6248400"/>
          </a:xfrm>
          <a:prstGeom prst="cloud">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23">
            <a:extLst>
              <a:ext uri="{FF2B5EF4-FFF2-40B4-BE49-F238E27FC236}">
                <a16:creationId xmlns:a16="http://schemas.microsoft.com/office/drawing/2014/main" id="{B01EC1EF-0D06-969F-7EE0-8450346863B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0544">
            <a:off x="-608034" y="3988240"/>
            <a:ext cx="4881269" cy="2770120"/>
          </a:xfrm>
          <a:prstGeom prst="rect">
            <a:avLst/>
          </a:prstGeom>
          <a:effectLst>
            <a:outerShdw blurRad="50800" dist="12700" dir="5400000" algn="ctr" rotWithShape="0">
              <a:srgbClr val="000000">
                <a:alpha val="43137"/>
              </a:srgbClr>
            </a:outerShdw>
          </a:effectLst>
          <a:scene3d>
            <a:camera prst="perspectiveLeft"/>
            <a:lightRig rig="threePt" dir="t"/>
          </a:scene3d>
        </p:spPr>
      </p:pic>
      <p:pic>
        <p:nvPicPr>
          <p:cNvPr id="2" name="Picture 1">
            <a:extLst>
              <a:ext uri="{FF2B5EF4-FFF2-40B4-BE49-F238E27FC236}">
                <a16:creationId xmlns:a16="http://schemas.microsoft.com/office/drawing/2014/main" id="{9CF3F16F-22DE-9BF1-1548-046027E83DB0}"/>
              </a:ext>
            </a:extLst>
          </p:cNvPr>
          <p:cNvPicPr>
            <a:picLocks noChangeAspect="1"/>
          </p:cNvPicPr>
          <p:nvPr/>
        </p:nvPicPr>
        <p:blipFill>
          <a:blip r:embed="rId5"/>
          <a:stretch>
            <a:fillRect/>
          </a:stretch>
        </p:blipFill>
        <p:spPr>
          <a:xfrm>
            <a:off x="5710786" y="646640"/>
            <a:ext cx="3462828" cy="1018120"/>
          </a:xfrm>
          <a:prstGeom prst="rect">
            <a:avLst/>
          </a:prstGeom>
        </p:spPr>
      </p:pic>
      <p:pic>
        <p:nvPicPr>
          <p:cNvPr id="4" name="Picture 3">
            <a:extLst>
              <a:ext uri="{FF2B5EF4-FFF2-40B4-BE49-F238E27FC236}">
                <a16:creationId xmlns:a16="http://schemas.microsoft.com/office/drawing/2014/main" id="{4E743A65-E5AC-329A-62F6-28B07D6BBC18}"/>
              </a:ext>
            </a:extLst>
          </p:cNvPr>
          <p:cNvPicPr>
            <a:picLocks noChangeAspect="1"/>
          </p:cNvPicPr>
          <p:nvPr/>
        </p:nvPicPr>
        <p:blipFill>
          <a:blip r:embed="rId6"/>
          <a:stretch>
            <a:fillRect/>
          </a:stretch>
        </p:blipFill>
        <p:spPr>
          <a:xfrm>
            <a:off x="3406209" y="1904999"/>
            <a:ext cx="7598556" cy="2830751"/>
          </a:xfrm>
          <a:prstGeom prst="rect">
            <a:avLst/>
          </a:prstGeom>
        </p:spPr>
      </p:pic>
    </p:spTree>
    <p:extLst>
      <p:ext uri="{BB962C8B-B14F-4D97-AF65-F5344CB8AC3E}">
        <p14:creationId xmlns:p14="http://schemas.microsoft.com/office/powerpoint/2010/main" val="8121751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F38C6B-321F-794C-BAB9-B7EC3B347A1C}"/>
              </a:ext>
            </a:extLst>
          </p:cNvPr>
          <p:cNvPicPr>
            <a:picLocks noChangeAspect="1"/>
          </p:cNvPicPr>
          <p:nvPr/>
        </p:nvPicPr>
        <p:blipFill>
          <a:blip r:embed="rId3"/>
          <a:stretch>
            <a:fillRect/>
          </a:stretch>
        </p:blipFill>
        <p:spPr>
          <a:xfrm>
            <a:off x="2836779" y="102745"/>
            <a:ext cx="1724160" cy="2160000"/>
          </a:xfrm>
          <a:prstGeom prst="rect">
            <a:avLst/>
          </a:prstGeom>
        </p:spPr>
      </p:pic>
      <p:pic>
        <p:nvPicPr>
          <p:cNvPr id="3" name="Picture 2">
            <a:extLst>
              <a:ext uri="{FF2B5EF4-FFF2-40B4-BE49-F238E27FC236}">
                <a16:creationId xmlns:a16="http://schemas.microsoft.com/office/drawing/2014/main" id="{34E59952-A7BE-1641-B1A7-9650B5FC7045}"/>
              </a:ext>
            </a:extLst>
          </p:cNvPr>
          <p:cNvPicPr>
            <a:picLocks noChangeAspect="1"/>
          </p:cNvPicPr>
          <p:nvPr/>
        </p:nvPicPr>
        <p:blipFill>
          <a:blip r:embed="rId4"/>
          <a:stretch>
            <a:fillRect/>
          </a:stretch>
        </p:blipFill>
        <p:spPr>
          <a:xfrm>
            <a:off x="7631062" y="102745"/>
            <a:ext cx="1626262" cy="2160000"/>
          </a:xfrm>
          <a:prstGeom prst="rect">
            <a:avLst/>
          </a:prstGeom>
        </p:spPr>
      </p:pic>
      <p:pic>
        <p:nvPicPr>
          <p:cNvPr id="4" name="Picture 3">
            <a:extLst>
              <a:ext uri="{FF2B5EF4-FFF2-40B4-BE49-F238E27FC236}">
                <a16:creationId xmlns:a16="http://schemas.microsoft.com/office/drawing/2014/main" id="{4305BBF3-4F89-AD40-9790-9792F6F60209}"/>
              </a:ext>
            </a:extLst>
          </p:cNvPr>
          <p:cNvPicPr>
            <a:picLocks noChangeAspect="1"/>
          </p:cNvPicPr>
          <p:nvPr/>
        </p:nvPicPr>
        <p:blipFill>
          <a:blip r:embed="rId5"/>
          <a:stretch>
            <a:fillRect/>
          </a:stretch>
        </p:blipFill>
        <p:spPr>
          <a:xfrm>
            <a:off x="0" y="1482251"/>
            <a:ext cx="12192000" cy="3893497"/>
          </a:xfrm>
          <a:prstGeom prst="rect">
            <a:avLst/>
          </a:prstGeom>
        </p:spPr>
      </p:pic>
    </p:spTree>
    <p:extLst>
      <p:ext uri="{BB962C8B-B14F-4D97-AF65-F5344CB8AC3E}">
        <p14:creationId xmlns:p14="http://schemas.microsoft.com/office/powerpoint/2010/main" val="18115455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150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fill="hold" nodeType="withEffect">
                                  <p:stCondLst>
                                    <p:cond delay="150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5DBFA7B1-7DD6-0FEB-B4D7-12670E4C33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3400" y="-457200"/>
            <a:ext cx="11264900" cy="7575646"/>
          </a:xfrm>
          <a:prstGeom prst="rect">
            <a:avLst/>
          </a:prstGeom>
        </p:spPr>
      </p:pic>
      <p:pic>
        <p:nvPicPr>
          <p:cNvPr id="2" name="Picture 27">
            <a:extLst>
              <a:ext uri="{FF2B5EF4-FFF2-40B4-BE49-F238E27FC236}">
                <a16:creationId xmlns:a16="http://schemas.microsoft.com/office/drawing/2014/main" id="{63573B05-DC97-8240-F666-A0AB02B0C4E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826500" y="1826752"/>
            <a:ext cx="3276600" cy="5031248"/>
          </a:xfrm>
          <a:prstGeom prst="rect">
            <a:avLst/>
          </a:prstGeom>
        </p:spPr>
      </p:pic>
      <p:sp>
        <p:nvSpPr>
          <p:cNvPr id="3" name="TextBox 2">
            <a:extLst>
              <a:ext uri="{FF2B5EF4-FFF2-40B4-BE49-F238E27FC236}">
                <a16:creationId xmlns:a16="http://schemas.microsoft.com/office/drawing/2014/main" id="{B37472A9-7E5E-E12B-C96C-964A66569DDA}"/>
              </a:ext>
            </a:extLst>
          </p:cNvPr>
          <p:cNvSpPr txBox="1"/>
          <p:nvPr/>
        </p:nvSpPr>
        <p:spPr>
          <a:xfrm>
            <a:off x="1460500" y="2159000"/>
            <a:ext cx="7772400" cy="2954655"/>
          </a:xfrm>
          <a:prstGeom prst="rect">
            <a:avLst/>
          </a:prstGeom>
          <a:noFill/>
        </p:spPr>
        <p:txBody>
          <a:bodyPr wrap="square" lIns="0" tIns="0" rIns="0" bIns="0" rtlCol="0">
            <a:spAutoFit/>
          </a:bodyPr>
          <a:lstStyle/>
          <a:p>
            <a:pPr algn="ctr"/>
            <a:r>
              <a:rPr lang="vi-VN" sz="3200" b="1" dirty="0">
                <a:solidFill>
                  <a:srgbClr val="002060"/>
                </a:solidFill>
                <a:latin typeface="Cambria" panose="02040503050406030204" pitchFamily="18" charset="0"/>
                <a:ea typeface="Cambria" panose="02040503050406030204" pitchFamily="18" charset="0"/>
              </a:rPr>
              <a:t>Chọn 1 trong 2 đề dưới đây:</a:t>
            </a:r>
            <a:endParaRPr lang="en-US" sz="3200" b="1" dirty="0">
              <a:solidFill>
                <a:srgbClr val="002060"/>
              </a:solidFill>
              <a:latin typeface="Cambria" panose="02040503050406030204" pitchFamily="18" charset="0"/>
              <a:ea typeface="Cambria" panose="02040503050406030204" pitchFamily="18" charset="0"/>
            </a:endParaRPr>
          </a:p>
          <a:p>
            <a:pPr algn="l"/>
            <a:r>
              <a:rPr lang="vi-VN" sz="3200" b="1" dirty="0">
                <a:solidFill>
                  <a:srgbClr val="002060"/>
                </a:solidFill>
                <a:latin typeface="Cambria" panose="02040503050406030204" pitchFamily="18" charset="0"/>
                <a:ea typeface="Cambria" panose="02040503050406030204" pitchFamily="18" charset="0"/>
              </a:rPr>
              <a:t>Đề 1: </a:t>
            </a:r>
            <a:r>
              <a:rPr lang="vi-VN" sz="3200" dirty="0">
                <a:solidFill>
                  <a:srgbClr val="002060"/>
                </a:solidFill>
                <a:latin typeface="Cambria" panose="02040503050406030204" pitchFamily="18" charset="0"/>
                <a:ea typeface="Cambria" panose="02040503050406030204" pitchFamily="18" charset="0"/>
              </a:rPr>
              <a:t>Viết đoạn văn nêu ý kiến tán thành việc lập Câu lạc bộ Đọc sách.</a:t>
            </a:r>
            <a:endParaRPr lang="en-US" sz="3200" dirty="0">
              <a:solidFill>
                <a:srgbClr val="002060"/>
              </a:solidFill>
              <a:latin typeface="Cambria" panose="02040503050406030204" pitchFamily="18" charset="0"/>
              <a:ea typeface="Cambria" panose="02040503050406030204" pitchFamily="18" charset="0"/>
            </a:endParaRPr>
          </a:p>
          <a:p>
            <a:pPr algn="l"/>
            <a:r>
              <a:rPr lang="vi-VN" sz="3200" b="1" dirty="0">
                <a:solidFill>
                  <a:srgbClr val="002060"/>
                </a:solidFill>
                <a:latin typeface="Cambria" panose="02040503050406030204" pitchFamily="18" charset="0"/>
                <a:ea typeface="Cambria" panose="02040503050406030204" pitchFamily="18" charset="0"/>
              </a:rPr>
              <a:t>Đề 2: </a:t>
            </a:r>
            <a:r>
              <a:rPr lang="vi-VN" sz="3200" dirty="0">
                <a:solidFill>
                  <a:srgbClr val="002060"/>
                </a:solidFill>
                <a:latin typeface="Cambria" panose="02040503050406030204" pitchFamily="18" charset="0"/>
                <a:ea typeface="Cambria" panose="02040503050406030204" pitchFamily="18" charset="0"/>
              </a:rPr>
              <a:t>Viết đoạn văn nêu ý kiến tán thành việc phát triển hoạt động thể dục, thể thao trong nhà trường.</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815090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AFFDC1-239E-8445-8C49-735E0918C8FD}"/>
              </a:ext>
            </a:extLst>
          </p:cNvPr>
          <p:cNvSpPr txBox="1"/>
          <p:nvPr/>
        </p:nvSpPr>
        <p:spPr>
          <a:xfrm>
            <a:off x="1202586" y="197008"/>
            <a:ext cx="9786828" cy="707886"/>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FF"/>
                </a:solidFill>
                <a:effectLst/>
                <a:uLnTx/>
                <a:uFillTx/>
                <a:latin typeface="Cambria" panose="02040503050406030204" pitchFamily="18" charset="0"/>
                <a:ea typeface="Cambria" panose="02040503050406030204" pitchFamily="18" charset="0"/>
              </a:rPr>
              <a:t>1. </a:t>
            </a:r>
            <a:r>
              <a:rPr kumimoji="0" lang="en-US" sz="4000" b="1" i="0" u="none" strike="noStrike" kern="1200" cap="none" spc="0" normalizeH="0" baseline="0" noProof="0" dirty="0" err="1">
                <a:ln>
                  <a:noFill/>
                </a:ln>
                <a:solidFill>
                  <a:srgbClr val="FF00FF"/>
                </a:solidFill>
                <a:effectLst/>
                <a:uLnTx/>
                <a:uFillTx/>
                <a:latin typeface="Cambria" panose="02040503050406030204" pitchFamily="18" charset="0"/>
                <a:ea typeface="Cambria" panose="02040503050406030204" pitchFamily="18" charset="0"/>
              </a:rPr>
              <a:t>Chuẩn</a:t>
            </a:r>
            <a:r>
              <a:rPr kumimoji="0" lang="en-US" sz="4000" b="1" i="0" u="none" strike="noStrike" kern="1200" cap="none" spc="0" normalizeH="0" noProof="0" dirty="0">
                <a:ln>
                  <a:noFill/>
                </a:ln>
                <a:solidFill>
                  <a:srgbClr val="FF00FF"/>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FF"/>
                </a:solidFill>
                <a:effectLst/>
                <a:uLnTx/>
                <a:uFillTx/>
                <a:latin typeface="Cambria" panose="02040503050406030204" pitchFamily="18" charset="0"/>
                <a:ea typeface="Cambria" panose="02040503050406030204" pitchFamily="18" charset="0"/>
              </a:rPr>
              <a:t>bị</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CACE33D9-A775-CB1D-48AE-D3308803981D}"/>
              </a:ext>
            </a:extLst>
          </p:cNvPr>
          <p:cNvSpPr/>
          <p:nvPr/>
        </p:nvSpPr>
        <p:spPr>
          <a:xfrm>
            <a:off x="2070100" y="3706587"/>
            <a:ext cx="8877300" cy="1297213"/>
          </a:xfrm>
          <a:custGeom>
            <a:avLst/>
            <a:gdLst>
              <a:gd name="connsiteX0" fmla="*/ 0 w 8877300"/>
              <a:gd name="connsiteY0" fmla="*/ 216206 h 1297213"/>
              <a:gd name="connsiteX1" fmla="*/ 216206 w 8877300"/>
              <a:gd name="connsiteY1" fmla="*/ 0 h 1297213"/>
              <a:gd name="connsiteX2" fmla="*/ 8661094 w 8877300"/>
              <a:gd name="connsiteY2" fmla="*/ 0 h 1297213"/>
              <a:gd name="connsiteX3" fmla="*/ 8877300 w 8877300"/>
              <a:gd name="connsiteY3" fmla="*/ 216206 h 1297213"/>
              <a:gd name="connsiteX4" fmla="*/ 8877300 w 8877300"/>
              <a:gd name="connsiteY4" fmla="*/ 1081007 h 1297213"/>
              <a:gd name="connsiteX5" fmla="*/ 8661094 w 8877300"/>
              <a:gd name="connsiteY5" fmla="*/ 1297213 h 1297213"/>
              <a:gd name="connsiteX6" fmla="*/ 216206 w 8877300"/>
              <a:gd name="connsiteY6" fmla="*/ 1297213 h 1297213"/>
              <a:gd name="connsiteX7" fmla="*/ 0 w 8877300"/>
              <a:gd name="connsiteY7" fmla="*/ 1081007 h 1297213"/>
              <a:gd name="connsiteX8" fmla="*/ 0 w 8877300"/>
              <a:gd name="connsiteY8" fmla="*/ 216206 h 129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7300" h="1297213" fill="none" extrusionOk="0">
                <a:moveTo>
                  <a:pt x="0" y="216206"/>
                </a:moveTo>
                <a:cubicBezTo>
                  <a:pt x="692" y="92336"/>
                  <a:pt x="83412" y="7412"/>
                  <a:pt x="216206" y="0"/>
                </a:cubicBezTo>
                <a:cubicBezTo>
                  <a:pt x="4285158" y="-73180"/>
                  <a:pt x="6266834" y="86135"/>
                  <a:pt x="8661094" y="0"/>
                </a:cubicBezTo>
                <a:cubicBezTo>
                  <a:pt x="8801797" y="6340"/>
                  <a:pt x="8871142" y="94033"/>
                  <a:pt x="8877300" y="216206"/>
                </a:cubicBezTo>
                <a:cubicBezTo>
                  <a:pt x="8799483" y="501978"/>
                  <a:pt x="8948976" y="870059"/>
                  <a:pt x="8877300" y="1081007"/>
                </a:cubicBezTo>
                <a:cubicBezTo>
                  <a:pt x="8874176" y="1200074"/>
                  <a:pt x="8785250" y="1291260"/>
                  <a:pt x="8661094" y="1297213"/>
                </a:cubicBezTo>
                <a:cubicBezTo>
                  <a:pt x="4820471" y="1342073"/>
                  <a:pt x="4144065" y="1414835"/>
                  <a:pt x="216206" y="1297213"/>
                </a:cubicBezTo>
                <a:cubicBezTo>
                  <a:pt x="89183" y="1313529"/>
                  <a:pt x="1932" y="1199299"/>
                  <a:pt x="0" y="1081007"/>
                </a:cubicBezTo>
                <a:cubicBezTo>
                  <a:pt x="47564" y="663239"/>
                  <a:pt x="50765" y="461682"/>
                  <a:pt x="0" y="216206"/>
                </a:cubicBezTo>
                <a:close/>
              </a:path>
              <a:path w="8877300" h="1297213" stroke="0" extrusionOk="0">
                <a:moveTo>
                  <a:pt x="0" y="216206"/>
                </a:moveTo>
                <a:cubicBezTo>
                  <a:pt x="2663" y="113681"/>
                  <a:pt x="85263" y="-14585"/>
                  <a:pt x="216206" y="0"/>
                </a:cubicBezTo>
                <a:cubicBezTo>
                  <a:pt x="2642309" y="33707"/>
                  <a:pt x="6248345" y="-162475"/>
                  <a:pt x="8661094" y="0"/>
                </a:cubicBezTo>
                <a:cubicBezTo>
                  <a:pt x="8800520" y="-6148"/>
                  <a:pt x="8858249" y="111059"/>
                  <a:pt x="8877300" y="216206"/>
                </a:cubicBezTo>
                <a:cubicBezTo>
                  <a:pt x="8857421" y="542399"/>
                  <a:pt x="8874686" y="843198"/>
                  <a:pt x="8877300" y="1081007"/>
                </a:cubicBezTo>
                <a:cubicBezTo>
                  <a:pt x="8889287" y="1210427"/>
                  <a:pt x="8779212" y="1296584"/>
                  <a:pt x="8661094" y="1297213"/>
                </a:cubicBezTo>
                <a:cubicBezTo>
                  <a:pt x="7346076" y="1350064"/>
                  <a:pt x="3885286" y="1419495"/>
                  <a:pt x="216206" y="1297213"/>
                </a:cubicBezTo>
                <a:cubicBezTo>
                  <a:pt x="100894" y="1319707"/>
                  <a:pt x="19310" y="1202139"/>
                  <a:pt x="0" y="1081007"/>
                </a:cubicBezTo>
                <a:cubicBezTo>
                  <a:pt x="7639" y="982564"/>
                  <a:pt x="41394" y="465305"/>
                  <a:pt x="0" y="216206"/>
                </a:cubicBezTo>
                <a:close/>
              </a:path>
            </a:pathLst>
          </a:custGeom>
          <a:solidFill>
            <a:schemeClr val="accent4">
              <a:lumMod val="60000"/>
              <a:lumOff val="40000"/>
            </a:schemeClr>
          </a:solidFill>
          <a:ln>
            <a:solidFill>
              <a:schemeClr val="tx1"/>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Tìm kiếm thông tin có liên quan đến sự việc, hiện tượng mà em muốn nêu ý kiến.</a:t>
            </a: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7">
            <a:extLst>
              <a:ext uri="{FF2B5EF4-FFF2-40B4-BE49-F238E27FC236}">
                <a16:creationId xmlns:a16="http://schemas.microsoft.com/office/drawing/2014/main" id="{A5D768AB-0C1C-727E-DB49-2258F9A55099}"/>
              </a:ext>
            </a:extLst>
          </p:cNvPr>
          <p:cNvPicPr>
            <a:picLocks noChangeAspect="1"/>
          </p:cNvPicPr>
          <p:nvPr/>
        </p:nvPicPr>
        <p:blipFill>
          <a:blip r:embed="rId3"/>
          <a:srcRect/>
          <a:stretch>
            <a:fillRect/>
          </a:stretch>
        </p:blipFill>
        <p:spPr>
          <a:xfrm>
            <a:off x="1181100" y="3387283"/>
            <a:ext cx="944445" cy="980392"/>
          </a:xfrm>
          <a:prstGeom prst="rect">
            <a:avLst/>
          </a:prstGeom>
        </p:spPr>
      </p:pic>
      <p:sp>
        <p:nvSpPr>
          <p:cNvPr id="4" name="Rectangle: Rounded Corners 3">
            <a:extLst>
              <a:ext uri="{FF2B5EF4-FFF2-40B4-BE49-F238E27FC236}">
                <a16:creationId xmlns:a16="http://schemas.microsoft.com/office/drawing/2014/main" id="{FD84BDDB-5507-02ED-3FAD-607EA8B861C0}"/>
              </a:ext>
            </a:extLst>
          </p:cNvPr>
          <p:cNvSpPr/>
          <p:nvPr/>
        </p:nvSpPr>
        <p:spPr>
          <a:xfrm>
            <a:off x="2120900" y="1548772"/>
            <a:ext cx="8839199" cy="1296028"/>
          </a:xfrm>
          <a:custGeom>
            <a:avLst/>
            <a:gdLst>
              <a:gd name="connsiteX0" fmla="*/ 0 w 8839199"/>
              <a:gd name="connsiteY0" fmla="*/ 216009 h 1296028"/>
              <a:gd name="connsiteX1" fmla="*/ 216009 w 8839199"/>
              <a:gd name="connsiteY1" fmla="*/ 0 h 1296028"/>
              <a:gd name="connsiteX2" fmla="*/ 8623190 w 8839199"/>
              <a:gd name="connsiteY2" fmla="*/ 0 h 1296028"/>
              <a:gd name="connsiteX3" fmla="*/ 8839199 w 8839199"/>
              <a:gd name="connsiteY3" fmla="*/ 216009 h 1296028"/>
              <a:gd name="connsiteX4" fmla="*/ 8839199 w 8839199"/>
              <a:gd name="connsiteY4" fmla="*/ 1080019 h 1296028"/>
              <a:gd name="connsiteX5" fmla="*/ 8623190 w 8839199"/>
              <a:gd name="connsiteY5" fmla="*/ 1296028 h 1296028"/>
              <a:gd name="connsiteX6" fmla="*/ 216009 w 8839199"/>
              <a:gd name="connsiteY6" fmla="*/ 1296028 h 1296028"/>
              <a:gd name="connsiteX7" fmla="*/ 0 w 8839199"/>
              <a:gd name="connsiteY7" fmla="*/ 1080019 h 1296028"/>
              <a:gd name="connsiteX8" fmla="*/ 0 w 8839199"/>
              <a:gd name="connsiteY8" fmla="*/ 216009 h 1296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9199" h="1296028" fill="none" extrusionOk="0">
                <a:moveTo>
                  <a:pt x="0" y="216009"/>
                </a:moveTo>
                <a:cubicBezTo>
                  <a:pt x="1158" y="89244"/>
                  <a:pt x="88162" y="4733"/>
                  <a:pt x="216009" y="0"/>
                </a:cubicBezTo>
                <a:cubicBezTo>
                  <a:pt x="1720661" y="-73180"/>
                  <a:pt x="4711702" y="86135"/>
                  <a:pt x="8623190" y="0"/>
                </a:cubicBezTo>
                <a:cubicBezTo>
                  <a:pt x="8763898" y="6374"/>
                  <a:pt x="8836757" y="95614"/>
                  <a:pt x="8839199" y="216009"/>
                </a:cubicBezTo>
                <a:cubicBezTo>
                  <a:pt x="8892759" y="363711"/>
                  <a:pt x="8821333" y="975777"/>
                  <a:pt x="8839199" y="1080019"/>
                </a:cubicBezTo>
                <a:cubicBezTo>
                  <a:pt x="8833499" y="1198697"/>
                  <a:pt x="8745713" y="1291986"/>
                  <a:pt x="8623190" y="1296028"/>
                </a:cubicBezTo>
                <a:cubicBezTo>
                  <a:pt x="6128116" y="1340888"/>
                  <a:pt x="1377581" y="1413650"/>
                  <a:pt x="216009" y="1296028"/>
                </a:cubicBezTo>
                <a:cubicBezTo>
                  <a:pt x="88606" y="1313391"/>
                  <a:pt x="11522" y="1192670"/>
                  <a:pt x="0" y="1080019"/>
                </a:cubicBezTo>
                <a:cubicBezTo>
                  <a:pt x="-34222" y="936469"/>
                  <a:pt x="72192" y="386735"/>
                  <a:pt x="0" y="216009"/>
                </a:cubicBezTo>
                <a:close/>
              </a:path>
              <a:path w="8839199" h="1296028" stroke="0" extrusionOk="0">
                <a:moveTo>
                  <a:pt x="0" y="216009"/>
                </a:moveTo>
                <a:cubicBezTo>
                  <a:pt x="3560" y="119285"/>
                  <a:pt x="82672" y="-17750"/>
                  <a:pt x="216009" y="0"/>
                </a:cubicBezTo>
                <a:cubicBezTo>
                  <a:pt x="3953500" y="33707"/>
                  <a:pt x="7647668" y="-162475"/>
                  <a:pt x="8623190" y="0"/>
                </a:cubicBezTo>
                <a:cubicBezTo>
                  <a:pt x="8760534" y="-5543"/>
                  <a:pt x="8830878" y="102940"/>
                  <a:pt x="8839199" y="216009"/>
                </a:cubicBezTo>
                <a:cubicBezTo>
                  <a:pt x="8770270" y="537873"/>
                  <a:pt x="8787921" y="741249"/>
                  <a:pt x="8839199" y="1080019"/>
                </a:cubicBezTo>
                <a:cubicBezTo>
                  <a:pt x="8841925" y="1201595"/>
                  <a:pt x="8726743" y="1288337"/>
                  <a:pt x="8623190" y="1296028"/>
                </a:cubicBezTo>
                <a:cubicBezTo>
                  <a:pt x="5891796" y="1348879"/>
                  <a:pt x="4345930" y="1418310"/>
                  <a:pt x="216009" y="1296028"/>
                </a:cubicBezTo>
                <a:cubicBezTo>
                  <a:pt x="97485" y="1300280"/>
                  <a:pt x="21725" y="1201258"/>
                  <a:pt x="0" y="1080019"/>
                </a:cubicBezTo>
                <a:cubicBezTo>
                  <a:pt x="-71042" y="666657"/>
                  <a:pt x="18072" y="474121"/>
                  <a:pt x="0" y="216009"/>
                </a:cubicBezTo>
                <a:close/>
              </a:path>
            </a:pathLst>
          </a:custGeom>
          <a:solidFill>
            <a:schemeClr val="accent4">
              <a:lumMod val="60000"/>
              <a:lumOff val="40000"/>
            </a:schemeClr>
          </a:solidFill>
          <a:ln>
            <a:solidFill>
              <a:schemeClr val="tx1"/>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Calibri" panose="020F0502020204030204" pitchFamily="34" charset="0"/>
                <a:ea typeface="Calibri" panose="020F0502020204030204" pitchFamily="34" charset="0"/>
                <a:cs typeface="Calibri" panose="020F0502020204030204" pitchFamily="34" charset="0"/>
              </a:rPr>
              <a:t>Chọn sự việc, hiện tượng mà em muốn nêu ý kiến tán thành.</a:t>
            </a:r>
            <a:endPar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23">
            <a:extLst>
              <a:ext uri="{FF2B5EF4-FFF2-40B4-BE49-F238E27FC236}">
                <a16:creationId xmlns:a16="http://schemas.microsoft.com/office/drawing/2014/main" id="{E30814A3-0F72-A1A4-9C40-F88B26203AD9}"/>
              </a:ext>
            </a:extLst>
          </p:cNvPr>
          <p:cNvPicPr>
            <a:picLocks noChangeAspect="1"/>
          </p:cNvPicPr>
          <p:nvPr/>
        </p:nvPicPr>
        <p:blipFill>
          <a:blip r:embed="rId4"/>
          <a:srcRect/>
          <a:stretch>
            <a:fillRect/>
          </a:stretch>
        </p:blipFill>
        <p:spPr>
          <a:xfrm>
            <a:off x="1158756" y="1463270"/>
            <a:ext cx="1047177" cy="1088174"/>
          </a:xfrm>
          <a:prstGeom prst="rect">
            <a:avLst/>
          </a:prstGeom>
        </p:spPr>
      </p:pic>
    </p:spTree>
    <p:extLst>
      <p:ext uri="{BB962C8B-B14F-4D97-AF65-F5344CB8AC3E}">
        <p14:creationId xmlns:p14="http://schemas.microsoft.com/office/powerpoint/2010/main" val="1030577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AFFDC1-239E-8445-8C49-735E0918C8FD}"/>
              </a:ext>
            </a:extLst>
          </p:cNvPr>
          <p:cNvSpPr txBox="1"/>
          <p:nvPr/>
        </p:nvSpPr>
        <p:spPr>
          <a:xfrm>
            <a:off x="1202586" y="197008"/>
            <a:ext cx="9786828" cy="707886"/>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FF"/>
                </a:solidFill>
                <a:effectLst/>
                <a:uLnTx/>
                <a:uFillTx/>
                <a:latin typeface="Cambria" panose="02040503050406030204" pitchFamily="18" charset="0"/>
                <a:ea typeface="Cambria" panose="02040503050406030204" pitchFamily="18" charset="0"/>
                <a:cs typeface="+mn-cs"/>
              </a:rPr>
              <a:t>2. </a:t>
            </a:r>
            <a:r>
              <a:rPr kumimoji="0" lang="en-US" sz="4000" b="1" i="0" u="none" strike="noStrike" kern="1200" cap="none" spc="0" normalizeH="0" baseline="0" noProof="0" dirty="0" err="1">
                <a:ln>
                  <a:noFill/>
                </a:ln>
                <a:solidFill>
                  <a:srgbClr val="FF00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noProof="0" dirty="0">
                <a:ln>
                  <a:noFill/>
                </a:ln>
                <a:solidFill>
                  <a:srgbClr val="FF00FF"/>
                </a:solidFill>
                <a:effectLst/>
                <a:uLnTx/>
                <a:uFillTx/>
                <a:latin typeface="Cambria" panose="02040503050406030204" pitchFamily="18" charset="0"/>
                <a:ea typeface="Cambria" panose="02040503050406030204" pitchFamily="18" charset="0"/>
                <a:cs typeface="+mn-cs"/>
              </a:rPr>
              <a:t> ý</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0B9F8A2D-E366-BC1A-C347-5E4F493C3144}"/>
              </a:ext>
            </a:extLst>
          </p:cNvPr>
          <p:cNvPicPr>
            <a:picLocks noChangeAspect="1"/>
          </p:cNvPicPr>
          <p:nvPr/>
        </p:nvPicPr>
        <p:blipFill>
          <a:blip r:embed="rId3"/>
          <a:stretch>
            <a:fillRect/>
          </a:stretch>
        </p:blipFill>
        <p:spPr>
          <a:xfrm>
            <a:off x="814387" y="1154112"/>
            <a:ext cx="10094913" cy="1242987"/>
          </a:xfrm>
          <a:prstGeom prst="rect">
            <a:avLst/>
          </a:prstGeom>
        </p:spPr>
      </p:pic>
      <p:pic>
        <p:nvPicPr>
          <p:cNvPr id="10" name="Picture 9">
            <a:extLst>
              <a:ext uri="{FF2B5EF4-FFF2-40B4-BE49-F238E27FC236}">
                <a16:creationId xmlns:a16="http://schemas.microsoft.com/office/drawing/2014/main" id="{F228AEA3-9FF1-49C1-EEE7-760919AC715B}"/>
              </a:ext>
            </a:extLst>
          </p:cNvPr>
          <p:cNvPicPr>
            <a:picLocks noChangeAspect="1"/>
          </p:cNvPicPr>
          <p:nvPr/>
        </p:nvPicPr>
        <p:blipFill>
          <a:blip r:embed="rId4"/>
          <a:stretch>
            <a:fillRect/>
          </a:stretch>
        </p:blipFill>
        <p:spPr>
          <a:xfrm>
            <a:off x="977901" y="2449512"/>
            <a:ext cx="9842500" cy="2278191"/>
          </a:xfrm>
          <a:prstGeom prst="rect">
            <a:avLst/>
          </a:prstGeom>
        </p:spPr>
      </p:pic>
      <p:pic>
        <p:nvPicPr>
          <p:cNvPr id="12" name="Picture 11">
            <a:extLst>
              <a:ext uri="{FF2B5EF4-FFF2-40B4-BE49-F238E27FC236}">
                <a16:creationId xmlns:a16="http://schemas.microsoft.com/office/drawing/2014/main" id="{4E2A2746-B5C8-AFF4-686C-E94EE5A587FA}"/>
              </a:ext>
            </a:extLst>
          </p:cNvPr>
          <p:cNvPicPr>
            <a:picLocks noChangeAspect="1"/>
          </p:cNvPicPr>
          <p:nvPr/>
        </p:nvPicPr>
        <p:blipFill>
          <a:blip r:embed="rId5"/>
          <a:stretch>
            <a:fillRect/>
          </a:stretch>
        </p:blipFill>
        <p:spPr>
          <a:xfrm>
            <a:off x="1060450" y="4826000"/>
            <a:ext cx="9898060" cy="1473200"/>
          </a:xfrm>
          <a:prstGeom prst="rect">
            <a:avLst/>
          </a:prstGeom>
        </p:spPr>
      </p:pic>
    </p:spTree>
    <p:extLst>
      <p:ext uri="{BB962C8B-B14F-4D97-AF65-F5344CB8AC3E}">
        <p14:creationId xmlns:p14="http://schemas.microsoft.com/office/powerpoint/2010/main" val="1524105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C5E5F1-91AD-5D9A-5BCC-D297D7946BE9}"/>
              </a:ext>
            </a:extLst>
          </p:cNvPr>
          <p:cNvSpPr txBox="1"/>
          <p:nvPr/>
        </p:nvSpPr>
        <p:spPr>
          <a:xfrm>
            <a:off x="533400" y="711200"/>
            <a:ext cx="11252200" cy="5598327"/>
          </a:xfrm>
          <a:prstGeom prst="rect">
            <a:avLst/>
          </a:prstGeom>
          <a:noFill/>
        </p:spPr>
        <p:txBody>
          <a:bodyPr wrap="square" rtlCol="0">
            <a:spAutoFit/>
          </a:bodyPr>
          <a:lstStyle/>
          <a:p>
            <a:pPr marL="0" marR="0" algn="just">
              <a:lnSpc>
                <a:spcPct val="120000"/>
              </a:lnSpc>
              <a:spcBef>
                <a:spcPts val="0"/>
              </a:spcBef>
              <a:spcAft>
                <a:spcPts val="0"/>
              </a:spcAft>
            </a:pPr>
            <a:r>
              <a:rPr lang="nl-NL" sz="2000" b="1" dirty="0">
                <a:effectLst/>
                <a:latin typeface="Cambria" panose="02040503050406030204" pitchFamily="18" charset="0"/>
                <a:ea typeface="Cambria" panose="02040503050406030204" pitchFamily="18" charset="0"/>
              </a:rPr>
              <a:t>Mở đầu: </a:t>
            </a:r>
            <a:r>
              <a:rPr lang="nl-NL" sz="2000" dirty="0">
                <a:effectLst/>
                <a:latin typeface="Cambria" panose="02040503050406030204" pitchFamily="18" charset="0"/>
                <a:ea typeface="Cambria" panose="02040503050406030204" pitchFamily="18" charset="0"/>
              </a:rPr>
              <a:t>Trường em sắp thành lập Câu lạc bộ Đọc sách, em hoàn toàn tán thành với kế hoạch này.</a:t>
            </a:r>
            <a:endParaRPr lang="en-US" sz="20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effectLst/>
                <a:latin typeface="Cambria" panose="02040503050406030204" pitchFamily="18" charset="0"/>
                <a:ea typeface="Cambria" panose="02040503050406030204" pitchFamily="18" charset="0"/>
              </a:rPr>
              <a:t>Triển khai:</a:t>
            </a:r>
            <a:endParaRPr lang="en-US" sz="20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dirty="0">
                <a:effectLst/>
                <a:latin typeface="Cambria" panose="02040503050406030204" pitchFamily="18" charset="0"/>
                <a:ea typeface="Cambria" panose="02040503050406030204" pitchFamily="18" charset="0"/>
              </a:rPr>
              <a:t>+ Lí do thứ nhất vì các bạn học sinh hiện nay không có thói quen đọc sách nhiều. Các bạn trong lớp của em hầu như đều nói, thời gian rảnh sẽ dành cho xem tivi, điện thoại và chơi trò chơi điện tử. Hầu như các bạn không hứng thú với việc cầm một cuốn sách để đọc và nghiền ngẫm.</a:t>
            </a:r>
            <a:endParaRPr lang="en-US" sz="20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dirty="0">
                <a:effectLst/>
                <a:latin typeface="Cambria" panose="02040503050406030204" pitchFamily="18" charset="0"/>
                <a:ea typeface="Cambria" panose="02040503050406030204" pitchFamily="18" charset="0"/>
              </a:rPr>
              <a:t>+ Lí do thứ hai vì tri thức trong sách có rất nhiều, con người phải đọc sách thì mới có thể học và biết thêm được. Đó cũng là lí do vì sao nên mua sách xuất bản thay vì sách in, sách trên mạng. Các thông tin xuất bản được chứng thực và đảm bảo tính đúng đắn hơn là các nội dung trôi nổi trên in-tơ-nét. Đọc kiến thức đúng giúp con người hiểu đúng, biết nhiều hơn.</a:t>
            </a:r>
            <a:endParaRPr lang="en-US" sz="20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dirty="0">
                <a:effectLst/>
                <a:latin typeface="Cambria" panose="02040503050406030204" pitchFamily="18" charset="0"/>
                <a:ea typeface="Cambria" panose="02040503050406030204" pitchFamily="18" charset="0"/>
              </a:rPr>
              <a:t>+ Lí do thứ ba vì từ đọc sách, sẽ có thêm nhiều câu chuyện, nhiều chủ đề thảo luận, nói chuyện cho các bạn học sinh. Thay vì các chủ đề phiếm, những nội dung dù vui nhưng không lịch sự, thiếu văn hoá vẫn dễ lan truyền trong cộng đồng người trẻ tuổi – sách sẽ mang lại nhiều nội dung để chia sẻ, lan toả cho nhau ý nghĩa hơn.</a:t>
            </a:r>
            <a:endParaRPr lang="en-US" sz="20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effectLst/>
                <a:latin typeface="Cambria" panose="02040503050406030204" pitchFamily="18" charset="0"/>
                <a:ea typeface="Cambria" panose="02040503050406030204" pitchFamily="18" charset="0"/>
              </a:rPr>
              <a:t>Kết thúc: </a:t>
            </a:r>
            <a:r>
              <a:rPr lang="nl-NL" sz="2000" dirty="0">
                <a:effectLst/>
                <a:latin typeface="Cambria" panose="02040503050406030204" pitchFamily="18" charset="0"/>
                <a:ea typeface="Cambria" panose="02040503050406030204" pitchFamily="18" charset="0"/>
              </a:rPr>
              <a:t>Em thấy việc thành lập Câu lạc bộ Đọc sách là hợp lí, mang lại nhiều chuyển biến tích cực cho học sinh trong trường. Hi vọng câu lạc bộ Đọc sách sẽ sớm được thành lập trong thời gian gần đây.</a:t>
            </a:r>
            <a:endParaRPr lang="en-US" sz="20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65659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D8DB02CD-1ADB-4A78-A03B-A2C4D6588A60}"/>
</file>

<file path=customXml/itemProps2.xml><?xml version="1.0" encoding="utf-8"?>
<ds:datastoreItem xmlns:ds="http://schemas.openxmlformats.org/officeDocument/2006/customXml" ds:itemID="{380F36F6-8C5E-47EC-8B38-50EBC6A1F77E}"/>
</file>

<file path=customXml/itemProps3.xml><?xml version="1.0" encoding="utf-8"?>
<ds:datastoreItem xmlns:ds="http://schemas.openxmlformats.org/officeDocument/2006/customXml" ds:itemID="{50D13674-160A-40EE-886C-EE31CFF293A1}"/>
</file>

<file path=docProps/app.xml><?xml version="1.0" encoding="utf-8"?>
<Properties xmlns="http://schemas.openxmlformats.org/officeDocument/2006/extended-properties" xmlns:vt="http://schemas.openxmlformats.org/officeDocument/2006/docPropsVTypes">
  <Template>9Slide.vn</Template>
  <TotalTime>617</TotalTime>
  <Words>575</Words>
  <Application>Microsoft Office PowerPoint</Application>
  <PresentationFormat>Widescreen</PresentationFormat>
  <Paragraphs>29</Paragraphs>
  <Slides>13</Slides>
  <Notes>7</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13</vt:i4>
      </vt:variant>
    </vt:vector>
  </HeadingPairs>
  <TitlesOfParts>
    <vt:vector size="24" baseType="lpstr">
      <vt:lpstr>#9Slide02 Noi dung dai</vt:lpstr>
      <vt:lpstr>#9Slide02 Tieu de dai</vt:lpstr>
      <vt:lpstr>Aptos</vt:lpstr>
      <vt:lpstr>Arial</vt:lpstr>
      <vt:lpstr>Calibri</vt:lpstr>
      <vt:lpstr>Cambria</vt:lpstr>
      <vt:lpstr>Times New Roman</vt:lpstr>
      <vt:lpstr>2_Custom Design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Thao Tran</cp:lastModifiedBy>
  <cp:revision>70</cp:revision>
  <dcterms:created xsi:type="dcterms:W3CDTF">2023-09-08T12:48:23Z</dcterms:created>
  <dcterms:modified xsi:type="dcterms:W3CDTF">2025-02-15T18:03:41Z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