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15.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18.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14.xml" ContentType="application/vnd.openxmlformats-officedocument.presentationml.tags+xml"/>
  <Override PartName="/ppt/tags/tag11.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15.xml" ContentType="application/vnd.openxmlformats-officedocument.presentationml.tags+xml"/>
  <Override PartName="/ppt/tags/tag21.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90" r:id="rId3"/>
  </p:sldMasterIdLst>
  <p:notesMasterIdLst>
    <p:notesMasterId r:id="rId31"/>
  </p:notesMasterIdLst>
  <p:sldIdLst>
    <p:sldId id="526" r:id="rId4"/>
    <p:sldId id="319" r:id="rId5"/>
    <p:sldId id="320" r:id="rId6"/>
    <p:sldId id="321" r:id="rId7"/>
    <p:sldId id="260" r:id="rId8"/>
    <p:sldId id="326" r:id="rId9"/>
    <p:sldId id="561" r:id="rId10"/>
    <p:sldId id="546" r:id="rId11"/>
    <p:sldId id="547" r:id="rId12"/>
    <p:sldId id="527" r:id="rId13"/>
    <p:sldId id="551" r:id="rId14"/>
    <p:sldId id="552" r:id="rId15"/>
    <p:sldId id="562" r:id="rId16"/>
    <p:sldId id="563" r:id="rId17"/>
    <p:sldId id="537" r:id="rId18"/>
    <p:sldId id="534" r:id="rId19"/>
    <p:sldId id="553" r:id="rId20"/>
    <p:sldId id="292" r:id="rId21"/>
    <p:sldId id="564" r:id="rId22"/>
    <p:sldId id="558" r:id="rId23"/>
    <p:sldId id="565" r:id="rId24"/>
    <p:sldId id="566" r:id="rId25"/>
    <p:sldId id="567" r:id="rId26"/>
    <p:sldId id="568" r:id="rId27"/>
    <p:sldId id="569" r:id="rId28"/>
    <p:sldId id="538" r:id="rId29"/>
    <p:sldId id="545"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1DA"/>
    <a:srgbClr val="0066FF"/>
    <a:srgbClr val="FFFF00"/>
    <a:srgbClr val="FF00FF"/>
    <a:srgbClr val="76CD61"/>
    <a:srgbClr val="F3AD1F"/>
    <a:srgbClr val="4BC7E4"/>
    <a:srgbClr val="F1A03F"/>
    <a:srgbClr val="50291E"/>
    <a:srgbClr val="FFFA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14" autoAdjust="0"/>
  </p:normalViewPr>
  <p:slideViewPr>
    <p:cSldViewPr snapToGrid="0" showGuides="1">
      <p:cViewPr varScale="1">
        <p:scale>
          <a:sx n="60" d="100"/>
          <a:sy n="60" d="100"/>
        </p:scale>
        <p:origin x="908" y="68"/>
      </p:cViewPr>
      <p:guideLst>
        <p:guide orient="horz" pos="2160"/>
        <p:guide pos="3840"/>
      </p:guideLst>
    </p:cSldViewPr>
  </p:slideViewPr>
  <p:notesTextViewPr>
    <p:cViewPr>
      <p:scale>
        <a:sx n="1" d="1"/>
        <a:sy n="1" d="1"/>
      </p:scale>
      <p:origin x="0" y="0"/>
    </p:cViewPr>
  </p:notesTextViewPr>
  <p:sorterViewPr>
    <p:cViewPr>
      <p:scale>
        <a:sx n="139" d="100"/>
        <a:sy n="139"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37"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600AD-49C7-400F-A339-80DB77C84437}" type="datetimeFigureOut">
              <a:rPr lang="zh-CN" altLang="en-US" smtClean="0"/>
              <a:t>2025/2/9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7AC028-0154-4EC5-A8C8-8B462F5E288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92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Thầy</a:t>
            </a:r>
            <a:r>
              <a:rPr lang="en-US" baseline="0" dirty="0"/>
              <a:t> </a:t>
            </a:r>
            <a:r>
              <a:rPr lang="en-US" baseline="0" dirty="0" err="1"/>
              <a:t>cô</a:t>
            </a:r>
            <a:r>
              <a:rPr lang="en-US" baseline="0" dirty="0"/>
              <a:t> </a:t>
            </a:r>
            <a:r>
              <a:rPr lang="en-US" baseline="0" dirty="0" err="1"/>
              <a:t>chọn</a:t>
            </a:r>
            <a:r>
              <a:rPr lang="en-US" baseline="0" dirty="0"/>
              <a:t> </a:t>
            </a:r>
            <a:r>
              <a:rPr lang="en-US" baseline="0" dirty="0" err="1"/>
              <a:t>vào</a:t>
            </a:r>
            <a:r>
              <a:rPr lang="en-US" baseline="0" dirty="0"/>
              <a:t> </a:t>
            </a:r>
            <a:r>
              <a:rPr lang="en-US" baseline="0" dirty="0" err="1"/>
              <a:t>món</a:t>
            </a:r>
            <a:r>
              <a:rPr lang="en-US" baseline="0" dirty="0"/>
              <a:t> </a:t>
            </a:r>
            <a:r>
              <a:rPr lang="en-US" baseline="0" dirty="0" err="1"/>
              <a:t>đồ</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endParaRPr lang="en-US" baseline="0" dirty="0"/>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cuối</a:t>
            </a:r>
            <a:r>
              <a:rPr lang="en-US" baseline="0" dirty="0"/>
              <a:t> </a:t>
            </a:r>
            <a:r>
              <a:rPr lang="en-US" baseline="0" dirty="0" err="1"/>
              <a:t>cùng</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916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01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kết</a:t>
            </a:r>
            <a:r>
              <a:rPr lang="en-US" baseline="0" dirty="0"/>
              <a:t> </a:t>
            </a:r>
            <a:r>
              <a:rPr lang="en-US" baseline="0" dirty="0" err="1"/>
              <a:t>quả</a:t>
            </a:r>
            <a:r>
              <a:rPr lang="en-US" baseline="0" dirty="0"/>
              <a:t>.</a:t>
            </a:r>
          </a:p>
          <a:p>
            <a:pPr marL="171450" indent="-171450">
              <a:buFontTx/>
              <a:buChar char="-"/>
            </a:pPr>
            <a:r>
              <a:rPr lang="en-US" baseline="0" dirty="0"/>
              <a:t>Kick </a:t>
            </a:r>
            <a:r>
              <a:rPr lang="en-US" baseline="0" dirty="0" err="1"/>
              <a:t>vào</a:t>
            </a:r>
            <a:r>
              <a:rPr lang="en-US" baseline="0" dirty="0"/>
              <a:t> </a:t>
            </a:r>
            <a:r>
              <a:rPr lang="en-US" baseline="0" dirty="0" err="1"/>
              <a:t>sọt</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với</a:t>
            </a:r>
            <a:r>
              <a:rPr lang="en-US" baseline="0" dirty="0"/>
              <a:t> slide </a:t>
            </a:r>
            <a:r>
              <a:rPr lang="en-US" baseline="0" dirty="0" err="1"/>
              <a:t>câu</a:t>
            </a:r>
            <a:r>
              <a:rPr lang="en-US" baseline="0" dirty="0"/>
              <a:t> </a:t>
            </a:r>
            <a:r>
              <a:rPr lang="en-US" baseline="0" dirty="0" err="1"/>
              <a:t>hỏi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131EEB-C34F-4832-8C51-5EAFD8CA28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294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hyperlink" Target="https://www.facebook.com/groups/629898828017053" TargetMode="Externa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860837"/>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5825745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4934083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413237001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537980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5868933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4" name="Picture 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5" name="Picture 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6" name="Picture 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35047A2B-9A99-AC17-64CA-7FDEDA441E67}"/>
              </a:ext>
            </a:extLst>
          </p:cNvPr>
          <p:cNvSpPr txBox="1"/>
          <p:nvPr userDrawn="1"/>
        </p:nvSpPr>
        <p:spPr>
          <a:xfrm>
            <a:off x="-2622126" y="1912026"/>
            <a:ext cx="332608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3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7" name="TextBox 16">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49621312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6537843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0416476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3450559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2" name="Picture 1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3" name="Picture 1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4" name="Picture 1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5" name="Picture 14">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6" name="Picture 15">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7"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8"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4" name="TextBox 23">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5" name="TextBox 24">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8859241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8" name="Picture 7">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9" name="Picture 8">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0" name="Picture 9">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7" name="Picture 16">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8" name="Picture 17">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9" name="Picture 18">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0" name="TextBox 19">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1" name="TextBox 20">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94788366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750" fill="hold"/>
                                        <p:tgtEl>
                                          <p:spTgt spid="20"/>
                                        </p:tgtEl>
                                        <p:attrNameLst>
                                          <p:attrName>ppt_w</p:attrName>
                                        </p:attrNameLst>
                                      </p:cBhvr>
                                      <p:tavLst>
                                        <p:tav tm="0">
                                          <p:val>
                                            <p:fltVal val="0"/>
                                          </p:val>
                                        </p:tav>
                                        <p:tav tm="100000">
                                          <p:val>
                                            <p:strVal val="#ppt_w"/>
                                          </p:val>
                                        </p:tav>
                                      </p:tavLst>
                                    </p:anim>
                                    <p:anim calcmode="lin" valueType="num">
                                      <p:cBhvr>
                                        <p:cTn id="8" dur="1750" fill="hold"/>
                                        <p:tgtEl>
                                          <p:spTgt spid="20"/>
                                        </p:tgtEl>
                                        <p:attrNameLst>
                                          <p:attrName>ppt_h</p:attrName>
                                        </p:attrNameLst>
                                      </p:cBhvr>
                                      <p:tavLst>
                                        <p:tav tm="0">
                                          <p:val>
                                            <p:fltVal val="0"/>
                                          </p:val>
                                        </p:tav>
                                        <p:tav tm="100000">
                                          <p:val>
                                            <p:strVal val="#ppt_h"/>
                                          </p:val>
                                        </p:tav>
                                      </p:tavLst>
                                    </p:anim>
                                    <p:animEffect transition="in" filter="fade">
                                      <p:cBhvr>
                                        <p:cTn id="9" dur="1750"/>
                                        <p:tgtEl>
                                          <p:spTgt spid="2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7" name="Picture 6">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8" name="Picture 7">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9" name="Picture 8">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0" name="Picture 9">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1" name="Picture 10">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2"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5" name="Picture 14">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0" name="TextBox 19">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56651158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4527172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0" name="Picture 9">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1" name="Picture 10">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2" name="Picture 11">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3" name="Picture 1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2" name="TextBox 21">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1899077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750" fill="hold"/>
                                        <p:tgtEl>
                                          <p:spTgt spid="22"/>
                                        </p:tgtEl>
                                        <p:attrNameLst>
                                          <p:attrName>ppt_w</p:attrName>
                                        </p:attrNameLst>
                                      </p:cBhvr>
                                      <p:tavLst>
                                        <p:tav tm="0">
                                          <p:val>
                                            <p:fltVal val="0"/>
                                          </p:val>
                                        </p:tav>
                                        <p:tav tm="100000">
                                          <p:val>
                                            <p:strVal val="#ppt_w"/>
                                          </p:val>
                                        </p:tav>
                                      </p:tavLst>
                                    </p:anim>
                                    <p:anim calcmode="lin" valueType="num">
                                      <p:cBhvr>
                                        <p:cTn id="8" dur="1750" fill="hold"/>
                                        <p:tgtEl>
                                          <p:spTgt spid="22"/>
                                        </p:tgtEl>
                                        <p:attrNameLst>
                                          <p:attrName>ppt_h</p:attrName>
                                        </p:attrNameLst>
                                      </p:cBhvr>
                                      <p:tavLst>
                                        <p:tav tm="0">
                                          <p:val>
                                            <p:fltVal val="0"/>
                                          </p:val>
                                        </p:tav>
                                        <p:tav tm="100000">
                                          <p:val>
                                            <p:strVal val="#ppt_h"/>
                                          </p:val>
                                        </p:tav>
                                      </p:tavLst>
                                    </p:anim>
                                    <p:animEffect transition="in" filter="fade">
                                      <p:cBhvr>
                                        <p:cTn id="9" dur="1750"/>
                                        <p:tgtEl>
                                          <p:spTgt spid="2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68237223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2068E578-17D3-46B6-B09F-25F18CEDA7E4}"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3370D3D6-19DA-4FCD-954C-BFEC7228FA21}"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9" name="Picture 8">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59348133" y="31562424"/>
            <a:ext cx="4836708" cy="6348893"/>
          </a:xfrm>
          <a:prstGeom prst="rect">
            <a:avLst/>
          </a:prstGeom>
        </p:spPr>
      </p:pic>
      <p:pic>
        <p:nvPicPr>
          <p:cNvPr id="10" name="Picture 9">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1" name="Picture 10">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0568" r="10051"/>
          <a:stretch/>
        </p:blipFill>
        <p:spPr>
          <a:xfrm>
            <a:off x="70318579" y="31562424"/>
            <a:ext cx="4836708" cy="6348893"/>
          </a:xfrm>
          <a:prstGeom prst="rect">
            <a:avLst/>
          </a:prstGeom>
        </p:spPr>
      </p:pic>
      <p:pic>
        <p:nvPicPr>
          <p:cNvPr id="12" name="Picture 11">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4" name="TextBox 3">
            <a:extLst>
              <a:ext uri="{FF2B5EF4-FFF2-40B4-BE49-F238E27FC236}">
                <a16:creationId xmlns:a16="http://schemas.microsoft.com/office/drawing/2014/main" id="{2258BEA5-4DC8-A2C6-2385-4D03F0346EB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FC8B379D-73D6-9CC8-A992-116C79897075}"/>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14F83690-3E9F-68A6-AF0D-E1DB2B08AF3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78909C">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78909C">
                  <a:lumMod val="60000"/>
                  <a:lumOff val="40000"/>
                </a:srgbClr>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CCBF0C94-C598-3D98-D105-58014C1C540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2C81BDD2-A1E4-E14E-7F58-FE9B0292EE8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FC3CCA26-7937-13CF-F0DD-48A6F8F824E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9B3FEDC0-B887-C991-01AF-79725F20FC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35047A2B-9A99-AC17-64CA-7FDEDA441E67}"/>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2" name="TextBox 21">
            <a:extLst>
              <a:ext uri="{FF2B5EF4-FFF2-40B4-BE49-F238E27FC236}">
                <a16:creationId xmlns:a16="http://schemas.microsoft.com/office/drawing/2014/main" id="{12762136-4653-8368-75EE-0D19F69A5CFC}"/>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62796369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231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9275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7363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3416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381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975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79292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171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50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4474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4686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2025/2/9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8.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6"/>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7"/>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84000"/>
            <a:lum/>
          </a:blip>
          <a:srcRect/>
          <a:stretch>
            <a:fillRect t="-18000" b="-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752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wheel spokes="1"/>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7AA8698-2815-B436-1816-84282C257BED}"/>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18" name="Picture 17">
            <a:extLst>
              <a:ext uri="{FF2B5EF4-FFF2-40B4-BE49-F238E27FC236}">
                <a16:creationId xmlns:a16="http://schemas.microsoft.com/office/drawing/2014/main" id="{AA598EC0-3C46-4B43-3F61-317A139233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079200" y="1265725"/>
            <a:ext cx="1307882" cy="130972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179253A9-0BA2-C280-5317-3B71D988162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spTree>
    <p:extLst>
      <p:ext uri="{BB962C8B-B14F-4D97-AF65-F5344CB8AC3E}">
        <p14:creationId xmlns:p14="http://schemas.microsoft.com/office/powerpoint/2010/main" val="25917947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image" Target="../media/image47.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6.png"/><Relationship Id="rId5" Type="http://schemas.openxmlformats.org/officeDocument/2006/relationships/slideLayout" Target="../slideLayouts/slideLayout7.xml"/><Relationship Id="rId4"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openxmlformats.org/officeDocument/2006/relationships/image" Target="../media/image21.png"/><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18.png"/><Relationship Id="rId17"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20.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g"/><Relationship Id="rId15" Type="http://schemas.microsoft.com/office/2007/relationships/hdphoto" Target="../media/hdphoto5.wdp"/><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notesSlide" Target="../notesSlides/notesSlide1.xml"/><Relationship Id="rId9" Type="http://schemas.microsoft.com/office/2007/relationships/hdphoto" Target="../media/hdphoto2.wdp"/><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21.xml"/><Relationship Id="rId6" Type="http://schemas.microsoft.com/office/2007/relationships/hdphoto" Target="../media/hdphoto13.wdp"/><Relationship Id="rId5" Type="http://schemas.openxmlformats.org/officeDocument/2006/relationships/image" Target="../media/image64.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3.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4.wdp"/><Relationship Id="rId3" Type="http://schemas.openxmlformats.org/officeDocument/2006/relationships/image" Target="../media/image23.jpg"/><Relationship Id="rId7" Type="http://schemas.openxmlformats.org/officeDocument/2006/relationships/slide" Target="slide5.xml"/><Relationship Id="rId12" Type="http://schemas.openxmlformats.org/officeDocument/2006/relationships/image" Target="../media/image25.png"/><Relationship Id="rId17" Type="http://schemas.microsoft.com/office/2007/relationships/hdphoto" Target="../media/hdphoto6.wdp"/><Relationship Id="rId2" Type="http://schemas.openxmlformats.org/officeDocument/2006/relationships/notesSlide" Target="../notesSlides/notesSlide2.xml"/><Relationship Id="rId16" Type="http://schemas.openxmlformats.org/officeDocument/2006/relationships/image" Target="../media/image20.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15.png"/><Relationship Id="rId1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slide" Target="slide7.xml"/><Relationship Id="rId9" Type="http://schemas.microsoft.com/office/2007/relationships/hdphoto" Target="../media/hdphoto5.wdp"/><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27.png"/><Relationship Id="rId18" Type="http://schemas.microsoft.com/office/2007/relationships/hdphoto" Target="../media/hdphoto10.wdp"/><Relationship Id="rId3" Type="http://schemas.microsoft.com/office/2007/relationships/media" Target="../media/media3.mp3"/><Relationship Id="rId21" Type="http://schemas.openxmlformats.org/officeDocument/2006/relationships/image" Target="../media/image31.png"/><Relationship Id="rId7" Type="http://schemas.openxmlformats.org/officeDocument/2006/relationships/image" Target="../media/image23.jpg"/><Relationship Id="rId12" Type="http://schemas.microsoft.com/office/2007/relationships/hdphoto" Target="../media/hdphoto7.wdp"/><Relationship Id="rId17" Type="http://schemas.openxmlformats.org/officeDocument/2006/relationships/image" Target="../media/image29.png"/><Relationship Id="rId2" Type="http://schemas.openxmlformats.org/officeDocument/2006/relationships/audio" Target="../media/media2.mp3"/><Relationship Id="rId16" Type="http://schemas.microsoft.com/office/2007/relationships/hdphoto" Target="../media/hdphoto9.wdp"/><Relationship Id="rId20" Type="http://schemas.microsoft.com/office/2007/relationships/hdphoto" Target="../media/hdphoto11.wdp"/><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6.png"/><Relationship Id="rId5" Type="http://schemas.openxmlformats.org/officeDocument/2006/relationships/slideLayout" Target="../slideLayouts/slideLayout12.xml"/><Relationship Id="rId15" Type="http://schemas.openxmlformats.org/officeDocument/2006/relationships/image" Target="../media/image28.png"/><Relationship Id="rId10" Type="http://schemas.microsoft.com/office/2007/relationships/hdphoto" Target="../media/hdphoto6.wdp"/><Relationship Id="rId19" Type="http://schemas.openxmlformats.org/officeDocument/2006/relationships/image" Target="../media/image30.png"/><Relationship Id="rId4" Type="http://schemas.openxmlformats.org/officeDocument/2006/relationships/audio" Target="../media/media3.mp3"/><Relationship Id="rId9" Type="http://schemas.openxmlformats.org/officeDocument/2006/relationships/image" Target="../media/image20.png"/><Relationship Id="rId14" Type="http://schemas.microsoft.com/office/2007/relationships/hdphoto" Target="../media/hdphoto8.wdp"/><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9.wdp"/><Relationship Id="rId18" Type="http://schemas.microsoft.com/office/2007/relationships/hdphoto" Target="../media/hdphoto6.wdp"/><Relationship Id="rId3" Type="http://schemas.microsoft.com/office/2007/relationships/media" Target="../media/media3.mp3"/><Relationship Id="rId21" Type="http://schemas.microsoft.com/office/2007/relationships/hdphoto" Target="../media/hdphoto11.wdp"/><Relationship Id="rId7" Type="http://schemas.openxmlformats.org/officeDocument/2006/relationships/image" Target="../media/image32.jpg"/><Relationship Id="rId12" Type="http://schemas.openxmlformats.org/officeDocument/2006/relationships/image" Target="../media/image28.png"/><Relationship Id="rId17"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slide" Target="slide3.xml"/><Relationship Id="rId20" Type="http://schemas.openxmlformats.org/officeDocument/2006/relationships/image" Target="../media/image30.png"/><Relationship Id="rId1" Type="http://schemas.microsoft.com/office/2007/relationships/media" Target="../media/media2.mp3"/><Relationship Id="rId6" Type="http://schemas.openxmlformats.org/officeDocument/2006/relationships/notesSlide" Target="../notesSlides/notesSlide4.xml"/><Relationship Id="rId11" Type="http://schemas.microsoft.com/office/2007/relationships/hdphoto" Target="../media/hdphoto8.wdp"/><Relationship Id="rId5" Type="http://schemas.openxmlformats.org/officeDocument/2006/relationships/slideLayout" Target="../slideLayouts/slideLayout12.xml"/><Relationship Id="rId15" Type="http://schemas.microsoft.com/office/2007/relationships/hdphoto" Target="../media/hdphoto10.wdp"/><Relationship Id="rId10" Type="http://schemas.openxmlformats.org/officeDocument/2006/relationships/image" Target="../media/image27.png"/><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7.wdp"/><Relationship Id="rId14" Type="http://schemas.openxmlformats.org/officeDocument/2006/relationships/image" Target="../media/image29.png"/><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9.wdp"/><Relationship Id="rId18" Type="http://schemas.microsoft.com/office/2007/relationships/hdphoto" Target="../media/hdphoto6.wdp"/><Relationship Id="rId3" Type="http://schemas.microsoft.com/office/2007/relationships/media" Target="../media/media3.mp3"/><Relationship Id="rId21" Type="http://schemas.microsoft.com/office/2007/relationships/hdphoto" Target="../media/hdphoto11.wdp"/><Relationship Id="rId7" Type="http://schemas.openxmlformats.org/officeDocument/2006/relationships/image" Target="../media/image23.jpg"/><Relationship Id="rId12" Type="http://schemas.openxmlformats.org/officeDocument/2006/relationships/image" Target="../media/image28.png"/><Relationship Id="rId17"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slide" Target="slide3.xml"/><Relationship Id="rId20" Type="http://schemas.openxmlformats.org/officeDocument/2006/relationships/image" Target="../media/image30.png"/><Relationship Id="rId1" Type="http://schemas.microsoft.com/office/2007/relationships/media" Target="../media/media2.mp3"/><Relationship Id="rId6" Type="http://schemas.openxmlformats.org/officeDocument/2006/relationships/notesSlide" Target="../notesSlides/notesSlide5.xml"/><Relationship Id="rId11" Type="http://schemas.microsoft.com/office/2007/relationships/hdphoto" Target="../media/hdphoto8.wdp"/><Relationship Id="rId5" Type="http://schemas.openxmlformats.org/officeDocument/2006/relationships/slideLayout" Target="../slideLayouts/slideLayout12.xml"/><Relationship Id="rId15" Type="http://schemas.microsoft.com/office/2007/relationships/hdphoto" Target="../media/hdphoto10.wdp"/><Relationship Id="rId10" Type="http://schemas.openxmlformats.org/officeDocument/2006/relationships/image" Target="../media/image27.png"/><Relationship Id="rId19" Type="http://schemas.openxmlformats.org/officeDocument/2006/relationships/image" Target="../media/image22.png"/><Relationship Id="rId4" Type="http://schemas.openxmlformats.org/officeDocument/2006/relationships/audio" Target="../media/media3.mp3"/><Relationship Id="rId9" Type="http://schemas.microsoft.com/office/2007/relationships/hdphoto" Target="../media/hdphoto7.wdp"/><Relationship Id="rId14" Type="http://schemas.openxmlformats.org/officeDocument/2006/relationships/image" Target="../media/image29.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12.png"/><Relationship Id="rId12" Type="http://schemas.openxmlformats.org/officeDocument/2006/relationships/image" Target="../media/image3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1.png"/><Relationship Id="rId11" Type="http://schemas.openxmlformats.org/officeDocument/2006/relationships/image" Target="../media/image9.png"/><Relationship Id="rId5" Type="http://schemas.openxmlformats.org/officeDocument/2006/relationships/image" Target="../media/image10.png"/><Relationship Id="rId10" Type="http://schemas.openxmlformats.org/officeDocument/2006/relationships/image" Target="../media/image35.png"/><Relationship Id="rId4" Type="http://schemas.openxmlformats.org/officeDocument/2006/relationships/image" Target="../media/image1.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3.xml"/><Relationship Id="rId7" Type="http://schemas.openxmlformats.org/officeDocument/2006/relationships/image" Target="../media/image1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Layout" Target="../slideLayouts/slideLayout7.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a:extLst>
              <a:ext uri="{FF2B5EF4-FFF2-40B4-BE49-F238E27FC236}">
                <a16:creationId xmlns:a16="http://schemas.microsoft.com/office/drawing/2014/main" id="{3B7CBD26-501E-A6F9-A439-3788EF0C4DF4}"/>
              </a:ext>
            </a:extLst>
          </p:cNvPr>
          <p:cNvPicPr>
            <a:picLocks noChangeAspect="1"/>
          </p:cNvPicPr>
          <p:nvPr/>
        </p:nvPicPr>
        <p:blipFill>
          <a:blip r:embed="rId8"/>
          <a:stretch>
            <a:fillRect/>
          </a:stretch>
        </p:blipFill>
        <p:spPr>
          <a:xfrm>
            <a:off x="1549236" y="1679510"/>
            <a:ext cx="9092891" cy="2138026"/>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92022" y="1547395"/>
            <a:ext cx="4703498" cy="3207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000" b="1" dirty="0">
                <a:solidFill>
                  <a:schemeClr val="tx1"/>
                </a:solidFill>
                <a:latin typeface="Cambria" panose="02040503050406030204" pitchFamily="18" charset="0"/>
                <a:ea typeface="Cambria" panose="02040503050406030204" pitchFamily="18" charset="0"/>
              </a:rPr>
              <a:t>Quan sát hình 9 đến hình 11 và cho biết:</a:t>
            </a:r>
          </a:p>
          <a:p>
            <a:pPr algn="just"/>
            <a:r>
              <a:rPr lang="vi-VN" sz="3000" dirty="0">
                <a:solidFill>
                  <a:schemeClr val="tx1"/>
                </a:solidFill>
                <a:latin typeface="Cambria" panose="02040503050406030204" pitchFamily="18" charset="0"/>
                <a:ea typeface="Cambria" panose="02040503050406030204" pitchFamily="18" charset="0"/>
              </a:rPr>
              <a:t>- Các bạn trong hình đang gặp vấn đề gì?</a:t>
            </a:r>
          </a:p>
          <a:p>
            <a:pPr algn="just"/>
            <a:r>
              <a:rPr lang="vi-VN" sz="3000" dirty="0">
                <a:solidFill>
                  <a:schemeClr val="tx1"/>
                </a:solidFill>
                <a:latin typeface="Cambria" panose="02040503050406030204" pitchFamily="18" charset="0"/>
                <a:ea typeface="Cambria" panose="02040503050406030204" pitchFamily="18" charset="0"/>
              </a:rPr>
              <a:t>- Các bạn cần làm gì? Ý nghĩa của việc làm đó.</a:t>
            </a:r>
            <a:endParaRPr lang="zh-CN" altLang="en-US" sz="3000" dirty="0">
              <a:solidFill>
                <a:schemeClr val="tx1"/>
              </a:solidFill>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9" name="Picture 8">
            <a:extLst>
              <a:ext uri="{FF2B5EF4-FFF2-40B4-BE49-F238E27FC236}">
                <a16:creationId xmlns:a16="http://schemas.microsoft.com/office/drawing/2014/main" id="{B83BA0B6-B19D-6EDB-D74C-6648845FBA4A}"/>
              </a:ext>
            </a:extLst>
          </p:cNvPr>
          <p:cNvPicPr>
            <a:picLocks noChangeAspect="1"/>
          </p:cNvPicPr>
          <p:nvPr/>
        </p:nvPicPr>
        <p:blipFill>
          <a:blip r:embed="rId2"/>
          <a:stretch>
            <a:fillRect/>
          </a:stretch>
        </p:blipFill>
        <p:spPr>
          <a:xfrm>
            <a:off x="4886960" y="500956"/>
            <a:ext cx="7125208" cy="5889683"/>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kids standing next to a blackboard&#10;&#10;Description automatically generated">
            <a:extLst>
              <a:ext uri="{FF2B5EF4-FFF2-40B4-BE49-F238E27FC236}">
                <a16:creationId xmlns:a16="http://schemas.microsoft.com/office/drawing/2014/main" id="{08E9E17E-70D8-C4EF-1CFD-41B3D8540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23" y="656225"/>
            <a:ext cx="10266554" cy="5797798"/>
          </a:xfrm>
          <a:prstGeom prst="rect">
            <a:avLst/>
          </a:prstGeom>
        </p:spPr>
      </p:pic>
    </p:spTree>
    <p:extLst>
      <p:ext uri="{BB962C8B-B14F-4D97-AF65-F5344CB8AC3E}">
        <p14:creationId xmlns:p14="http://schemas.microsoft.com/office/powerpoint/2010/main" val="1572718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6261362" y="1026160"/>
            <a:ext cx="5534398" cy="4582159"/>
          </a:xfrm>
          <a:prstGeom prst="wedgeRoundRectCallout">
            <a:avLst>
              <a:gd name="adj1" fmla="val -60706"/>
              <a:gd name="adj2" fmla="val -32130"/>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mbria" panose="02040503050406030204" pitchFamily="18" charset="0"/>
                <a:ea typeface="Cambria" panose="02040503050406030204" pitchFamily="18" charset="0"/>
              </a:rPr>
              <a:t>Hình 9: vấn đề ngứa da do không tắm. </a:t>
            </a: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Việc cần làm tắm rửa thường xuyên bằng nước ấm, nơi kín gió. </a:t>
            </a:r>
            <a:endParaRPr lang="en-US" sz="3600" dirty="0">
              <a:solidFill>
                <a:schemeClr val="tx1"/>
              </a:solidFill>
              <a:latin typeface="Cambria" panose="02040503050406030204" pitchFamily="18" charset="0"/>
              <a:ea typeface="Cambria" panose="02040503050406030204" pitchFamily="18" charset="0"/>
            </a:endParaRPr>
          </a:p>
          <a:p>
            <a:pPr marL="571500" indent="-571500" algn="just">
              <a:buFont typeface="Wingdings" panose="05000000000000000000" pitchFamily="2" charset="2"/>
              <a:buChar char="à"/>
            </a:pPr>
            <a:r>
              <a:rPr lang="vi-VN" sz="3600" dirty="0">
                <a:solidFill>
                  <a:schemeClr val="tx1"/>
                </a:solidFill>
                <a:latin typeface="Cambria" panose="02040503050406030204" pitchFamily="18" charset="0"/>
                <a:ea typeface="Cambria" panose="02040503050406030204" pitchFamily="18" charset="0"/>
              </a:rPr>
              <a:t>Ý nghĩa da (cơ thể) sạch sẽ da thông thoáng không bị ngứa.</a:t>
            </a:r>
          </a:p>
        </p:txBody>
      </p:sp>
      <p:pic>
        <p:nvPicPr>
          <p:cNvPr id="3" name="Picture 2">
            <a:extLst>
              <a:ext uri="{FF2B5EF4-FFF2-40B4-BE49-F238E27FC236}">
                <a16:creationId xmlns:a16="http://schemas.microsoft.com/office/drawing/2014/main" id="{1A61B50E-D7E6-9C9F-BE5B-B76F59D40292}"/>
              </a:ext>
            </a:extLst>
          </p:cNvPr>
          <p:cNvPicPr>
            <a:picLocks noChangeAspect="1"/>
          </p:cNvPicPr>
          <p:nvPr/>
        </p:nvPicPr>
        <p:blipFill>
          <a:blip r:embed="rId2"/>
          <a:stretch>
            <a:fillRect/>
          </a:stretch>
        </p:blipFill>
        <p:spPr>
          <a:xfrm>
            <a:off x="766127" y="1456372"/>
            <a:ext cx="4803386" cy="3918268"/>
          </a:xfrm>
          <a:prstGeom prst="rect">
            <a:avLst/>
          </a:prstGeom>
        </p:spPr>
      </p:pic>
    </p:spTree>
    <p:extLst>
      <p:ext uri="{BB962C8B-B14F-4D97-AF65-F5344CB8AC3E}">
        <p14:creationId xmlns:p14="http://schemas.microsoft.com/office/powerpoint/2010/main" val="277642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882640" y="568960"/>
            <a:ext cx="5913120" cy="539496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mbria" panose="02040503050406030204" pitchFamily="18" charset="0"/>
                <a:ea typeface="Cambria" panose="02040503050406030204" pitchFamily="18" charset="0"/>
              </a:rPr>
              <a:t>Hình 10: Da mặt dính nổi mụn đỏ, vệ sinh da mặt chưa phù hợp.</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Việc cần làm rữa mặt với nước sạch sẽ thường xuyên, ít nhất 2 lần/ngày.</a:t>
            </a:r>
          </a:p>
          <a:p>
            <a:pPr lvl="0" algn="just"/>
            <a:r>
              <a:rPr lang="en-US" sz="3600"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3600" dirty="0">
                <a:solidFill>
                  <a:prstClr val="black"/>
                </a:solidFill>
                <a:latin typeface="Cambria" panose="02040503050406030204" pitchFamily="18" charset="0"/>
                <a:ea typeface="Cambria" panose="02040503050406030204" pitchFamily="18" charset="0"/>
              </a:rPr>
              <a:t>Ý nghĩa sạch  chất nhờn trên da không gây tắc lỗ chân lông.</a:t>
            </a:r>
          </a:p>
        </p:txBody>
      </p:sp>
      <p:pic>
        <p:nvPicPr>
          <p:cNvPr id="4" name="Picture 3">
            <a:extLst>
              <a:ext uri="{FF2B5EF4-FFF2-40B4-BE49-F238E27FC236}">
                <a16:creationId xmlns:a16="http://schemas.microsoft.com/office/drawing/2014/main" id="{2F276527-C57D-6FBE-C040-8C83FEE4574A}"/>
              </a:ext>
            </a:extLst>
          </p:cNvPr>
          <p:cNvPicPr>
            <a:picLocks noChangeAspect="1"/>
          </p:cNvPicPr>
          <p:nvPr/>
        </p:nvPicPr>
        <p:blipFill>
          <a:blip r:embed="rId2"/>
          <a:stretch>
            <a:fillRect/>
          </a:stretch>
        </p:blipFill>
        <p:spPr>
          <a:xfrm>
            <a:off x="760729" y="1395094"/>
            <a:ext cx="4485597" cy="4142105"/>
          </a:xfrm>
          <a:prstGeom prst="rect">
            <a:avLst/>
          </a:prstGeom>
        </p:spPr>
      </p:pic>
    </p:spTree>
    <p:extLst>
      <p:ext uri="{BB962C8B-B14F-4D97-AF65-F5344CB8AC3E}">
        <p14:creationId xmlns:p14="http://schemas.microsoft.com/office/powerpoint/2010/main" val="272726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EC1FC9-89E3-95CC-84DA-02C8DD051FA5}"/>
              </a:ext>
            </a:extLst>
          </p:cNvPr>
          <p:cNvPicPr>
            <a:picLocks noChangeAspect="1"/>
          </p:cNvPicPr>
          <p:nvPr/>
        </p:nvPicPr>
        <p:blipFill>
          <a:blip r:embed="rId2"/>
          <a:stretch>
            <a:fillRect/>
          </a:stretch>
        </p:blipFill>
        <p:spPr>
          <a:xfrm>
            <a:off x="3029267" y="444500"/>
            <a:ext cx="6978333" cy="2739585"/>
          </a:xfrm>
          <a:prstGeom prst="rect">
            <a:avLst/>
          </a:prstGeom>
        </p:spPr>
      </p:pic>
      <p:sp>
        <p:nvSpPr>
          <p:cNvPr id="5" name="Speech Bubble: Rectangle with Corners Rounded 4">
            <a:extLst>
              <a:ext uri="{FF2B5EF4-FFF2-40B4-BE49-F238E27FC236}">
                <a16:creationId xmlns:a16="http://schemas.microsoft.com/office/drawing/2014/main" id="{8DB4BA8E-F5DB-C16E-78F5-8C06CDF7BAA2}"/>
              </a:ext>
            </a:extLst>
          </p:cNvPr>
          <p:cNvSpPr/>
          <p:nvPr/>
        </p:nvSpPr>
        <p:spPr>
          <a:xfrm>
            <a:off x="1818640" y="3525520"/>
            <a:ext cx="9113520" cy="2844800"/>
          </a:xfrm>
          <a:prstGeom prst="wedgeRoundRectCallout">
            <a:avLst>
              <a:gd name="adj1" fmla="val -18798"/>
              <a:gd name="adj2" fmla="val -71765"/>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mbria" panose="02040503050406030204" pitchFamily="18" charset="0"/>
                <a:ea typeface="Cambria" panose="02040503050406030204" pitchFamily="18" charset="0"/>
              </a:rPr>
              <a:t>Hình 11: vấn đề ngứa xuất hiện mùi khác lạ do bị viêm cơ quan sinh dục.</a:t>
            </a:r>
          </a:p>
          <a:p>
            <a:pPr lvl="0" algn="just"/>
            <a:r>
              <a:rPr lang="en-US" sz="2800" dirty="0">
                <a:solidFill>
                  <a:prstClr val="black"/>
                </a:solidFill>
                <a:latin typeface="Cambria" panose="02040503050406030204" pitchFamily="18" charset="0"/>
                <a:ea typeface="Cambria" panose="02040503050406030204" pitchFamily="18" charset="0"/>
                <a:sym typeface="Wingdings" panose="05000000000000000000" pitchFamily="2" charset="2"/>
              </a:rPr>
              <a:t></a:t>
            </a:r>
            <a:r>
              <a:rPr lang="vi-VN" sz="2800" dirty="0">
                <a:solidFill>
                  <a:prstClr val="black"/>
                </a:solidFill>
                <a:latin typeface="Cambria" panose="02040503050406030204" pitchFamily="18" charset="0"/>
                <a:ea typeface="Cambria" panose="02040503050406030204" pitchFamily="18" charset="0"/>
              </a:rPr>
              <a:t> Việc cần làm tắm rửa bằng nguồn nước sạch, vệ sinh cơ quan sinh dục, thay quần áo lót hàng ngày, cơ quan sinh dục luôn khô thoáng, phòng tránh viêm nhiễm, hạn chế vi khuẩn.</a:t>
            </a:r>
          </a:p>
        </p:txBody>
      </p:sp>
    </p:spTree>
    <p:extLst>
      <p:ext uri="{BB962C8B-B14F-4D97-AF65-F5344CB8AC3E}">
        <p14:creationId xmlns:p14="http://schemas.microsoft.com/office/powerpoint/2010/main" val="24440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6" name="Picture 5" descr="A cartoon of kids at desks&#10;&#10;Description automatically generated">
            <a:extLst>
              <a:ext uri="{FF2B5EF4-FFF2-40B4-BE49-F238E27FC236}">
                <a16:creationId xmlns:a16="http://schemas.microsoft.com/office/drawing/2014/main" id="{6831330A-ED9B-8360-0B53-CD1AD50DF7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699" y="3243139"/>
            <a:ext cx="6270985" cy="3261559"/>
          </a:xfrm>
          <a:prstGeom prst="rect">
            <a:avLst/>
          </a:prstGeom>
        </p:spPr>
      </p:pic>
      <p:grpSp>
        <p:nvGrpSpPr>
          <p:cNvPr id="9" name="Group 8">
            <a:extLst>
              <a:ext uri="{FF2B5EF4-FFF2-40B4-BE49-F238E27FC236}">
                <a16:creationId xmlns:a16="http://schemas.microsoft.com/office/drawing/2014/main" id="{8C34F028-EC66-4B3F-AEC2-87F475F6B0FA}"/>
              </a:ext>
            </a:extLst>
          </p:cNvPr>
          <p:cNvGrpSpPr/>
          <p:nvPr/>
        </p:nvGrpSpPr>
        <p:grpSpPr>
          <a:xfrm>
            <a:off x="266262" y="786701"/>
            <a:ext cx="11666483" cy="1722819"/>
            <a:chOff x="367862" y="461581"/>
            <a:chExt cx="11666483" cy="2271110"/>
          </a:xfrm>
        </p:grpSpPr>
        <p:sp>
          <p:nvSpPr>
            <p:cNvPr id="7" name="椭圆 2">
              <a:extLst>
                <a:ext uri="{FF2B5EF4-FFF2-40B4-BE49-F238E27FC236}">
                  <a16:creationId xmlns:a16="http://schemas.microsoft.com/office/drawing/2014/main" id="{3B89CADD-1CF8-F307-D100-3FC9B243D021}"/>
                </a:ext>
              </a:extLst>
            </p:cNvPr>
            <p:cNvSpPr/>
            <p:nvPr>
              <p:custDataLst>
                <p:tags r:id="rId1"/>
              </p:custDataLst>
            </p:nvPr>
          </p:nvSpPr>
          <p:spPr>
            <a:xfrm>
              <a:off x="367862" y="461581"/>
              <a:ext cx="11456276" cy="2271110"/>
            </a:xfrm>
            <a:prstGeom prst="roundRect">
              <a:avLst/>
            </a:prstGeom>
            <a:solidFill>
              <a:srgbClr val="FFFAF3"/>
            </a:solidFill>
            <a:ln w="19050" cmpd="sng">
              <a:solidFill>
                <a:srgbClr val="F1A03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思源黑体 CN Light" panose="020B0300000000000000" charset="-122"/>
                <a:ea typeface="思源黑体 CN Light" panose="020B0300000000000000" charset="-122"/>
              </a:endParaRPr>
            </a:p>
          </p:txBody>
        </p:sp>
        <p:sp>
          <p:nvSpPr>
            <p:cNvPr id="8" name="TextBox 7">
              <a:extLst>
                <a:ext uri="{FF2B5EF4-FFF2-40B4-BE49-F238E27FC236}">
                  <a16:creationId xmlns:a16="http://schemas.microsoft.com/office/drawing/2014/main" id="{E29C2BFE-1347-ED60-9A6D-440863AAE45C}"/>
                </a:ext>
              </a:extLst>
            </p:cNvPr>
            <p:cNvSpPr txBox="1"/>
            <p:nvPr/>
          </p:nvSpPr>
          <p:spPr>
            <a:xfrm>
              <a:off x="388882" y="504501"/>
              <a:ext cx="11645463" cy="2069208"/>
            </a:xfrm>
            <a:prstGeom prst="rect">
              <a:avLst/>
            </a:prstGeom>
            <a:noFill/>
          </p:spPr>
          <p:txBody>
            <a:bodyPr wrap="square" rtlCol="0">
              <a:spAutoFit/>
            </a:bodyPr>
            <a:lstStyle/>
            <a:p>
              <a:pPr algn="ctr"/>
              <a:r>
                <a:rPr lang="vi-VN" sz="4800" b="1" dirty="0">
                  <a:latin typeface="Cambria" panose="02040503050406030204" pitchFamily="18" charset="0"/>
                  <a:ea typeface="Cambria" panose="02040503050406030204" pitchFamily="18" charset="0"/>
                </a:rPr>
                <a:t>Chia sẻ những tác hại của việc không thường xuyên giữ vệ sinh cơ thể.</a:t>
              </a:r>
              <a:endParaRPr lang="en-US" sz="4800" b="1" dirty="0">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grpSp>
        <p:nvGrpSpPr>
          <p:cNvPr id="12" name="组合 11"/>
          <p:cNvGrpSpPr/>
          <p:nvPr/>
        </p:nvGrpSpPr>
        <p:grpSpPr>
          <a:xfrm>
            <a:off x="550544" y="1137920"/>
            <a:ext cx="11489055" cy="5315585"/>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a:off x="4646" y="3441"/>
              <a:ext cx="11802" cy="4798"/>
            </a:xfrm>
            <a:prstGeom prst="rect">
              <a:avLst/>
            </a:prstGeom>
          </p:spPr>
          <p:txBody>
            <a:bodyPr wrap="square">
              <a:spAutoFit/>
            </a:bodyPr>
            <a:lstStyle/>
            <a:p>
              <a:pPr algn="ctr">
                <a:spcBef>
                  <a:spcPts val="600"/>
                </a:spcBef>
              </a:pP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Nếu không thường xuyên giữ vệ sinh cơ thể sẽ có những tác hại rất lớn đối với cơ thể</a:t>
              </a:r>
              <a:r>
                <a:rPr lang="en-US"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 đ</a:t>
              </a:r>
              <a:r>
                <a:rPr lang="vi-VN" altLang="zh-CN" sz="3200" b="1" dirty="0">
                  <a:solidFill>
                    <a:schemeClr val="tx1"/>
                  </a:solidFill>
                  <a:latin typeface="Cambria" panose="02040503050406030204" pitchFamily="18" charset="0"/>
                  <a:ea typeface="思源黑体 CN Light" panose="020B0300000000000000" charset="-122"/>
                  <a:cs typeface="思源黑体 CN Light" panose="020B0300000000000000" charset="-122"/>
                </a:rPr>
                <a:t>ó là: </a:t>
              </a:r>
              <a:r>
                <a:rPr lang="vi-VN" altLang="zh-CN" sz="3200" b="1" i="1" dirty="0">
                  <a:solidFill>
                    <a:schemeClr val="tx1"/>
                  </a:solidFill>
                  <a:latin typeface="Cambria" panose="02040503050406030204" pitchFamily="18" charset="0"/>
                  <a:ea typeface="思源黑体 CN Light" panose="020B0300000000000000" charset="-122"/>
                  <a:cs typeface="思源黑体 CN Light" panose="020B0300000000000000" charset="-122"/>
                </a:rPr>
                <a:t>Làm cho cơ thể khó chịu gây cho chúng ta cảm giác mệt mỏi, có mùi khó chịu, dễ mắc các bệnh viêm nhiễm, lâu ngày sẽ mắc các bệnh mãn tính.</a:t>
              </a:r>
              <a:endParaRPr lang="zh-CN" altLang="en-US" sz="3200" i="1" dirty="0">
                <a:solidFill>
                  <a:schemeClr val="tx1"/>
                </a:solidFill>
                <a:latin typeface="Cambria" panose="02040503050406030204" pitchFamily="18" charset="0"/>
                <a:ea typeface="思源黑体 CN Light" panose="020B0300000000000000" charset="-122"/>
                <a:cs typeface="思源黑体 CN Light" panose="020B0300000000000000" charset="-122"/>
              </a:endParaRPr>
            </a:p>
          </p:txBody>
        </p:sp>
      </p:grpSp>
      <p:pic>
        <p:nvPicPr>
          <p:cNvPr id="3" name="图片 2" descr="组 53"/>
          <p:cNvPicPr>
            <a:picLocks noChangeAspect="1"/>
          </p:cNvPicPr>
          <p:nvPr/>
        </p:nvPicPr>
        <p:blipFill>
          <a:blip r:embed="rId6"/>
          <a:stretch>
            <a:fillRect/>
          </a:stretch>
        </p:blipFill>
        <p:spPr>
          <a:xfrm>
            <a:off x="323850" y="3422015"/>
            <a:ext cx="2695575" cy="2753995"/>
          </a:xfrm>
          <a:prstGeom prst="rect">
            <a:avLst/>
          </a:prstGeom>
        </p:spPr>
      </p:pic>
      <p:pic>
        <p:nvPicPr>
          <p:cNvPr id="2" name="Picture 1">
            <a:extLst>
              <a:ext uri="{FF2B5EF4-FFF2-40B4-BE49-F238E27FC236}">
                <a16:creationId xmlns:a16="http://schemas.microsoft.com/office/drawing/2014/main" id="{708AA277-DFE1-7F5C-C79C-4817FA0F6F9F}"/>
              </a:ext>
            </a:extLst>
          </p:cNvPr>
          <p:cNvPicPr>
            <a:picLocks noChangeAspect="1"/>
          </p:cNvPicPr>
          <p:nvPr/>
        </p:nvPicPr>
        <p:blipFill>
          <a:blip r:embed="rId7"/>
          <a:stretch>
            <a:fillRect/>
          </a:stretch>
        </p:blipFill>
        <p:spPr>
          <a:xfrm>
            <a:off x="-164716" y="148390"/>
            <a:ext cx="4653721" cy="2064150"/>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37"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900" decel="100000" fill="hold"/>
                                        <p:tgtEl>
                                          <p:spTgt spid="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a:extLst>
            <a:ext uri="{FF2B5EF4-FFF2-40B4-BE49-F238E27FC236}">
              <a16:creationId xmlns:a16="http://schemas.microsoft.com/office/drawing/2014/main" id="{BEC0895E-C07D-8854-D8DA-7E7740751746}"/>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66E36796-20D3-CB9D-A726-B5D180D8482B}"/>
              </a:ext>
            </a:extLst>
          </p:cNvPr>
          <p:cNvGrpSpPr/>
          <p:nvPr/>
        </p:nvGrpSpPr>
        <p:grpSpPr>
          <a:xfrm>
            <a:off x="274320" y="3515359"/>
            <a:ext cx="4236720" cy="3086189"/>
            <a:chOff x="3289572" y="2537905"/>
            <a:chExt cx="5450296" cy="4083964"/>
          </a:xfrm>
        </p:grpSpPr>
        <p:sp>
          <p:nvSpPr>
            <p:cNvPr id="23" name="Freeform 6">
              <a:extLst>
                <a:ext uri="{FF2B5EF4-FFF2-40B4-BE49-F238E27FC236}">
                  <a16:creationId xmlns:a16="http://schemas.microsoft.com/office/drawing/2014/main" id="{6C899B07-86E0-3818-5C1C-41BED7450E9E}"/>
                </a:ext>
              </a:extLst>
            </p:cNvPr>
            <p:cNvSpPr/>
            <p:nvPr/>
          </p:nvSpPr>
          <p:spPr>
            <a:xfrm>
              <a:off x="3441548" y="4121400"/>
              <a:ext cx="4876800" cy="2500469"/>
            </a:xfrm>
            <a:custGeom>
              <a:avLst/>
              <a:gdLst/>
              <a:ahLst/>
              <a:cxnLst/>
              <a:rect l="l" t="t" r="r" b="b"/>
              <a:pathLst>
                <a:path w="7315200" h="3750703">
                  <a:moveTo>
                    <a:pt x="0" y="0"/>
                  </a:moveTo>
                  <a:lnTo>
                    <a:pt x="7315200" y="0"/>
                  </a:lnTo>
                  <a:lnTo>
                    <a:pt x="7315200" y="3750703"/>
                  </a:lnTo>
                  <a:lnTo>
                    <a:pt x="0" y="37507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4" name="Picture 23">
              <a:extLst>
                <a:ext uri="{FF2B5EF4-FFF2-40B4-BE49-F238E27FC236}">
                  <a16:creationId xmlns:a16="http://schemas.microsoft.com/office/drawing/2014/main" id="{8C80CE48-C28E-9D5E-4567-28BB49FF0B4A}"/>
                </a:ext>
              </a:extLst>
            </p:cNvPr>
            <p:cNvPicPr>
              <a:picLocks noChangeAspect="1"/>
            </p:cNvPicPr>
            <p:nvPr/>
          </p:nvPicPr>
          <p:blipFill>
            <a:blip r:embed="rId4"/>
            <a:stretch>
              <a:fillRect/>
            </a:stretch>
          </p:blipFill>
          <p:spPr>
            <a:xfrm>
              <a:off x="3289572" y="2537905"/>
              <a:ext cx="5450296" cy="1457070"/>
            </a:xfrm>
            <a:prstGeom prst="rect">
              <a:avLst/>
            </a:prstGeom>
          </p:spPr>
        </p:pic>
      </p:grpSp>
      <p:grpSp>
        <p:nvGrpSpPr>
          <p:cNvPr id="26" name="Group 25">
            <a:extLst>
              <a:ext uri="{FF2B5EF4-FFF2-40B4-BE49-F238E27FC236}">
                <a16:creationId xmlns:a16="http://schemas.microsoft.com/office/drawing/2014/main" id="{03CA759D-007B-89BF-64BB-71661389AADD}"/>
              </a:ext>
            </a:extLst>
          </p:cNvPr>
          <p:cNvGrpSpPr/>
          <p:nvPr/>
        </p:nvGrpSpPr>
        <p:grpSpPr>
          <a:xfrm>
            <a:off x="4798918" y="848895"/>
            <a:ext cx="6813961" cy="5257266"/>
            <a:chOff x="8188978" y="999021"/>
            <a:chExt cx="9346749" cy="8604830"/>
          </a:xfrm>
        </p:grpSpPr>
        <p:grpSp>
          <p:nvGrpSpPr>
            <p:cNvPr id="27" name="Group 4">
              <a:extLst>
                <a:ext uri="{FF2B5EF4-FFF2-40B4-BE49-F238E27FC236}">
                  <a16:creationId xmlns:a16="http://schemas.microsoft.com/office/drawing/2014/main" id="{8604ADFB-1FDF-1575-3B3A-52E4C54E657C}"/>
                </a:ext>
              </a:extLst>
            </p:cNvPr>
            <p:cNvGrpSpPr/>
            <p:nvPr/>
          </p:nvGrpSpPr>
          <p:grpSpPr>
            <a:xfrm>
              <a:off x="8521714" y="1655305"/>
              <a:ext cx="9014013" cy="7948546"/>
              <a:chOff x="0" y="0"/>
              <a:chExt cx="2374061" cy="2093444"/>
            </a:xfrm>
          </p:grpSpPr>
          <p:sp>
            <p:nvSpPr>
              <p:cNvPr id="32" name="Freeform 5">
                <a:extLst>
                  <a:ext uri="{FF2B5EF4-FFF2-40B4-BE49-F238E27FC236}">
                    <a16:creationId xmlns:a16="http://schemas.microsoft.com/office/drawing/2014/main" id="{AAF5C57A-248D-2B4D-8C6E-1F51F3101114}"/>
                  </a:ext>
                </a:extLst>
              </p:cNvPr>
              <p:cNvSpPr/>
              <p:nvPr/>
            </p:nvSpPr>
            <p:spPr>
              <a:xfrm>
                <a:off x="0" y="0"/>
                <a:ext cx="2374061" cy="2093444"/>
              </a:xfrm>
              <a:custGeom>
                <a:avLst/>
                <a:gdLst/>
                <a:ahLst/>
                <a:cxnLst/>
                <a:rect l="l" t="t" r="r" b="b"/>
                <a:pathLst>
                  <a:path w="2374061" h="2093444">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a:lstStyle/>
              <a:p>
                <a:pPr defTabSz="609630"/>
                <a:endParaRPr lang="vi-VN" sz="1200">
                  <a:solidFill>
                    <a:prstClr val="black"/>
                  </a:solidFill>
                  <a:latin typeface="Arial" panose="020B0604020202020204" pitchFamily="34" charset="0"/>
                </a:endParaRPr>
              </a:p>
            </p:txBody>
          </p:sp>
          <p:sp>
            <p:nvSpPr>
              <p:cNvPr id="33" name="TextBox 6">
                <a:extLst>
                  <a:ext uri="{FF2B5EF4-FFF2-40B4-BE49-F238E27FC236}">
                    <a16:creationId xmlns:a16="http://schemas.microsoft.com/office/drawing/2014/main" id="{3EEF5958-C57C-1706-EB59-5878DA5DC367}"/>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28" name="Group 7">
              <a:extLst>
                <a:ext uri="{FF2B5EF4-FFF2-40B4-BE49-F238E27FC236}">
                  <a16:creationId xmlns:a16="http://schemas.microsoft.com/office/drawing/2014/main" id="{3C9DF052-ED83-E86B-C565-56C612E500FC}"/>
                </a:ext>
              </a:extLst>
            </p:cNvPr>
            <p:cNvGrpSpPr/>
            <p:nvPr/>
          </p:nvGrpSpPr>
          <p:grpSpPr>
            <a:xfrm>
              <a:off x="8188978" y="1494769"/>
              <a:ext cx="9070322" cy="7915931"/>
              <a:chOff x="0" y="0"/>
              <a:chExt cx="2388891" cy="2084854"/>
            </a:xfrm>
          </p:grpSpPr>
          <p:sp>
            <p:nvSpPr>
              <p:cNvPr id="30" name="Freeform 8">
                <a:extLst>
                  <a:ext uri="{FF2B5EF4-FFF2-40B4-BE49-F238E27FC236}">
                    <a16:creationId xmlns:a16="http://schemas.microsoft.com/office/drawing/2014/main" id="{6F22F656-0B74-5D2A-BF7F-E8AC38729214}"/>
                  </a:ext>
                </a:extLst>
              </p:cNvPr>
              <p:cNvSpPr/>
              <p:nvPr/>
            </p:nvSpPr>
            <p:spPr>
              <a:xfrm>
                <a:off x="0" y="0"/>
                <a:ext cx="2388891" cy="2084854"/>
              </a:xfrm>
              <a:custGeom>
                <a:avLst/>
                <a:gdLst/>
                <a:ahLst/>
                <a:cxnLst/>
                <a:rect l="l" t="t" r="r" b="b"/>
                <a:pathLst>
                  <a:path w="2388891" h="2084854">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a:lstStyle/>
              <a:p>
                <a:pPr defTabSz="609630"/>
                <a:endParaRPr lang="vi-VN" sz="1200">
                  <a:solidFill>
                    <a:prstClr val="black"/>
                  </a:solidFill>
                  <a:latin typeface="Arial" panose="020B0604020202020204" pitchFamily="34" charset="0"/>
                </a:endParaRPr>
              </a:p>
            </p:txBody>
          </p:sp>
          <p:sp>
            <p:nvSpPr>
              <p:cNvPr id="31" name="TextBox 9">
                <a:extLst>
                  <a:ext uri="{FF2B5EF4-FFF2-40B4-BE49-F238E27FC236}">
                    <a16:creationId xmlns:a16="http://schemas.microsoft.com/office/drawing/2014/main" id="{854E293E-DDD3-BE71-9E7F-D6BC62BCBEFE}"/>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29" name="Freeform 19">
              <a:extLst>
                <a:ext uri="{FF2B5EF4-FFF2-40B4-BE49-F238E27FC236}">
                  <a16:creationId xmlns:a16="http://schemas.microsoft.com/office/drawing/2014/main" id="{ABFB768D-3635-9519-008E-38932804FE95}"/>
                </a:ext>
              </a:extLst>
            </p:cNvPr>
            <p:cNvSpPr/>
            <p:nvPr/>
          </p:nvSpPr>
          <p:spPr>
            <a:xfrm rot="10276833">
              <a:off x="10741149" y="999021"/>
              <a:ext cx="3965979" cy="991495"/>
            </a:xfrm>
            <a:custGeom>
              <a:avLst/>
              <a:gdLst/>
              <a:ahLst/>
              <a:cxnLst/>
              <a:rect l="l" t="t" r="r" b="b"/>
              <a:pathLst>
                <a:path w="3965979" h="991495">
                  <a:moveTo>
                    <a:pt x="0" y="0"/>
                  </a:moveTo>
                  <a:lnTo>
                    <a:pt x="3965980" y="0"/>
                  </a:lnTo>
                  <a:lnTo>
                    <a:pt x="3965980" y="991495"/>
                  </a:lnTo>
                  <a:lnTo>
                    <a:pt x="0" y="9914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grpSp>
      <p:sp>
        <p:nvSpPr>
          <p:cNvPr id="34" name="TextBox 33">
            <a:extLst>
              <a:ext uri="{FF2B5EF4-FFF2-40B4-BE49-F238E27FC236}">
                <a16:creationId xmlns:a16="http://schemas.microsoft.com/office/drawing/2014/main" id="{029E1BF4-71B1-C96E-0443-6C55270B9928}"/>
              </a:ext>
            </a:extLst>
          </p:cNvPr>
          <p:cNvSpPr txBox="1"/>
          <p:nvPr/>
        </p:nvSpPr>
        <p:spPr>
          <a:xfrm>
            <a:off x="4968240" y="1991360"/>
            <a:ext cx="6377286" cy="3416320"/>
          </a:xfrm>
          <a:prstGeom prst="rect">
            <a:avLst/>
          </a:prstGeom>
          <a:noFill/>
        </p:spPr>
        <p:txBody>
          <a:bodyPr wrap="square" rtlCol="0">
            <a:spAutoFit/>
          </a:bodyPr>
          <a:lstStyle/>
          <a:p>
            <a:pPr algn="just"/>
            <a:r>
              <a:rPr lang="vi-VN" sz="3600" b="1" dirty="0"/>
              <a:t>Thảo luận và giải thích vì sao cần:</a:t>
            </a:r>
          </a:p>
          <a:p>
            <a:pPr algn="just"/>
            <a:r>
              <a:rPr lang="vi-VN" sz="3600" dirty="0"/>
              <a:t>- Thường xuyên rửa mặt, tắm và gội đầu bằng nước sạch.</a:t>
            </a:r>
          </a:p>
          <a:p>
            <a:pPr algn="just"/>
            <a:r>
              <a:rPr lang="vi-VN" sz="3600" dirty="0"/>
              <a:t>- Thường xuyên giữ vệ sinh cơ thể, đặc biệt ở tuổi dậy thì.</a:t>
            </a:r>
            <a:endParaRPr lang="en-US" sz="3600" dirty="0"/>
          </a:p>
        </p:txBody>
      </p:sp>
    </p:spTree>
    <p:extLst>
      <p:ext uri="{BB962C8B-B14F-4D97-AF65-F5344CB8AC3E}">
        <p14:creationId xmlns:p14="http://schemas.microsoft.com/office/powerpoint/2010/main" val="94453621"/>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8518" b="-68518"/>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rot="-162773" flipH="1">
            <a:off x="-1688771" y="5500882"/>
            <a:ext cx="16263355" cy="6302050"/>
          </a:xfrm>
          <a:custGeom>
            <a:avLst/>
            <a:gdLst/>
            <a:ahLst/>
            <a:cxnLst/>
            <a:rect l="l" t="t" r="r" b="b"/>
            <a:pathLst>
              <a:path w="24395033" h="9453075">
                <a:moveTo>
                  <a:pt x="24395033" y="0"/>
                </a:moveTo>
                <a:lnTo>
                  <a:pt x="0" y="0"/>
                </a:lnTo>
                <a:lnTo>
                  <a:pt x="0" y="9453076"/>
                </a:lnTo>
                <a:lnTo>
                  <a:pt x="24395033" y="9453076"/>
                </a:lnTo>
                <a:lnTo>
                  <a:pt x="24395033" y="0"/>
                </a:lnTo>
                <a:close/>
              </a:path>
            </a:pathLst>
          </a:custGeom>
          <a:blipFill>
            <a:blip r:embed="rId3"/>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2" name="Freeform 12"/>
          <p:cNvSpPr/>
          <p:nvPr/>
        </p:nvSpPr>
        <p:spPr>
          <a:xfrm>
            <a:off x="525527" y="2266498"/>
            <a:ext cx="783301" cy="450398"/>
          </a:xfrm>
          <a:custGeom>
            <a:avLst/>
            <a:gdLst/>
            <a:ahLst/>
            <a:cxnLst/>
            <a:rect l="l" t="t" r="r" b="b"/>
            <a:pathLst>
              <a:path w="1174951" h="675597">
                <a:moveTo>
                  <a:pt x="0" y="0"/>
                </a:moveTo>
                <a:lnTo>
                  <a:pt x="1174951" y="0"/>
                </a:lnTo>
                <a:lnTo>
                  <a:pt x="1174951" y="675597"/>
                </a:lnTo>
                <a:lnTo>
                  <a:pt x="0" y="675597"/>
                </a:lnTo>
                <a:lnTo>
                  <a:pt x="0" y="0"/>
                </a:lnTo>
                <a:close/>
              </a:path>
            </a:pathLst>
          </a:custGeom>
          <a:blipFill>
            <a:blip r:embed="rId4"/>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1432125" y="314067"/>
            <a:ext cx="640203" cy="368117"/>
          </a:xfrm>
          <a:custGeom>
            <a:avLst/>
            <a:gdLst/>
            <a:ahLst/>
            <a:cxnLst/>
            <a:rect l="l" t="t" r="r" b="b"/>
            <a:pathLst>
              <a:path w="960304" h="552175">
                <a:moveTo>
                  <a:pt x="0" y="0"/>
                </a:moveTo>
                <a:lnTo>
                  <a:pt x="960304" y="0"/>
                </a:lnTo>
                <a:lnTo>
                  <a:pt x="960304" y="552174"/>
                </a:lnTo>
                <a:lnTo>
                  <a:pt x="0" y="552174"/>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6" name="Freeform 15"/>
          <p:cNvSpPr/>
          <p:nvPr/>
        </p:nvSpPr>
        <p:spPr>
          <a:xfrm>
            <a:off x="-204498" y="5476601"/>
            <a:ext cx="1566352" cy="1716963"/>
          </a:xfrm>
          <a:custGeom>
            <a:avLst/>
            <a:gdLst/>
            <a:ahLst/>
            <a:cxnLst/>
            <a:rect l="l" t="t" r="r" b="b"/>
            <a:pathLst>
              <a:path w="2349528" h="2575444">
                <a:moveTo>
                  <a:pt x="0" y="0"/>
                </a:moveTo>
                <a:lnTo>
                  <a:pt x="2349528" y="0"/>
                </a:lnTo>
                <a:lnTo>
                  <a:pt x="2349528" y="2575443"/>
                </a:lnTo>
                <a:lnTo>
                  <a:pt x="0" y="257544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7" name="Freeform 18"/>
          <p:cNvSpPr/>
          <p:nvPr/>
        </p:nvSpPr>
        <p:spPr>
          <a:xfrm>
            <a:off x="383449" y="5665843"/>
            <a:ext cx="1577683" cy="1292197"/>
          </a:xfrm>
          <a:custGeom>
            <a:avLst/>
            <a:gdLst/>
            <a:ahLst/>
            <a:cxnLst/>
            <a:rect l="l" t="t" r="r" b="b"/>
            <a:pathLst>
              <a:path w="2366524" h="1938296">
                <a:moveTo>
                  <a:pt x="0" y="0"/>
                </a:moveTo>
                <a:lnTo>
                  <a:pt x="2366525" y="0"/>
                </a:lnTo>
                <a:lnTo>
                  <a:pt x="2366525" y="1938296"/>
                </a:lnTo>
                <a:lnTo>
                  <a:pt x="0" y="1938296"/>
                </a:lnTo>
                <a:lnTo>
                  <a:pt x="0" y="0"/>
                </a:lnTo>
                <a:close/>
              </a:path>
            </a:pathLst>
          </a:custGeom>
          <a:blipFill>
            <a:blip r:embed="rId7"/>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8" name="Freeform 24"/>
          <p:cNvSpPr/>
          <p:nvPr/>
        </p:nvSpPr>
        <p:spPr>
          <a:xfrm rot="18900000">
            <a:off x="10892391" y="5705633"/>
            <a:ext cx="1423500" cy="1560375"/>
          </a:xfrm>
          <a:custGeom>
            <a:avLst/>
            <a:gdLst/>
            <a:ahLst/>
            <a:cxnLst/>
            <a:rect l="l" t="t" r="r" b="b"/>
            <a:pathLst>
              <a:path w="2135250" h="2340563">
                <a:moveTo>
                  <a:pt x="0" y="0"/>
                </a:moveTo>
                <a:lnTo>
                  <a:pt x="2135250" y="0"/>
                </a:lnTo>
                <a:lnTo>
                  <a:pt x="2135250" y="2340563"/>
                </a:lnTo>
                <a:lnTo>
                  <a:pt x="0" y="2340563"/>
                </a:lnTo>
                <a:lnTo>
                  <a:pt x="0" y="0"/>
                </a:lnTo>
                <a:close/>
              </a:path>
            </a:pathLst>
          </a:custGeom>
          <a:blipFill>
            <a:blip r:embed="rId6"/>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29" name="Freeform 26"/>
          <p:cNvSpPr/>
          <p:nvPr/>
        </p:nvSpPr>
        <p:spPr>
          <a:xfrm rot="1082476">
            <a:off x="1216555" y="5483003"/>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0" name="Freeform 27"/>
          <p:cNvSpPr/>
          <p:nvPr/>
        </p:nvSpPr>
        <p:spPr>
          <a:xfrm rot="19230780">
            <a:off x="11784502" y="5541923"/>
            <a:ext cx="626469" cy="1531084"/>
          </a:xfrm>
          <a:custGeom>
            <a:avLst/>
            <a:gdLst/>
            <a:ahLst/>
            <a:cxnLst/>
            <a:rect l="l" t="t" r="r" b="b"/>
            <a:pathLst>
              <a:path w="939703" h="2296626">
                <a:moveTo>
                  <a:pt x="0" y="0"/>
                </a:moveTo>
                <a:lnTo>
                  <a:pt x="939703" y="0"/>
                </a:lnTo>
                <a:lnTo>
                  <a:pt x="939703" y="2296626"/>
                </a:lnTo>
                <a:lnTo>
                  <a:pt x="0" y="2296626"/>
                </a:lnTo>
                <a:lnTo>
                  <a:pt x="0" y="0"/>
                </a:lnTo>
                <a:close/>
              </a:path>
            </a:pathLst>
          </a:custGeom>
          <a:blipFill>
            <a:blip r:embed="rId9"/>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1" name="Freeform 26"/>
          <p:cNvSpPr/>
          <p:nvPr/>
        </p:nvSpPr>
        <p:spPr>
          <a:xfrm rot="20711191">
            <a:off x="129394" y="5480720"/>
            <a:ext cx="630984" cy="1853563"/>
          </a:xfrm>
          <a:custGeom>
            <a:avLst/>
            <a:gdLst/>
            <a:ahLst/>
            <a:cxnLst/>
            <a:rect l="l" t="t" r="r" b="b"/>
            <a:pathLst>
              <a:path w="946476" h="2780344">
                <a:moveTo>
                  <a:pt x="0" y="0"/>
                </a:moveTo>
                <a:lnTo>
                  <a:pt x="946476" y="0"/>
                </a:lnTo>
                <a:lnTo>
                  <a:pt x="946476" y="2780344"/>
                </a:lnTo>
                <a:lnTo>
                  <a:pt x="0" y="2780344"/>
                </a:lnTo>
                <a:lnTo>
                  <a:pt x="0" y="0"/>
                </a:lnTo>
                <a:close/>
              </a:path>
            </a:pathLst>
          </a:custGeom>
          <a:blipFill>
            <a:blip r:embed="rId8"/>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42" name="Group 41"/>
          <p:cNvGrpSpPr/>
          <p:nvPr/>
        </p:nvGrpSpPr>
        <p:grpSpPr>
          <a:xfrm>
            <a:off x="-33134" y="357425"/>
            <a:ext cx="12057103" cy="5464236"/>
            <a:chOff x="-49701" y="536137"/>
            <a:chExt cx="18085654" cy="8196354"/>
          </a:xfrm>
        </p:grpSpPr>
        <p:grpSp>
          <p:nvGrpSpPr>
            <p:cNvPr id="17" name="Group 17"/>
            <p:cNvGrpSpPr/>
            <p:nvPr/>
          </p:nvGrpSpPr>
          <p:grpSpPr>
            <a:xfrm>
              <a:off x="704127" y="2282715"/>
              <a:ext cx="17331826" cy="6449776"/>
              <a:chOff x="0" y="0"/>
              <a:chExt cx="2187652" cy="894539"/>
            </a:xfrm>
          </p:grpSpPr>
          <p:sp>
            <p:nvSpPr>
              <p:cNvPr id="18" name="Freeform 18"/>
              <p:cNvSpPr/>
              <p:nvPr/>
            </p:nvSpPr>
            <p:spPr>
              <a:xfrm>
                <a:off x="0" y="0"/>
                <a:ext cx="2187652" cy="894539"/>
              </a:xfrm>
              <a:custGeom>
                <a:avLst/>
                <a:gdLst/>
                <a:ahLst/>
                <a:cxnLst/>
                <a:rect l="l" t="t" r="r" b="b"/>
                <a:pathLst>
                  <a:path w="2187652" h="894539">
                    <a:moveTo>
                      <a:pt x="47535" y="0"/>
                    </a:moveTo>
                    <a:lnTo>
                      <a:pt x="2140117" y="0"/>
                    </a:lnTo>
                    <a:cubicBezTo>
                      <a:pt x="2152724" y="0"/>
                      <a:pt x="2164815" y="5008"/>
                      <a:pt x="2173730" y="13923"/>
                    </a:cubicBezTo>
                    <a:cubicBezTo>
                      <a:pt x="2182644" y="22837"/>
                      <a:pt x="2187652" y="34928"/>
                      <a:pt x="2187652" y="47535"/>
                    </a:cubicBezTo>
                    <a:lnTo>
                      <a:pt x="2187652" y="847004"/>
                    </a:lnTo>
                    <a:cubicBezTo>
                      <a:pt x="2187652" y="873257"/>
                      <a:pt x="2166370" y="894539"/>
                      <a:pt x="2140117" y="894539"/>
                    </a:cubicBezTo>
                    <a:lnTo>
                      <a:pt x="47535" y="894539"/>
                    </a:lnTo>
                    <a:cubicBezTo>
                      <a:pt x="21282" y="894539"/>
                      <a:pt x="0" y="873257"/>
                      <a:pt x="0" y="847004"/>
                    </a:cubicBezTo>
                    <a:lnTo>
                      <a:pt x="0" y="47535"/>
                    </a:lnTo>
                    <a:cubicBezTo>
                      <a:pt x="0" y="21282"/>
                      <a:pt x="21282" y="0"/>
                      <a:pt x="47535" y="0"/>
                    </a:cubicBezTo>
                    <a:close/>
                  </a:path>
                </a:pathLst>
              </a:custGeom>
              <a:solidFill>
                <a:srgbClr val="FAE6DB"/>
              </a:solidFill>
            </p:spPr>
            <p:txBody>
              <a:bodyPr/>
              <a:lstStyle/>
              <a:p>
                <a:pPr defTabSz="609630"/>
                <a:endParaRPr lang="vi-VN" sz="1200">
                  <a:solidFill>
                    <a:prstClr val="black"/>
                  </a:solidFill>
                  <a:latin typeface="Arial" panose="020B0604020202020204" pitchFamily="34" charset="0"/>
                </a:endParaRPr>
              </a:p>
            </p:txBody>
          </p:sp>
          <p:sp>
            <p:nvSpPr>
              <p:cNvPr id="19" name="TextBox 19"/>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32" name="Group 31"/>
            <p:cNvGrpSpPr/>
            <p:nvPr/>
          </p:nvGrpSpPr>
          <p:grpSpPr>
            <a:xfrm>
              <a:off x="-49701" y="536137"/>
              <a:ext cx="17933254" cy="8021322"/>
              <a:chOff x="-49701" y="536137"/>
              <a:chExt cx="17933254" cy="8021322"/>
            </a:xfrm>
          </p:grpSpPr>
          <p:grpSp>
            <p:nvGrpSpPr>
              <p:cNvPr id="20" name="Group 20"/>
              <p:cNvGrpSpPr/>
              <p:nvPr/>
            </p:nvGrpSpPr>
            <p:grpSpPr>
              <a:xfrm>
                <a:off x="551727" y="1187903"/>
                <a:ext cx="17331826" cy="7369556"/>
                <a:chOff x="0" y="-130706"/>
                <a:chExt cx="2187652" cy="1022106"/>
              </a:xfrm>
            </p:grpSpPr>
            <p:sp>
              <p:nvSpPr>
                <p:cNvPr id="21" name="Freeform 21"/>
                <p:cNvSpPr/>
                <p:nvPr/>
              </p:nvSpPr>
              <p:spPr>
                <a:xfrm>
                  <a:off x="0" y="-130706"/>
                  <a:ext cx="2187652" cy="1022106"/>
                </a:xfrm>
                <a:custGeom>
                  <a:avLst/>
                  <a:gdLst/>
                  <a:ahLst/>
                  <a:cxnLst/>
                  <a:rect l="l" t="t" r="r" b="b"/>
                  <a:pathLst>
                    <a:path w="2187652" h="891400">
                      <a:moveTo>
                        <a:pt x="47535" y="0"/>
                      </a:moveTo>
                      <a:lnTo>
                        <a:pt x="2140117" y="0"/>
                      </a:lnTo>
                      <a:cubicBezTo>
                        <a:pt x="2152724" y="0"/>
                        <a:pt x="2164815" y="5008"/>
                        <a:pt x="2173730" y="13923"/>
                      </a:cubicBezTo>
                      <a:cubicBezTo>
                        <a:pt x="2182644" y="22837"/>
                        <a:pt x="2187652" y="34928"/>
                        <a:pt x="2187652" y="47535"/>
                      </a:cubicBezTo>
                      <a:lnTo>
                        <a:pt x="2187652" y="843865"/>
                      </a:lnTo>
                      <a:cubicBezTo>
                        <a:pt x="2187652" y="870118"/>
                        <a:pt x="2166370" y="891400"/>
                        <a:pt x="2140117" y="891400"/>
                      </a:cubicBezTo>
                      <a:lnTo>
                        <a:pt x="47535" y="891400"/>
                      </a:lnTo>
                      <a:cubicBezTo>
                        <a:pt x="34928" y="891400"/>
                        <a:pt x="22837" y="886392"/>
                        <a:pt x="13923" y="877477"/>
                      </a:cubicBezTo>
                      <a:cubicBezTo>
                        <a:pt x="5008" y="868563"/>
                        <a:pt x="0" y="856472"/>
                        <a:pt x="0" y="843865"/>
                      </a:cubicBezTo>
                      <a:lnTo>
                        <a:pt x="0" y="47535"/>
                      </a:lnTo>
                      <a:cubicBezTo>
                        <a:pt x="0" y="21282"/>
                        <a:pt x="21282" y="0"/>
                        <a:pt x="47535" y="0"/>
                      </a:cubicBezTo>
                      <a:close/>
                    </a:path>
                  </a:pathLst>
                </a:custGeom>
                <a:solidFill>
                  <a:srgbClr val="FDFCF4"/>
                </a:solidFill>
              </p:spPr>
              <p:txBody>
                <a:bodyPr/>
                <a:lstStyle/>
                <a:p>
                  <a:pPr defTabSz="609630"/>
                  <a:endParaRPr lang="vi-VN" sz="1200">
                    <a:solidFill>
                      <a:prstClr val="black"/>
                    </a:solidFill>
                    <a:latin typeface="Arial" panose="020B0604020202020204" pitchFamily="34" charset="0"/>
                  </a:endParaRPr>
                </a:p>
              </p:txBody>
            </p:sp>
            <p:sp>
              <p:nvSpPr>
                <p:cNvPr id="22" name="TextBox 22"/>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1026" name="Picture 2" descr="https://o.remove.bg/downloads/39dac6db-2b5a-4152-980f-b722c14e825d/image-removebg-preview.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7456" t="12144" r="16944" b="19056"/>
              <a:stretch/>
            </p:blipFill>
            <p:spPr bwMode="auto">
              <a:xfrm rot="20491894">
                <a:off x="-49701" y="536137"/>
                <a:ext cx="1962013" cy="205772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7" name="Title 1">
            <a:extLst>
              <a:ext uri="{FF2B5EF4-FFF2-40B4-BE49-F238E27FC236}">
                <a16:creationId xmlns:a16="http://schemas.microsoft.com/office/drawing/2014/main" id="{966E3720-8B23-639C-C848-57B4BCEFDFE9}"/>
              </a:ext>
            </a:extLst>
          </p:cNvPr>
          <p:cNvSpPr txBox="1">
            <a:spLocks/>
          </p:cNvSpPr>
          <p:nvPr/>
        </p:nvSpPr>
        <p:spPr>
          <a:xfrm>
            <a:off x="714704" y="2596055"/>
            <a:ext cx="10794124" cy="1371182"/>
          </a:xfrm>
          <a:prstGeom prst="rect">
            <a:avLst/>
          </a:prstGeom>
        </p:spPr>
        <p:txBody>
          <a:bodyPr vert="horz" lIns="60960" tIns="30480" rIns="60960" bIns="304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rửa mặt, tắm và gội đầu bằng nước sạch vì nguồn nước bẩn có nhiều vi khuẩn có hại sẽ xâm nhập vào cơ thể gây nên các bệnh viêm nhiễm.</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defTabSz="609630">
              <a:lnSpc>
                <a:spcPct val="100000"/>
              </a:lnSpc>
              <a:buFont typeface="Arial" panose="020B0604020202020204" pitchFamily="34" charset="0"/>
              <a:buChar char="•"/>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Thường xuyên giữ vệ sinh cơ thể, đặc biệt ở tuổi dậy thì vì ở tuổi dậy thì đang có sự phát triển nhanh của cơ thể nên cần giữ vệ sinh để bảo vệ cơ thể.</a:t>
            </a:r>
          </a:p>
        </p:txBody>
      </p:sp>
    </p:spTree>
    <p:extLst>
      <p:ext uri="{BB962C8B-B14F-4D97-AF65-F5344CB8AC3E}">
        <p14:creationId xmlns:p14="http://schemas.microsoft.com/office/powerpoint/2010/main" val="214483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xEl>
                                              <p:pRg st="0" end="0"/>
                                            </p:txEl>
                                          </p:spTgt>
                                        </p:tgtEl>
                                        <p:attrNameLst>
                                          <p:attrName>style.visibility</p:attrName>
                                        </p:attrNameLst>
                                      </p:cBhvr>
                                      <p:to>
                                        <p:strVal val="visible"/>
                                      </p:to>
                                    </p:set>
                                    <p:animEffect transition="in" filter="wipe(left)">
                                      <p:cBhvr>
                                        <p:cTn id="15" dur="500"/>
                                        <p:tgtEl>
                                          <p:spTgt spid="3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7">
                                            <p:txEl>
                                              <p:pRg st="1" end="1"/>
                                            </p:txEl>
                                          </p:spTgt>
                                        </p:tgtEl>
                                        <p:attrNameLst>
                                          <p:attrName>style.visibility</p:attrName>
                                        </p:attrNameLst>
                                      </p:cBhvr>
                                      <p:to>
                                        <p:strVal val="visible"/>
                                      </p:to>
                                    </p:set>
                                    <p:animEffect transition="in" filter="wipe(left)">
                                      <p:cBhvr>
                                        <p:cTn id="20"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63253297-9D4B-5072-9C57-3836C88AA8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7217" y="1619430"/>
            <a:ext cx="8250081" cy="2170249"/>
          </a:xfrm>
          <a:prstGeom prst="rect">
            <a:avLst/>
          </a:prstGeom>
        </p:spPr>
      </p:pic>
    </p:spTree>
    <p:extLst>
      <p:ext uri="{BB962C8B-B14F-4D97-AF65-F5344CB8AC3E}">
        <p14:creationId xmlns:p14="http://schemas.microsoft.com/office/powerpoint/2010/main" val="176376801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84000"/>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97147" y="4899626"/>
            <a:ext cx="2243923" cy="2233951"/>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730" b="100000" l="1087" r="100000">
                        <a14:foregroundMark x1="51630" y1="31387" x2="51630" y2="40511"/>
                        <a14:foregroundMark x1="71196" y1="35766" x2="76087" y2="39051"/>
                        <a14:foregroundMark x1="37500" y1="44891" x2="58696" y2="90146"/>
                        <a14:foregroundMark x1="58696" y1="77007" x2="47826" y2="86861"/>
                        <a14:foregroundMark x1="35870" y1="83212" x2="46196" y2="83212"/>
                        <a14:foregroundMark x1="69565" y1="44161" x2="85870" y2="77737"/>
                        <a14:foregroundMark x1="80978" y1="44891" x2="84783" y2="58029"/>
                        <a14:foregroundMark x1="39130" y1="43431" x2="25543" y2="53285"/>
                        <a14:foregroundMark x1="18478" y1="65693" x2="15217" y2="67153"/>
                        <a14:foregroundMark x1="10326" y1="81752" x2="10870" y2="92701"/>
                        <a14:foregroundMark x1="18478" y1="85766" x2="19022" y2="90146"/>
                        <a14:foregroundMark x1="27717" y1="90146" x2="31522" y2="95985"/>
                        <a14:foregroundMark x1="41848" y1="94891" x2="53261" y2="95620"/>
                        <a14:foregroundMark x1="64130" y1="94526" x2="75543" y2="95620"/>
                      </a14:backgroundRemoval>
                    </a14:imgEffect>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4474706" y="3054717"/>
            <a:ext cx="2466937" cy="3673590"/>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0" b="89778" l="4444" r="93778"/>
                    </a14:imgEffect>
                  </a14:imgLayer>
                </a14:imgProps>
              </a:ext>
              <a:ext uri="{28A0092B-C50C-407E-A947-70E740481C1C}">
                <a14:useLocalDpi xmlns:a14="http://schemas.microsoft.com/office/drawing/2010/main" val="0"/>
              </a:ext>
            </a:extLst>
          </a:blip>
          <a:stretch>
            <a:fillRect/>
          </a:stretch>
        </p:blipFill>
        <p:spPr>
          <a:xfrm>
            <a:off x="9342211" y="5656189"/>
            <a:ext cx="1201811" cy="1201811"/>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241417" y="5656191"/>
            <a:ext cx="1932615" cy="1416267"/>
          </a:xfrm>
          <a:prstGeom prst="rect">
            <a:avLst/>
          </a:prstGeom>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610411" y="5785883"/>
            <a:ext cx="1030091" cy="942424"/>
          </a:xfrm>
          <a:prstGeom prst="rect">
            <a:avLst/>
          </a:prstGeom>
        </p:spPr>
      </p:pic>
      <p:pic>
        <p:nvPicPr>
          <p:cNvPr id="14" name="Picture 13"/>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7092940">
            <a:off x="9787571" y="4553494"/>
            <a:ext cx="2295525" cy="1990725"/>
          </a:xfrm>
          <a:prstGeom prst="rect">
            <a:avLst/>
          </a:prstGeom>
        </p:spPr>
      </p:pic>
      <p:sp>
        <p:nvSpPr>
          <p:cNvPr id="2" name="Cloud Callout 1"/>
          <p:cNvSpPr/>
          <p:nvPr/>
        </p:nvSpPr>
        <p:spPr>
          <a:xfrm>
            <a:off x="6220692" y="970889"/>
            <a:ext cx="4323330" cy="2399451"/>
          </a:xfrm>
          <a:prstGeom prst="cloudCallout">
            <a:avLst>
              <a:gd name="adj1" fmla="val -34111"/>
              <a:gd name="adj2" fmla="val 77425"/>
            </a:avLst>
          </a:prstGeom>
          <a:solidFill>
            <a:srgbClr val="FF0066">
              <a:alpha val="78000"/>
            </a:srgbClr>
          </a:solidFill>
          <a:ln w="19050">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endParaRPr>
          </a:p>
        </p:txBody>
      </p:sp>
      <p:sp>
        <p:nvSpPr>
          <p:cNvPr id="6" name="Rectangle 5"/>
          <p:cNvSpPr/>
          <p:nvPr/>
        </p:nvSpPr>
        <p:spPr>
          <a:xfrm>
            <a:off x="6649686" y="1238837"/>
            <a:ext cx="3465342" cy="1815882"/>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Mẹ</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sắp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về</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hãy</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tớ</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dọn</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dẹp</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đồ</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UTM Avo" panose="02040603050506020204" pitchFamily="18" charset="0"/>
                <a:ea typeface="+mn-ea"/>
                <a:cs typeface="Times New Roman" panose="02020603050405020304" pitchFamily="18" charset="0"/>
              </a:rPr>
              <a:t>nhé</a:t>
            </a:r>
            <a:r>
              <a:rPr kumimoji="0" lang="en-US"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Times New Roman" panose="02020603050405020304" pitchFamily="18" charset="0"/>
              </a:rPr>
              <a:t>!</a:t>
            </a:r>
          </a:p>
        </p:txBody>
      </p:sp>
      <p:pic>
        <p:nvPicPr>
          <p:cNvPr id="7" name="Picture 6"/>
          <p:cNvPicPr>
            <a:picLocks noChangeAspect="1"/>
          </p:cNvPicPr>
          <p:nvPr/>
        </p:nvPicPr>
        <p:blipFill>
          <a:blip r:embed="rId18"/>
          <a:stretch>
            <a:fillRect/>
          </a:stretch>
        </p:blipFill>
        <p:spPr>
          <a:xfrm>
            <a:off x="2593545" y="12371"/>
            <a:ext cx="7004911" cy="1286367"/>
          </a:xfrm>
          <a:prstGeom prst="rect">
            <a:avLst/>
          </a:prstGeom>
        </p:spPr>
      </p:pic>
      <p:pic>
        <p:nvPicPr>
          <p:cNvPr id="15" name="NHẠC GHITA">
            <a:hlinkClick r:id="" action="ppaction://media"/>
            <a:extLst>
              <a:ext uri="{FF2B5EF4-FFF2-40B4-BE49-F238E27FC236}">
                <a16:creationId xmlns:a16="http://schemas.microsoft.com/office/drawing/2014/main" id="{1DF991CC-830D-35B3-81A2-1C187395A2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7197" y="-265319"/>
            <a:ext cx="1204803" cy="1204803"/>
          </a:xfrm>
          <a:prstGeom prst="rect">
            <a:avLst/>
          </a:prstGeom>
        </p:spPr>
      </p:pic>
    </p:spTree>
    <p:extLst>
      <p:ext uri="{BB962C8B-B14F-4D97-AF65-F5344CB8AC3E}">
        <p14:creationId xmlns:p14="http://schemas.microsoft.com/office/powerpoint/2010/main" val="1455785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5"/>
                                        </p:tgtEl>
                                      </p:cBhvr>
                                    </p:cmd>
                                  </p:childTnLst>
                                </p:cTn>
                              </p:par>
                              <p:par>
                                <p:cTn id="13" presetID="53" presetClass="entr" presetSubtype="16"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8"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hild&#10;&#10;Description automatically generated">
            <a:extLst>
              <a:ext uri="{FF2B5EF4-FFF2-40B4-BE49-F238E27FC236}">
                <a16:creationId xmlns:a16="http://schemas.microsoft.com/office/drawing/2014/main" id="{7362220D-2254-E2C6-9D4D-FC217148F96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716" b="92479" l="14166" r="66753">
                        <a14:foregroundMark x1="35931" y1="11929" x2="43014" y2="10716"/>
                        <a14:foregroundMark x1="43014" y1="10716" x2="43790" y2="10716"/>
                        <a14:foregroundMark x1="42691" y1="39951" x2="41171" y2="52082"/>
                        <a14:foregroundMark x1="27555" y1="44036" x2="28752" y2="52082"/>
                        <a14:foregroundMark x1="28752" y1="52082" x2="28752" y2="52082"/>
                        <a14:foregroundMark x1="29722" y1="45815" x2="31598" y2="50303"/>
                        <a14:foregroundMark x1="44534" y1="39709" x2="50097" y2="47432"/>
                        <a14:foregroundMark x1="47574" y1="45532" x2="46281" y2="52082"/>
                        <a14:foregroundMark x1="47251" y1="43914" x2="48254" y2="46098"/>
                        <a14:foregroundMark x1="44858" y1="42135" x2="46054" y2="44319"/>
                        <a14:foregroundMark x1="66753" y1="35867" x2="65427" y2="34533"/>
                        <a14:foregroundMark x1="60414" y1="23655" x2="61966" y2="25799"/>
                        <a14:foregroundMark x1="20925" y1="31258" x2="19728" y2="33158"/>
                        <a14:foregroundMark x1="17432" y1="40760" x2="16559" y2="44319"/>
                        <a14:foregroundMark x1="30401" y1="71411" x2="37581" y2="77517"/>
                        <a14:foregroundMark x1="31792" y1="85281" x2="46184" y2="85928"/>
                        <a14:foregroundMark x1="46184" y1="85928" x2="49321" y2="85402"/>
                        <a14:foregroundMark x1="47251" y1="68945" x2="47154" y2="82531"/>
                        <a14:foregroundMark x1="44761" y1="69470" x2="41494" y2="83906"/>
                        <a14:foregroundMark x1="30498" y1="73837" x2="35123" y2="85807"/>
                        <a14:foregroundMark x1="35123" y1="85807" x2="35382" y2="88273"/>
                        <a14:foregroundMark x1="36708" y1="89770" x2="42109" y2="92357"/>
                        <a14:foregroundMark x1="42109" y1="92357" x2="44211" y2="92479"/>
                      </a14:backgroundRemoval>
                    </a14:imgEffect>
                  </a14:imgLayer>
                </a14:imgProps>
              </a:ext>
              <a:ext uri="{28A0092B-C50C-407E-A947-70E740481C1C}">
                <a14:useLocalDpi xmlns:a14="http://schemas.microsoft.com/office/drawing/2010/main" val="0"/>
              </a:ext>
            </a:extLst>
          </a:blip>
          <a:srcRect l="7785" t="3359" r="28336" b="3161"/>
          <a:stretch/>
        </p:blipFill>
        <p:spPr>
          <a:xfrm flipH="1">
            <a:off x="276808" y="2804160"/>
            <a:ext cx="3462920" cy="4053840"/>
          </a:xfrm>
          <a:prstGeom prst="rect">
            <a:avLst/>
          </a:prstGeom>
        </p:spPr>
      </p:pic>
      <p:grpSp>
        <p:nvGrpSpPr>
          <p:cNvPr id="5" name="Group 4">
            <a:extLst>
              <a:ext uri="{FF2B5EF4-FFF2-40B4-BE49-F238E27FC236}">
                <a16:creationId xmlns:a16="http://schemas.microsoft.com/office/drawing/2014/main" id="{C28FF2AA-0571-8A25-1796-D2C92C5AA034}"/>
              </a:ext>
            </a:extLst>
          </p:cNvPr>
          <p:cNvGrpSpPr/>
          <p:nvPr/>
        </p:nvGrpSpPr>
        <p:grpSpPr>
          <a:xfrm>
            <a:off x="2692400" y="341002"/>
            <a:ext cx="9936868" cy="6598278"/>
            <a:chOff x="3783440" y="341002"/>
            <a:chExt cx="8816676" cy="6598278"/>
          </a:xfrm>
        </p:grpSpPr>
        <p:pic>
          <p:nvPicPr>
            <p:cNvPr id="6" name="图片 131" descr="E:\PPT\包图网\审核中\图片4.png图片4">
              <a:extLst>
                <a:ext uri="{FF2B5EF4-FFF2-40B4-BE49-F238E27FC236}">
                  <a16:creationId xmlns:a16="http://schemas.microsoft.com/office/drawing/2014/main" id="{8F158642-3C10-DBB8-4484-1DCC06774585}"/>
                </a:ext>
              </a:extLst>
            </p:cNvPr>
            <p:cNvPicPr>
              <a:picLocks noChangeAspect="1"/>
            </p:cNvPicPr>
            <p:nvPr>
              <p:custDataLst>
                <p:tags r:id="rId1"/>
              </p:custDataLst>
            </p:nvPr>
          </p:nvPicPr>
          <p:blipFill>
            <a:blip r:embed="rId5">
              <a:extLst>
                <a:ext uri="{BEBA8EAE-BF5A-486C-A8C5-ECC9F3942E4B}">
                  <a14:imgProps xmlns:a14="http://schemas.microsoft.com/office/drawing/2010/main">
                    <a14:imgLayer r:embed="rId6">
                      <a14:imgEffect>
                        <a14:colorTemperature colorTemp="4700"/>
                      </a14:imgEffect>
                    </a14:imgLayer>
                  </a14:imgProps>
                </a:ext>
              </a:extLst>
            </a:blip>
            <a:srcRect/>
            <a:stretch>
              <a:fillRect/>
            </a:stretch>
          </p:blipFill>
          <p:spPr>
            <a:xfrm>
              <a:off x="3783440" y="341002"/>
              <a:ext cx="8816676" cy="659827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CC644CC-57CC-5426-7C0D-800EECEC4BCB}"/>
                </a:ext>
              </a:extLst>
            </p:cNvPr>
            <p:cNvSpPr txBox="1"/>
            <p:nvPr/>
          </p:nvSpPr>
          <p:spPr>
            <a:xfrm>
              <a:off x="4943118" y="1592721"/>
              <a:ext cx="6499657"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EB5111"/>
                  </a:solidFill>
                  <a:effectLst/>
                  <a:uLnTx/>
                  <a:uFillTx/>
                  <a:latin typeface="Cambria" panose="02040503050406030204" pitchFamily="18" charset="0"/>
                  <a:ea typeface="Cambria" panose="02040503050406030204" pitchFamily="18" charset="0"/>
                  <a:cs typeface="+mn-cs"/>
                </a:rPr>
                <a:t>Sử dụng xà phòng khi tắm, vệ sinh cơ thể bằng nước sạch; lau khô, thấm hết nước toàn bộ cơ thể; không mặc quần áo ẩm, giữ cơ quan sinh dục luôn khô thoáng. Khi đi vệ sinh cần lau, thấm bằng giấy vệ sinh mềm hoặc rửa đúng cách để tránh vi khuẩn từ hậu môn đi vào cơ quan sinh dục, gây viêm nhiễm.</a:t>
              </a:r>
            </a:p>
          </p:txBody>
        </p:sp>
      </p:grpSp>
    </p:spTree>
    <p:extLst>
      <p:ext uri="{BB962C8B-B14F-4D97-AF65-F5344CB8AC3E}">
        <p14:creationId xmlns:p14="http://schemas.microsoft.com/office/powerpoint/2010/main" val="263565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2276422" y="84355"/>
            <a:ext cx="7324778" cy="16326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000" b="1" dirty="0">
                <a:solidFill>
                  <a:prstClr val="black"/>
                </a:solidFill>
                <a:latin typeface="Cambria" panose="02040503050406030204" pitchFamily="18" charset="0"/>
                <a:ea typeface="Cambria" panose="02040503050406030204" pitchFamily="18" charset="0"/>
              </a:rPr>
              <a:t>Quan sát hình 12, 13 và cho biết:</a:t>
            </a:r>
          </a:p>
          <a:p>
            <a:pPr lvl="0" algn="just"/>
            <a:r>
              <a:rPr lang="vi-VN" sz="3000" dirty="0">
                <a:solidFill>
                  <a:prstClr val="black"/>
                </a:solidFill>
                <a:latin typeface="Cambria" panose="02040503050406030204" pitchFamily="18" charset="0"/>
                <a:ea typeface="Cambria" panose="02040503050406030204" pitchFamily="18" charset="0"/>
              </a:rPr>
              <a:t>- Các bạn làm chưa đúng điều gì?</a:t>
            </a:r>
          </a:p>
          <a:p>
            <a:pPr lvl="0" algn="just"/>
            <a:r>
              <a:rPr lang="vi-VN" sz="3000" dirty="0">
                <a:solidFill>
                  <a:prstClr val="black"/>
                </a:solidFill>
                <a:latin typeface="Cambria" panose="02040503050406030204" pitchFamily="18" charset="0"/>
                <a:ea typeface="Cambria" panose="02040503050406030204" pitchFamily="18" charset="0"/>
              </a:rPr>
              <a:t>- Cách làm đúng để giữ vệ sinh cơ thể.</a:t>
            </a:r>
            <a:endParaRPr kumimoji="0" lang="zh-CN" altLang="en-US" sz="300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4" name="Picture 3">
            <a:extLst>
              <a:ext uri="{FF2B5EF4-FFF2-40B4-BE49-F238E27FC236}">
                <a16:creationId xmlns:a16="http://schemas.microsoft.com/office/drawing/2014/main" id="{B4AF1CD7-C586-DB08-4A9D-67A854A9DC52}"/>
              </a:ext>
            </a:extLst>
          </p:cNvPr>
          <p:cNvPicPr>
            <a:picLocks noChangeAspect="1"/>
          </p:cNvPicPr>
          <p:nvPr/>
        </p:nvPicPr>
        <p:blipFill>
          <a:blip r:embed="rId2"/>
          <a:stretch>
            <a:fillRect/>
          </a:stretch>
        </p:blipFill>
        <p:spPr>
          <a:xfrm>
            <a:off x="1715640" y="1981200"/>
            <a:ext cx="8820280" cy="4539394"/>
          </a:xfrm>
          <a:prstGeom prst="rect">
            <a:avLst/>
          </a:prstGeom>
        </p:spPr>
      </p:pic>
    </p:spTree>
    <p:extLst>
      <p:ext uri="{BB962C8B-B14F-4D97-AF65-F5344CB8AC3E}">
        <p14:creationId xmlns:p14="http://schemas.microsoft.com/office/powerpoint/2010/main" val="212958490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781040" y="1087120"/>
            <a:ext cx="591312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mbria" panose="02040503050406030204" pitchFamily="18" charset="0"/>
                <a:ea typeface="Cambria" panose="02040503050406030204" pitchFamily="18" charset="0"/>
              </a:rPr>
              <a:t>+ Việc làm chưa đúng: </a:t>
            </a:r>
            <a:r>
              <a:rPr lang="vi-VN" sz="3600" dirty="0">
                <a:solidFill>
                  <a:prstClr val="black"/>
                </a:solidFill>
                <a:latin typeface="Cambria" panose="02040503050406030204" pitchFamily="18" charset="0"/>
                <a:ea typeface="Cambria" panose="02040503050406030204" pitchFamily="18" charset="0"/>
              </a:rPr>
              <a:t>sau khi tắm xong mặc quần áo mà vẫn còn xà phòng trên người. </a:t>
            </a:r>
          </a:p>
          <a:p>
            <a:pPr lvl="0" algn="just"/>
            <a:r>
              <a:rPr lang="vi-VN" sz="3600" b="1" dirty="0">
                <a:solidFill>
                  <a:prstClr val="black"/>
                </a:solidFill>
                <a:latin typeface="Cambria" panose="02040503050406030204" pitchFamily="18" charset="0"/>
                <a:ea typeface="Cambria" panose="02040503050406030204" pitchFamily="18" charset="0"/>
              </a:rPr>
              <a:t>+ Cách làm đúng: </a:t>
            </a:r>
            <a:r>
              <a:rPr lang="vi-VN" sz="3600" dirty="0">
                <a:solidFill>
                  <a:prstClr val="black"/>
                </a:solidFill>
                <a:latin typeface="Cambria" panose="02040503050406030204" pitchFamily="18" charset="0"/>
                <a:ea typeface="Cambria" panose="02040503050406030204" pitchFamily="18" charset="0"/>
              </a:rPr>
              <a:t>xả kỹ cho sạch xà phòng trên người, lau người khô trước khi mặc quần áo.</a:t>
            </a:r>
          </a:p>
        </p:txBody>
      </p:sp>
      <p:pic>
        <p:nvPicPr>
          <p:cNvPr id="3" name="Picture 2">
            <a:extLst>
              <a:ext uri="{FF2B5EF4-FFF2-40B4-BE49-F238E27FC236}">
                <a16:creationId xmlns:a16="http://schemas.microsoft.com/office/drawing/2014/main" id="{2E81D533-7AE7-D651-1DCA-43471ED724D1}"/>
              </a:ext>
            </a:extLst>
          </p:cNvPr>
          <p:cNvPicPr>
            <a:picLocks noChangeAspect="1"/>
          </p:cNvPicPr>
          <p:nvPr/>
        </p:nvPicPr>
        <p:blipFill>
          <a:blip r:embed="rId2"/>
          <a:stretch>
            <a:fillRect/>
          </a:stretch>
        </p:blipFill>
        <p:spPr>
          <a:xfrm>
            <a:off x="882015" y="1492567"/>
            <a:ext cx="3905250" cy="4238625"/>
          </a:xfrm>
          <a:prstGeom prst="rect">
            <a:avLst/>
          </a:prstGeom>
        </p:spPr>
      </p:pic>
    </p:spTree>
    <p:extLst>
      <p:ext uri="{BB962C8B-B14F-4D97-AF65-F5344CB8AC3E}">
        <p14:creationId xmlns:p14="http://schemas.microsoft.com/office/powerpoint/2010/main" val="393539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8DB4BA8E-F5DB-C16E-78F5-8C06CDF7BAA2}"/>
              </a:ext>
            </a:extLst>
          </p:cNvPr>
          <p:cNvSpPr/>
          <p:nvPr/>
        </p:nvSpPr>
        <p:spPr>
          <a:xfrm>
            <a:off x="5781040" y="1087120"/>
            <a:ext cx="6055360" cy="4775200"/>
          </a:xfrm>
          <a:prstGeom prst="wedgeRoundRectCallout">
            <a:avLst>
              <a:gd name="adj1" fmla="val -61050"/>
              <a:gd name="adj2" fmla="val -7836"/>
              <a:gd name="adj3" fmla="val 16667"/>
            </a:avLst>
          </a:prstGeom>
          <a:solidFill>
            <a:schemeClr val="accent4">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Việc làm chưa đúng: </a:t>
            </a:r>
            <a:r>
              <a:rPr lang="vi-VN" sz="3200" dirty="0">
                <a:solidFill>
                  <a:prstClr val="black"/>
                </a:solidFill>
                <a:latin typeface="Cambria" panose="02040503050406030204" pitchFamily="18" charset="0"/>
                <a:ea typeface="Cambria" panose="02040503050406030204" pitchFamily="18" charset="0"/>
              </a:rPr>
              <a:t>có ý định mặc quần áo lót còn ẩm</a:t>
            </a:r>
            <a:r>
              <a:rPr lang="en-US" sz="3200" dirty="0">
                <a:solidFill>
                  <a:prstClr val="black"/>
                </a:solidFill>
                <a:latin typeface="Cambria" panose="02040503050406030204" pitchFamily="18" charset="0"/>
                <a:ea typeface="Cambria" panose="02040503050406030204" pitchFamily="18" charset="0"/>
              </a:rPr>
              <a:t>.</a:t>
            </a:r>
          </a:p>
          <a:p>
            <a:pPr lvl="0" algn="just"/>
            <a:r>
              <a:rPr lang="vi-VN" sz="3200" b="1" dirty="0">
                <a:solidFill>
                  <a:prstClr val="black"/>
                </a:solidFill>
                <a:latin typeface="Cambria" panose="02040503050406030204" pitchFamily="18" charset="0"/>
                <a:ea typeface="Cambria" panose="02040503050406030204" pitchFamily="18" charset="0"/>
              </a:rPr>
              <a:t>+ Cách làm đúng: </a:t>
            </a:r>
            <a:r>
              <a:rPr lang="vi-VN" sz="3200" dirty="0">
                <a:solidFill>
                  <a:prstClr val="black"/>
                </a:solidFill>
                <a:latin typeface="Cambria" panose="02040503050406030204" pitchFamily="18" charset="0"/>
                <a:ea typeface="Cambria" panose="02040503050406030204" pitchFamily="18" charset="0"/>
              </a:rPr>
              <a:t>không dùng quần áo khi còn ẩm, đặc biệt là đồ lót. Cần h</a:t>
            </a:r>
            <a:r>
              <a:rPr lang="en-US" sz="3200" dirty="0">
                <a:solidFill>
                  <a:prstClr val="black"/>
                </a:solidFill>
                <a:latin typeface="Cambria" panose="02040503050406030204" pitchFamily="18" charset="0"/>
                <a:ea typeface="Cambria" panose="02040503050406030204" pitchFamily="18" charset="0"/>
              </a:rPr>
              <a:t>o</a:t>
            </a:r>
            <a:r>
              <a:rPr lang="vi-VN" sz="3200" dirty="0">
                <a:solidFill>
                  <a:prstClr val="black"/>
                </a:solidFill>
                <a:latin typeface="Cambria" panose="02040503050406030204" pitchFamily="18" charset="0"/>
                <a:ea typeface="Cambria" panose="02040503050406030204" pitchFamily="18" charset="0"/>
              </a:rPr>
              <a:t>ng (sấy) khô quần áo trước khi mặc. Mang quần áo ra ngoài chỗ có ánh sáng phơi để diệt khuẩn và nhanh khô.</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ACAC192-20D0-E2AB-97D1-0D98830C2133}"/>
              </a:ext>
            </a:extLst>
          </p:cNvPr>
          <p:cNvPicPr>
            <a:picLocks noChangeAspect="1"/>
          </p:cNvPicPr>
          <p:nvPr/>
        </p:nvPicPr>
        <p:blipFill>
          <a:blip r:embed="rId2"/>
          <a:stretch>
            <a:fillRect/>
          </a:stretch>
        </p:blipFill>
        <p:spPr>
          <a:xfrm>
            <a:off x="690812" y="1117600"/>
            <a:ext cx="4328863" cy="4673917"/>
          </a:xfrm>
          <a:prstGeom prst="rect">
            <a:avLst/>
          </a:prstGeom>
        </p:spPr>
      </p:pic>
    </p:spTree>
    <p:extLst>
      <p:ext uri="{BB962C8B-B14F-4D97-AF65-F5344CB8AC3E}">
        <p14:creationId xmlns:p14="http://schemas.microsoft.com/office/powerpoint/2010/main" val="161662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A842DEAE-7669-B845-84FB-E9F2A51153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1210" y="601542"/>
            <a:ext cx="18080396" cy="4360816"/>
          </a:xfrm>
          <a:prstGeom prst="rect">
            <a:avLst/>
          </a:prstGeom>
        </p:spPr>
      </p:pic>
    </p:spTree>
    <p:extLst>
      <p:ext uri="{BB962C8B-B14F-4D97-AF65-F5344CB8AC3E}">
        <p14:creationId xmlns:p14="http://schemas.microsoft.com/office/powerpoint/2010/main" val="3931580674"/>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圆角 10">
            <a:extLst>
              <a:ext uri="{FF2B5EF4-FFF2-40B4-BE49-F238E27FC236}">
                <a16:creationId xmlns:a16="http://schemas.microsoft.com/office/drawing/2014/main" id="{3E1C201F-FC9A-86A1-5C94-6D725A5137E3}"/>
              </a:ext>
            </a:extLst>
          </p:cNvPr>
          <p:cNvSpPr/>
          <p:nvPr/>
        </p:nvSpPr>
        <p:spPr>
          <a:xfrm>
            <a:off x="975360" y="84355"/>
            <a:ext cx="9601200" cy="1175485"/>
          </a:xfrm>
          <a:prstGeom prst="roundRect">
            <a:avLst>
              <a:gd name="adj" fmla="val 31311"/>
            </a:avLst>
          </a:prstGeom>
          <a:solidFill>
            <a:srgbClr val="FFE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Đọc thông tin và nêu cách giữ vệ sinh cơ thể của nam và nữ.</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标小智龙珠体" panose="02020500000000000000" pitchFamily="18" charset="-122"/>
              <a:cs typeface="阿里巴巴普惠体" panose="00020600040101010101" pitchFamily="18" charset="-122"/>
            </a:endParaRPr>
          </a:p>
        </p:txBody>
      </p:sp>
      <p:pic>
        <p:nvPicPr>
          <p:cNvPr id="5" name="Picture 4">
            <a:extLst>
              <a:ext uri="{FF2B5EF4-FFF2-40B4-BE49-F238E27FC236}">
                <a16:creationId xmlns:a16="http://schemas.microsoft.com/office/drawing/2014/main" id="{049CCB69-0F22-0F85-2355-55A1C00065B1}"/>
              </a:ext>
            </a:extLst>
          </p:cNvPr>
          <p:cNvPicPr>
            <a:picLocks noChangeAspect="1"/>
          </p:cNvPicPr>
          <p:nvPr/>
        </p:nvPicPr>
        <p:blipFill>
          <a:blip r:embed="rId2"/>
          <a:stretch>
            <a:fillRect/>
          </a:stretch>
        </p:blipFill>
        <p:spPr>
          <a:xfrm>
            <a:off x="1931987" y="1366837"/>
            <a:ext cx="7963853" cy="5016521"/>
          </a:xfrm>
          <a:prstGeom prst="rect">
            <a:avLst/>
          </a:prstGeom>
        </p:spPr>
      </p:pic>
    </p:spTree>
    <p:extLst>
      <p:ext uri="{BB962C8B-B14F-4D97-AF65-F5344CB8AC3E}">
        <p14:creationId xmlns:p14="http://schemas.microsoft.com/office/powerpoint/2010/main" val="2121397259"/>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9CFF"/>
        </a:solidFill>
        <a:effectLst/>
      </p:bgPr>
    </p:bg>
    <p:spTree>
      <p:nvGrpSpPr>
        <p:cNvPr id="1" name=""/>
        <p:cNvGrpSpPr/>
        <p:nvPr/>
      </p:nvGrpSpPr>
      <p:grpSpPr>
        <a:xfrm>
          <a:off x="0" y="0"/>
          <a:ext cx="0" cy="0"/>
          <a:chOff x="0" y="0"/>
          <a:chExt cx="0" cy="0"/>
        </a:xfrm>
      </p:grpSpPr>
      <p:pic>
        <p:nvPicPr>
          <p:cNvPr id="4" name="图片 120" descr="E:\PPT\包图网\审核中\气球.png气球">
            <a:extLst>
              <a:ext uri="{FF2B5EF4-FFF2-40B4-BE49-F238E27FC236}">
                <a16:creationId xmlns:a16="http://schemas.microsoft.com/office/drawing/2014/main" id="{3D36F994-02D4-4083-8E9D-D62F1EB21486}"/>
              </a:ext>
            </a:extLst>
          </p:cNvPr>
          <p:cNvPicPr>
            <a:picLocks noChangeAspect="1"/>
          </p:cNvPicPr>
          <p:nvPr>
            <p:custDataLst>
              <p:tags r:id="rId1"/>
            </p:custDataLst>
          </p:nvPr>
        </p:nvPicPr>
        <p:blipFill>
          <a:blip r:embed="rId4"/>
          <a:srcRect/>
          <a:stretch>
            <a:fillRect/>
          </a:stretch>
        </p:blipFill>
        <p:spPr>
          <a:xfrm>
            <a:off x="200003" y="0"/>
            <a:ext cx="1086485" cy="1268095"/>
          </a:xfrm>
          <a:prstGeom prst="rect">
            <a:avLst/>
          </a:prstGeom>
        </p:spPr>
      </p:pic>
      <p:grpSp>
        <p:nvGrpSpPr>
          <p:cNvPr id="6" name="Group 5">
            <a:extLst>
              <a:ext uri="{FF2B5EF4-FFF2-40B4-BE49-F238E27FC236}">
                <a16:creationId xmlns:a16="http://schemas.microsoft.com/office/drawing/2014/main" id="{676EF2DA-39C6-CF77-FD74-2A33E1A92A17}"/>
              </a:ext>
            </a:extLst>
          </p:cNvPr>
          <p:cNvGrpSpPr/>
          <p:nvPr/>
        </p:nvGrpSpPr>
        <p:grpSpPr>
          <a:xfrm>
            <a:off x="3820161" y="741680"/>
            <a:ext cx="8018914" cy="5534113"/>
            <a:chOff x="5005137" y="1487008"/>
            <a:chExt cx="6833937" cy="4788785"/>
          </a:xfrm>
        </p:grpSpPr>
        <p:sp>
          <p:nvSpPr>
            <p:cNvPr id="7" name="思想气泡: 云 7">
              <a:extLst>
                <a:ext uri="{FF2B5EF4-FFF2-40B4-BE49-F238E27FC236}">
                  <a16:creationId xmlns:a16="http://schemas.microsoft.com/office/drawing/2014/main" id="{04420730-AB35-26E1-8184-61DD89F6810F}"/>
                </a:ext>
              </a:extLst>
            </p:cNvPr>
            <p:cNvSpPr/>
            <p:nvPr/>
          </p:nvSpPr>
          <p:spPr>
            <a:xfrm>
              <a:off x="5005137" y="1487008"/>
              <a:ext cx="6833937" cy="4788785"/>
            </a:xfrm>
            <a:prstGeom prst="cloudCallout">
              <a:avLst>
                <a:gd name="adj1" fmla="val -52536"/>
                <a:gd name="adj2" fmla="val 8169"/>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TextBox 8">
              <a:extLst>
                <a:ext uri="{FF2B5EF4-FFF2-40B4-BE49-F238E27FC236}">
                  <a16:creationId xmlns:a16="http://schemas.microsoft.com/office/drawing/2014/main" id="{6ECEBD65-C6E9-726F-119B-302CD8EAAAA7}"/>
                </a:ext>
              </a:extLst>
            </p:cNvPr>
            <p:cNvSpPr txBox="1"/>
            <p:nvPr/>
          </p:nvSpPr>
          <p:spPr>
            <a:xfrm>
              <a:off x="5559288" y="2414709"/>
              <a:ext cx="6043723" cy="2956214"/>
            </a:xfrm>
            <a:prstGeom prst="rect">
              <a:avLst/>
            </a:prstGeom>
            <a:noFill/>
          </p:spPr>
          <p:txBody>
            <a:bodyPr wrap="square" rtlCol="0">
              <a:spAutoFit/>
            </a:bodyPr>
            <a:lstStyle/>
            <a:p>
              <a:pPr algn="ctr" rtl="0">
                <a:spcBef>
                  <a:spcPts val="0"/>
                </a:spcBef>
                <a:spcAft>
                  <a:spcPts val="500"/>
                </a:spcAft>
              </a:pPr>
              <a:r>
                <a:rPr lang="vi-VN" sz="3600" b="1" i="0" u="none" strike="noStrike" dirty="0">
                  <a:solidFill>
                    <a:srgbClr val="FF0000"/>
                  </a:solidFill>
                  <a:effectLst/>
                  <a:latin typeface="Cambria" panose="02040503050406030204" pitchFamily="18" charset="0"/>
                  <a:ea typeface="Cambria" panose="02040503050406030204" pitchFamily="18" charset="0"/>
                </a:rPr>
                <a:t>Mồ hôi và các chất bài tiết có thể tích tụ ở cơ quan sinh dục nên cần vệ sinh mỗi ngày. Tuy nhiên, không sử dụng các loại xà phòng để rửa vì dễ gây dị ứng, mẩn ngứa cơ quan sinh dục.</a:t>
              </a:r>
              <a:endParaRPr lang="vi-VN" sz="5400" b="1" dirty="0">
                <a:solidFill>
                  <a:srgbClr val="FF0000"/>
                </a:solidFill>
                <a:effectLst/>
                <a:latin typeface="Cambria" panose="02040503050406030204" pitchFamily="18" charset="0"/>
                <a:ea typeface="Cambria" panose="02040503050406030204" pitchFamily="18" charset="0"/>
              </a:endParaRPr>
            </a:p>
          </p:txBody>
        </p:sp>
      </p:grpSp>
      <p:pic>
        <p:nvPicPr>
          <p:cNvPr id="15" name="Đồ họa 6">
            <a:extLst>
              <a:ext uri="{FF2B5EF4-FFF2-40B4-BE49-F238E27FC236}">
                <a16:creationId xmlns:a16="http://schemas.microsoft.com/office/drawing/2014/main" id="{65F2220A-BB67-9ABF-075A-09950C4435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929" y="2172714"/>
            <a:ext cx="3291192" cy="4685286"/>
          </a:xfrm>
          <a:prstGeom prst="rect">
            <a:avLst/>
          </a:prstGeom>
        </p:spPr>
      </p:pic>
      <p:pic>
        <p:nvPicPr>
          <p:cNvPr id="17" name="图片 120" descr="E:\PPT\包图网\审核中\气球.png气球">
            <a:extLst>
              <a:ext uri="{FF2B5EF4-FFF2-40B4-BE49-F238E27FC236}">
                <a16:creationId xmlns:a16="http://schemas.microsoft.com/office/drawing/2014/main" id="{E3AFE763-0CA3-B928-835F-5CA98CD1E902}"/>
              </a:ext>
            </a:extLst>
          </p:cNvPr>
          <p:cNvPicPr>
            <a:picLocks noChangeAspect="1"/>
          </p:cNvPicPr>
          <p:nvPr>
            <p:custDataLst>
              <p:tags r:id="rId2"/>
            </p:custDataLst>
          </p:nvPr>
        </p:nvPicPr>
        <p:blipFill>
          <a:blip r:embed="rId4"/>
          <a:srcRect/>
          <a:stretch>
            <a:fillRect/>
          </a:stretch>
        </p:blipFill>
        <p:spPr>
          <a:xfrm>
            <a:off x="10193961" y="576727"/>
            <a:ext cx="1367418" cy="1595987"/>
          </a:xfrm>
          <a:prstGeom prst="rect">
            <a:avLst/>
          </a:prstGeom>
        </p:spPr>
      </p:pic>
      <p:pic>
        <p:nvPicPr>
          <p:cNvPr id="3" name="Picture 2">
            <a:extLst>
              <a:ext uri="{FF2B5EF4-FFF2-40B4-BE49-F238E27FC236}">
                <a16:creationId xmlns:a16="http://schemas.microsoft.com/office/drawing/2014/main" id="{528FDA4F-ECA3-15E1-4CA9-F5D4B9CA9435}"/>
              </a:ext>
            </a:extLst>
          </p:cNvPr>
          <p:cNvPicPr>
            <a:picLocks noChangeAspect="1"/>
          </p:cNvPicPr>
          <p:nvPr/>
        </p:nvPicPr>
        <p:blipFill>
          <a:blip r:embed="rId7"/>
          <a:stretch>
            <a:fillRect/>
          </a:stretch>
        </p:blipFill>
        <p:spPr>
          <a:xfrm>
            <a:off x="481467" y="1250654"/>
            <a:ext cx="2694666" cy="96325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id="{F264C930-B47F-E312-710C-5C65AFA035A0}"/>
              </a:ext>
            </a:extLst>
          </p:cNvPr>
          <p:cNvPicPr>
            <a:picLocks noChangeAspect="1"/>
          </p:cNvPicPr>
          <p:nvPr/>
        </p:nvPicPr>
        <p:blipFill rotWithShape="1">
          <a:blip r:embed="rId8"/>
          <a:srcRect l="14469" r="14633" b="41954"/>
          <a:stretch/>
        </p:blipFill>
        <p:spPr>
          <a:xfrm>
            <a:off x="2144947" y="851213"/>
            <a:ext cx="7901470" cy="3368361"/>
          </a:xfrm>
          <a:prstGeom prst="rect">
            <a:avLst/>
          </a:prstGeom>
        </p:spPr>
      </p:pic>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6" name="hộp đồ chơi 2">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774340" y="4735173"/>
            <a:ext cx="1904580" cy="2058287"/>
          </a:xfrm>
          <a:prstGeom prst="rect">
            <a:avLst/>
          </a:prstGeom>
          <a:ln>
            <a:noFill/>
          </a:ln>
          <a:effectLst>
            <a:outerShdw blurRad="292100" dist="139700" dir="2700000" algn="tl" rotWithShape="0">
              <a:srgbClr val="333333">
                <a:alpha val="65000"/>
              </a:srgbClr>
            </a:outerShdw>
          </a:effectLst>
        </p:spPr>
      </p:pic>
      <p:pic>
        <p:nvPicPr>
          <p:cNvPr id="14" name="rubik 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9591812" y="5400355"/>
            <a:ext cx="1260121" cy="1152877"/>
          </a:xfrm>
          <a:prstGeom prst="rect">
            <a:avLst/>
          </a:prstGeom>
          <a:ln>
            <a:noFill/>
          </a:ln>
          <a:effectLst>
            <a:outerShdw blurRad="292100" dist="139700" dir="2700000" algn="tl" rotWithShape="0">
              <a:srgbClr val="333333">
                <a:alpha val="65000"/>
              </a:srgbClr>
            </a:outerShdw>
          </a:effectLst>
        </p:spPr>
      </p:pic>
      <p:pic>
        <p:nvPicPr>
          <p:cNvPr id="4" name="Hộp đồ chơi">
            <a:hlinkClick r:id="rId7" action="ppaction://hlinksldjump"/>
          </p:cNvPr>
          <p:cNvPicPr>
            <a:picLocks noChangeAspect="1"/>
          </p:cNvPicPr>
          <p:nvPr/>
        </p:nvPicPr>
        <p:blipFill>
          <a:blip r:embed="rId10">
            <a:extLst>
              <a:ext uri="{BEBA8EAE-BF5A-486C-A8C5-ECC9F3942E4B}">
                <a14:imgProps xmlns:a14="http://schemas.microsoft.com/office/drawing/2010/main">
                  <a14:imgLayer r:embed="rId6">
                    <a14:imgEffect>
                      <a14:backgroundRemoval t="10000" b="90000" l="10000" r="9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619861" y="4880510"/>
            <a:ext cx="2067476" cy="2058287"/>
          </a:xfrm>
          <a:prstGeom prst="rect">
            <a:avLst/>
          </a:prstGeom>
          <a:ln>
            <a:noFill/>
          </a:ln>
          <a:effectLst>
            <a:outerShdw blurRad="292100" dist="139700" dir="2700000" algn="tl" rotWithShape="0">
              <a:srgbClr val="333333">
                <a:alpha val="65000"/>
              </a:srgbClr>
            </a:outerShdw>
          </a:effectLst>
        </p:spPr>
      </p:pic>
      <p:pic>
        <p:nvPicPr>
          <p:cNvPr id="9" name="sách">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369427" y="5106572"/>
            <a:ext cx="2411280" cy="1767045"/>
          </a:xfrm>
          <a:prstGeom prst="rect">
            <a:avLst/>
          </a:prstGeom>
          <a:ln>
            <a:noFill/>
          </a:ln>
          <a:effectLst>
            <a:outerShdw blurRad="292100" dist="139700" dir="2700000" algn="tl" rotWithShape="0">
              <a:srgbClr val="333333">
                <a:alpha val="65000"/>
              </a:srgbClr>
            </a:outerShdw>
          </a:effectLst>
        </p:spPr>
      </p:pic>
      <p:pic>
        <p:nvPicPr>
          <p:cNvPr id="13" name="rubik">
            <a:hlinkClick r:id="rId14"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2128" r="96170">
                        <a14:foregroundMark x1="42979" y1="35349" x2="47234" y2="40465"/>
                        <a14:foregroundMark x1="47234" y1="36279" x2="40426" y2="38140"/>
                        <a14:foregroundMark x1="65957" y1="48372" x2="65957" y2="62326"/>
                        <a14:foregroundMark x1="60000" y1="58605" x2="74468" y2="56744"/>
                      </a14:backgroundRemoval>
                    </a14:imgEffect>
                  </a14:imgLayer>
                </a14:imgProps>
              </a:ext>
              <a:ext uri="{28A0092B-C50C-407E-A947-70E740481C1C}">
                <a14:useLocalDpi xmlns:a14="http://schemas.microsoft.com/office/drawing/2010/main" val="0"/>
              </a:ext>
            </a:extLst>
          </a:blip>
          <a:stretch>
            <a:fillRect/>
          </a:stretch>
        </p:blipFill>
        <p:spPr>
          <a:xfrm>
            <a:off x="1189249" y="5238551"/>
            <a:ext cx="1436978" cy="1314682"/>
          </a:xfrm>
          <a:prstGeom prst="rect">
            <a:avLst/>
          </a:prstGeom>
          <a:ln>
            <a:noFill/>
          </a:ln>
          <a:effectLst>
            <a:outerShdw blurRad="292100" dist="139700" dir="2700000" algn="tl" rotWithShape="0">
              <a:srgbClr val="333333">
                <a:alpha val="65000"/>
              </a:srgbClr>
            </a:outerShdw>
          </a:effectLst>
        </p:spPr>
      </p:pic>
      <p:pic>
        <p:nvPicPr>
          <p:cNvPr id="17" name="sách  2">
            <a:hlinkClick r:id="rId4" action="ppaction://hlinksldjump"/>
          </p:cNvPr>
          <p:cNvPicPr>
            <a:picLocks noChangeAspect="1"/>
          </p:cNvPicPr>
          <p:nvPr/>
        </p:nvPicPr>
        <p:blipFill>
          <a:blip r:embed="rId15">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86806" y="4880510"/>
            <a:ext cx="2099735" cy="1538737"/>
          </a:xfrm>
          <a:prstGeom prst="rect">
            <a:avLst/>
          </a:prstGeom>
          <a:ln>
            <a:noFill/>
          </a:ln>
          <a:effectLst>
            <a:outerShdw blurRad="292100" dist="139700" dir="2700000" algn="tl" rotWithShape="0">
              <a:srgbClr val="333333">
                <a:alpha val="65000"/>
              </a:srgbClr>
            </a:outerShdw>
          </a:effectLst>
        </p:spPr>
      </p:pic>
      <p:pic>
        <p:nvPicPr>
          <p:cNvPr id="10" name="giỏ đựng">
            <a:hlinkClick r:id="" action="ppaction://noaction"/>
          </p:cNvPr>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88440" y="4250571"/>
            <a:ext cx="2698101" cy="2429207"/>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304801" y="248194"/>
            <a:ext cx="11338560" cy="1407886"/>
            <a:chOff x="714103" y="248194"/>
            <a:chExt cx="10763795" cy="1267097"/>
          </a:xfrm>
        </p:grpSpPr>
        <p:sp>
          <p:nvSpPr>
            <p:cNvPr id="5" name="Rounded Rectangle 4"/>
            <p:cNvSpPr/>
            <p:nvPr/>
          </p:nvSpPr>
          <p:spPr>
            <a:xfrm>
              <a:off x="714103" y="248194"/>
              <a:ext cx="10763795" cy="1267097"/>
            </a:xfrm>
            <a:prstGeom prst="roundRect">
              <a:avLst/>
            </a:prstGeom>
            <a:solidFill>
              <a:srgbClr val="FF0066">
                <a:alpha val="62000"/>
              </a:srgbClr>
            </a:solid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2"/>
            <p:cNvSpPr/>
            <p:nvPr/>
          </p:nvSpPr>
          <p:spPr>
            <a:xfrm>
              <a:off x="768725" y="351919"/>
              <a:ext cx="10280016" cy="103432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giúp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nhỏ</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dọn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dẹp</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chơi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thật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ngay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ngắn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gọn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gàng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nhé</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sp>
        <p:nvSpPr>
          <p:cNvPr id="2" name="Rectangle: Rounded Corners 1">
            <a:hlinkClick r:id="rId4" action="ppaction://hlinksldjump"/>
            <a:extLst>
              <a:ext uri="{FF2B5EF4-FFF2-40B4-BE49-F238E27FC236}">
                <a16:creationId xmlns:a16="http://schemas.microsoft.com/office/drawing/2014/main" id="{F4F9ACFE-26C7-D5A0-312B-FA71829C71CE}"/>
              </a:ext>
            </a:extLst>
          </p:cNvPr>
          <p:cNvSpPr/>
          <p:nvPr/>
        </p:nvSpPr>
        <p:spPr>
          <a:xfrm>
            <a:off x="254000" y="6370320"/>
            <a:ext cx="1137920" cy="3657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56762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26"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26"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26" presetClass="entr" presetSubtype="0"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pic>
        <p:nvPicPr>
          <p:cNvPr id="10" name="Picture 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3516742" y="2323506"/>
              <a:ext cx="6144182" cy="707886"/>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Tăng nhanh về chiều cao.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3" cstate="print">
                <a:extLst>
                  <a:ext uri="{BEBA8EAE-BF5A-486C-A8C5-ECC9F3942E4B}">
                    <a14:imgProps xmlns:a14="http://schemas.microsoft.com/office/drawing/2010/main">
                      <a14:imgLayer r:embed="rId14">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911864" y="3681544"/>
              <a:ext cx="337425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sữa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19" name="Câu hỏi"/>
          <p:cNvGrpSpPr/>
          <p:nvPr/>
        </p:nvGrpSpPr>
        <p:grpSpPr>
          <a:xfrm>
            <a:off x="616633" y="165602"/>
            <a:ext cx="11266213" cy="2021800"/>
            <a:chOff x="616633" y="165602"/>
            <a:chExt cx="11266213" cy="2021800"/>
          </a:xfrm>
        </p:grpSpPr>
        <p:grpSp>
          <p:nvGrpSpPr>
            <p:cNvPr id="4" name="Group 3"/>
            <p:cNvGrpSpPr/>
            <p:nvPr/>
          </p:nvGrpSpPr>
          <p:grpSpPr>
            <a:xfrm>
              <a:off x="616633" y="165602"/>
              <a:ext cx="11266213" cy="2021800"/>
              <a:chOff x="616633" y="165602"/>
              <a:chExt cx="11266213" cy="2021800"/>
            </a:xfrm>
          </p:grpSpPr>
          <p:sp>
            <p:nvSpPr>
              <p:cNvPr id="7" name="Rectangle 6"/>
              <p:cNvSpPr/>
              <p:nvPr/>
            </p:nvSpPr>
            <p:spPr>
              <a:xfrm>
                <a:off x="857795" y="165602"/>
                <a:ext cx="11025051" cy="2021800"/>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8922" y="250781"/>
              <a:ext cx="9187767" cy="1569660"/>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Đặc điểm phát triển cơ thể tuổi dậy thì:</a:t>
              </a: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7" cstate="print">
                <a:extLst>
                  <a:ext uri="{BEBA8EAE-BF5A-486C-A8C5-ECC9F3942E4B}">
                    <a14:imgProps xmlns:a14="http://schemas.microsoft.com/office/drawing/2010/main">
                      <a14:imgLayer r:embed="rId18">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3670340" y="4875421"/>
              <a:ext cx="585730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triển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ngôn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ngữ</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Dấu tick"/>
          <p:cNvPicPr>
            <a:picLocks noChangeAspect="1"/>
          </p:cNvPicPr>
          <p:nvPr/>
        </p:nvPicPr>
        <p:blipFill>
          <a:blip r:embed="rId19" cstate="print">
            <a:extLst>
              <a:ext uri="{BEBA8EAE-BF5A-486C-A8C5-ECC9F3942E4B}">
                <a14:imgProps xmlns:a14="http://schemas.microsoft.com/office/drawing/2010/main">
                  <a14:imgLayer r:embed="rId20">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942687" y="1867109"/>
            <a:ext cx="1162797" cy="1331278"/>
          </a:xfrm>
          <a:prstGeom prst="rect">
            <a:avLst/>
          </a:prstGeom>
        </p:spPr>
      </p:pic>
      <p:pic>
        <p:nvPicPr>
          <p:cNvPr id="24" name="Dấu nhân 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02408" y="3461248"/>
            <a:ext cx="965375" cy="965375"/>
          </a:xfrm>
          <a:prstGeom prst="rect">
            <a:avLst/>
          </a:prstGeom>
        </p:spPr>
      </p:pic>
      <p:pic>
        <p:nvPicPr>
          <p:cNvPr id="25" name="Dấu nhân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041397" y="4737715"/>
            <a:ext cx="965375" cy="965375"/>
          </a:xfrm>
          <a:prstGeom prst="rect">
            <a:avLst/>
          </a:prstGeom>
        </p:spPr>
      </p:pic>
      <p:pic>
        <p:nvPicPr>
          <p:cNvPr id="26"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782550" y="2379683"/>
            <a:ext cx="609600" cy="609600"/>
          </a:xfrm>
          <a:prstGeom prst="rect">
            <a:avLst/>
          </a:prstGeom>
        </p:spPr>
      </p:pic>
      <p:pic>
        <p:nvPicPr>
          <p:cNvPr id="27"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439025" y="929953"/>
            <a:ext cx="609600" cy="609600"/>
          </a:xfrm>
          <a:prstGeom prst="rect">
            <a:avLst/>
          </a:prstGeom>
        </p:spPr>
      </p:pic>
      <p:pic>
        <p:nvPicPr>
          <p:cNvPr id="28"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087350" y="4121823"/>
            <a:ext cx="609600" cy="609600"/>
          </a:xfrm>
          <a:prstGeom prst="rect">
            <a:avLst/>
          </a:prstGeom>
        </p:spPr>
      </p:pic>
    </p:spTree>
    <p:extLst>
      <p:ext uri="{BB962C8B-B14F-4D97-AF65-F5344CB8AC3E}">
        <p14:creationId xmlns:p14="http://schemas.microsoft.com/office/powerpoint/2010/main" val="16152696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6"/>
                </p:tgtEl>
              </p:cMediaNode>
            </p:audio>
            <p:audio>
              <p:cMediaNode vol="80000">
                <p:cTn id="26" fill="hold" display="0">
                  <p:stCondLst>
                    <p:cond delay="indefinite"/>
                  </p:stCondLst>
                  <p:endCondLst>
                    <p:cond evt="onStopAudio" delay="0">
                      <p:tgtEl>
                        <p:sldTgt/>
                      </p:tgtEl>
                    </p:cond>
                  </p:endCondLst>
                </p:cTn>
                <p:tgtEl>
                  <p:spTgt spid="27"/>
                </p:tgtEl>
              </p:cMediaNode>
            </p:audio>
            <p:audio>
              <p:cMediaNode vol="80000">
                <p:cTn id="27" fill="hold" display="0">
                  <p:stCondLst>
                    <p:cond delay="indefinite"/>
                  </p:stCondLst>
                  <p:endCondLst>
                    <p:cond evt="onStopAudio" delay="0">
                      <p:tgtEl>
                        <p:sldTgt/>
                      </p:tgtEl>
                    </p:cond>
                  </p:endCondLst>
                </p:cTn>
                <p:tgtEl>
                  <p:spTgt spid="28"/>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2" presetClass="mediacall" presetSubtype="0" fill="hold" nodeType="withEffect">
                                  <p:stCondLst>
                                    <p:cond delay="0"/>
                                  </p:stCondLst>
                                  <p:childTnLst>
                                    <p:cmd type="call" cmd="togglePause">
                                      <p:cBhvr>
                                        <p:cTn id="35" dur="1" fill="hold"/>
                                        <p:tgtEl>
                                          <p:spTgt spid="28"/>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2" presetClass="mediacall" presetSubtype="0" fill="hold" nodeType="withEffect">
                                  <p:stCondLst>
                                    <p:cond delay="0"/>
                                  </p:stCondLst>
                                  <p:childTnLst>
                                    <p:cmd type="call" cmd="togglePause">
                                      <p:cBhvr>
                                        <p:cTn id="43" dur="1" fill="hold"/>
                                        <p:tgtEl>
                                          <p:spTgt spid="26"/>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par>
                                <p:cTn id="50" presetID="2" presetClass="mediacall" presetSubtype="0" fill="hold" nodeType="withEffect">
                                  <p:stCondLst>
                                    <p:cond delay="0"/>
                                  </p:stCondLst>
                                  <p:childTnLst>
                                    <p:cmd type="call" cmd="togglePause">
                                      <p:cBhvr>
                                        <p:cTn id="51" dur="1" fill="hold"/>
                                        <p:tgtEl>
                                          <p:spTgt spid="27"/>
                                        </p:tgtEl>
                                      </p:cBhvr>
                                    </p:cmd>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t="-9000" b="-9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4539369" y="2404619"/>
              <a:ext cx="431021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nhiều</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chiên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rán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3928893" y="3680060"/>
              <a:ext cx="5740290"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thích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hỏi"/>
          <p:cNvGrpSpPr/>
          <p:nvPr/>
        </p:nvGrpSpPr>
        <p:grpSpPr>
          <a:xfrm>
            <a:off x="616633" y="165602"/>
            <a:ext cx="11410380" cy="2096410"/>
            <a:chOff x="616633" y="165602"/>
            <a:chExt cx="11410380" cy="2096410"/>
          </a:xfrm>
        </p:grpSpPr>
        <p:grpSp>
          <p:nvGrpSpPr>
            <p:cNvPr id="4" name="Group 3"/>
            <p:cNvGrpSpPr/>
            <p:nvPr/>
          </p:nvGrpSpPr>
          <p:grpSpPr>
            <a:xfrm>
              <a:off x="616633" y="165602"/>
              <a:ext cx="11410380" cy="2096410"/>
              <a:chOff x="616633" y="165602"/>
              <a:chExt cx="11410380" cy="2096410"/>
            </a:xfrm>
          </p:grpSpPr>
          <p:sp>
            <p:nvSpPr>
              <p:cNvPr id="7" name="Rectangle 6"/>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311400" y="837639"/>
              <a:ext cx="8579615" cy="120032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3600" b="1" kern="0" dirty="0">
                  <a:solidFill>
                    <a:schemeClr val="bg1"/>
                  </a:solidFill>
                  <a:latin typeface="Cambria" panose="02040503050406030204" pitchFamily="18" charset="0"/>
                  <a:ea typeface="Cambria" panose="02040503050406030204" pitchFamily="18" charset="0"/>
                  <a:cs typeface="Calibri"/>
                  <a:sym typeface="Calibri"/>
                </a:rPr>
                <a:t> </a:t>
              </a:r>
              <a:r>
                <a:rPr lang="en-US" sz="36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36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3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Câu c"/>
          <p:cNvGrpSpPr/>
          <p:nvPr/>
        </p:nvGrpSpPr>
        <p:grpSpPr>
          <a:xfrm>
            <a:off x="1429884" y="4426623"/>
            <a:ext cx="9345375" cy="1401268"/>
            <a:chOff x="1429884" y="4426623"/>
            <a:chExt cx="9345375" cy="1401268"/>
          </a:xfrm>
        </p:grpSpPr>
        <p:grpSp>
          <p:nvGrpSpPr>
            <p:cNvPr id="17" name="Group 16"/>
            <p:cNvGrpSpPr/>
            <p:nvPr/>
          </p:nvGrpSpPr>
          <p:grpSpPr>
            <a:xfrm>
              <a:off x="1429884" y="4426623"/>
              <a:ext cx="9345375" cy="1401268"/>
              <a:chOff x="2326242" y="4049485"/>
              <a:chExt cx="9345375" cy="1401268"/>
            </a:xfrm>
          </p:grpSpPr>
          <p:sp>
            <p:nvSpPr>
              <p:cNvPr id="8" name="Rectangle 7"/>
              <p:cNvSpPr/>
              <p:nvPr/>
            </p:nvSpPr>
            <p:spPr>
              <a:xfrm>
                <a:off x="2684370" y="4432624"/>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2846818" y="4875421"/>
              <a:ext cx="7504362"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đủ</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26930" y="4365673"/>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3461248"/>
            <a:ext cx="965375" cy="965375"/>
          </a:xfrm>
          <a:prstGeom prst="rect">
            <a:avLst/>
          </a:prstGeom>
        </p:spPr>
      </p:pic>
    </p:spTree>
    <p:extLst>
      <p:ext uri="{BB962C8B-B14F-4D97-AF65-F5344CB8AC3E}">
        <p14:creationId xmlns:p14="http://schemas.microsoft.com/office/powerpoint/2010/main" val="1483652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84000"/>
            <a:lum/>
          </a:blip>
          <a:srcRect/>
          <a:stretch>
            <a:fillRect l="-1000" r="-1000"/>
          </a:stretch>
        </a:blipFill>
        <a:effectLst/>
      </p:bgPr>
    </p:bg>
    <p:spTree>
      <p:nvGrpSpPr>
        <p:cNvPr id="1" name=""/>
        <p:cNvGrpSpPr/>
        <p:nvPr/>
      </p:nvGrpSpPr>
      <p:grpSpPr>
        <a:xfrm>
          <a:off x="0" y="0"/>
          <a:ext cx="0" cy="0"/>
          <a:chOff x="0" y="0"/>
          <a:chExt cx="0" cy="0"/>
        </a:xfrm>
      </p:grpSpPr>
      <p:grpSp>
        <p:nvGrpSpPr>
          <p:cNvPr id="12" name="Câu a"/>
          <p:cNvGrpSpPr/>
          <p:nvPr/>
        </p:nvGrpSpPr>
        <p:grpSpPr>
          <a:xfrm>
            <a:off x="1429883" y="2082453"/>
            <a:ext cx="9345376" cy="1204061"/>
            <a:chOff x="1429883" y="2082453"/>
            <a:chExt cx="9345376" cy="1204061"/>
          </a:xfrm>
        </p:grpSpPr>
        <p:grpSp>
          <p:nvGrpSpPr>
            <p:cNvPr id="9" name="Group 8"/>
            <p:cNvGrpSpPr/>
            <p:nvPr/>
          </p:nvGrpSpPr>
          <p:grpSpPr>
            <a:xfrm>
              <a:off x="1429883" y="2082453"/>
              <a:ext cx="9345376" cy="1204061"/>
              <a:chOff x="2228315" y="1705315"/>
              <a:chExt cx="9345376" cy="1204061"/>
            </a:xfrm>
          </p:grpSpPr>
          <p:sp>
            <p:nvSpPr>
              <p:cNvPr id="11" name="Rectangle 10"/>
              <p:cNvSpPr/>
              <p:nvPr/>
            </p:nvSpPr>
            <p:spPr>
              <a:xfrm>
                <a:off x="2586444" y="1985555"/>
                <a:ext cx="8987247" cy="744582"/>
              </a:xfrm>
              <a:prstGeom prst="rect">
                <a:avLst/>
              </a:prstGeom>
              <a:solidFill>
                <a:srgbClr val="78EE7E"/>
              </a:solidFill>
              <a:ln w="28575">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4000" b="90000" l="0" r="98400"/>
                        </a14:imgEffect>
                      </a14:imgLayer>
                    </a14:imgProps>
                  </a:ext>
                  <a:ext uri="{28A0092B-C50C-407E-A947-70E740481C1C}">
                    <a14:useLocalDpi xmlns:a14="http://schemas.microsoft.com/office/drawing/2010/main" val="0"/>
                  </a:ext>
                </a:extLst>
              </a:blip>
              <a:stretch>
                <a:fillRect/>
              </a:stretch>
            </p:blipFill>
            <p:spPr>
              <a:xfrm>
                <a:off x="2228315" y="1705315"/>
                <a:ext cx="1337846" cy="1204061"/>
              </a:xfrm>
              <a:prstGeom prst="rect">
                <a:avLst/>
              </a:prstGeom>
            </p:spPr>
          </p:pic>
        </p:grpSp>
        <p:sp>
          <p:nvSpPr>
            <p:cNvPr id="5" name="Rectangle 4"/>
            <p:cNvSpPr/>
            <p:nvPr/>
          </p:nvSpPr>
          <p:spPr>
            <a:xfrm>
              <a:off x="3060114" y="2404619"/>
              <a:ext cx="7065524"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Chơi cầu lông, đá cầu, đu xà, tưới cây</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Câu b"/>
          <p:cNvGrpSpPr/>
          <p:nvPr/>
        </p:nvGrpSpPr>
        <p:grpSpPr>
          <a:xfrm>
            <a:off x="1423626" y="3300944"/>
            <a:ext cx="9357891" cy="1253624"/>
            <a:chOff x="1423626" y="3300944"/>
            <a:chExt cx="9357891" cy="1253624"/>
          </a:xfrm>
        </p:grpSpPr>
        <p:grpSp>
          <p:nvGrpSpPr>
            <p:cNvPr id="15" name="Group 14"/>
            <p:cNvGrpSpPr/>
            <p:nvPr/>
          </p:nvGrpSpPr>
          <p:grpSpPr>
            <a:xfrm>
              <a:off x="1423626" y="3300944"/>
              <a:ext cx="9357891" cy="1253624"/>
              <a:chOff x="2215798" y="2923806"/>
              <a:chExt cx="9357891" cy="1253624"/>
            </a:xfrm>
          </p:grpSpPr>
          <p:sp>
            <p:nvSpPr>
              <p:cNvPr id="6" name="Rectangle 5"/>
              <p:cNvSpPr/>
              <p:nvPr/>
            </p:nvSpPr>
            <p:spPr>
              <a:xfrm>
                <a:off x="2586442" y="3236345"/>
                <a:ext cx="8987247" cy="744582"/>
              </a:xfrm>
              <a:prstGeom prst="rect">
                <a:avLst/>
              </a:prstGeom>
              <a:solidFill>
                <a:srgbClr val="FFC000"/>
              </a:solidFill>
              <a:ln w="28575">
                <a:solidFill>
                  <a:srgbClr val="FF700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2889" b="94000" l="10000" r="93400"/>
                        </a14:imgEffect>
                      </a14:imgLayer>
                    </a14:imgProps>
                  </a:ext>
                  <a:ext uri="{28A0092B-C50C-407E-A947-70E740481C1C}">
                    <a14:useLocalDpi xmlns:a14="http://schemas.microsoft.com/office/drawing/2010/main" val="0"/>
                  </a:ext>
                </a:extLst>
              </a:blip>
              <a:stretch>
                <a:fillRect/>
              </a:stretch>
            </p:blipFill>
            <p:spPr>
              <a:xfrm>
                <a:off x="2215798" y="2923806"/>
                <a:ext cx="1392915" cy="1253624"/>
              </a:xfrm>
              <a:prstGeom prst="rect">
                <a:avLst/>
              </a:prstGeom>
            </p:spPr>
          </p:pic>
        </p:grpSp>
        <p:sp>
          <p:nvSpPr>
            <p:cNvPr id="18" name="Rectangle 17"/>
            <p:cNvSpPr/>
            <p:nvPr/>
          </p:nvSpPr>
          <p:spPr>
            <a:xfrm>
              <a:off x="4134401" y="3680060"/>
              <a:ext cx="5329279"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uống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đầy</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đủ</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dưỡng</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chất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9" name="Câu hỏi"/>
          <p:cNvGrpSpPr/>
          <p:nvPr/>
        </p:nvGrpSpPr>
        <p:grpSpPr>
          <a:xfrm>
            <a:off x="616633" y="165602"/>
            <a:ext cx="11410380" cy="2096410"/>
            <a:chOff x="616633" y="165602"/>
            <a:chExt cx="11410380" cy="2096410"/>
          </a:xfrm>
        </p:grpSpPr>
        <p:grpSp>
          <p:nvGrpSpPr>
            <p:cNvPr id="4" name="Group 3"/>
            <p:cNvGrpSpPr/>
            <p:nvPr/>
          </p:nvGrpSpPr>
          <p:grpSpPr>
            <a:xfrm>
              <a:off x="616633" y="165602"/>
              <a:ext cx="11410380" cy="2096410"/>
              <a:chOff x="616633" y="165602"/>
              <a:chExt cx="11410380" cy="2096410"/>
            </a:xfrm>
          </p:grpSpPr>
          <p:sp>
            <p:nvSpPr>
              <p:cNvPr id="7" name="Rectangle 6"/>
              <p:cNvSpPr/>
              <p:nvPr/>
            </p:nvSpPr>
            <p:spPr>
              <a:xfrm>
                <a:off x="1001962" y="358620"/>
                <a:ext cx="11025051" cy="1903392"/>
              </a:xfrm>
              <a:prstGeom prst="rect">
                <a:avLst/>
              </a:prstGeom>
              <a:solidFill>
                <a:srgbClr val="FF0066"/>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944" y1="44444" x2="33611" y2="51944"/>
                            <a14:foregroundMark x1="74444" y1="45278" x2="79444" y2="46944"/>
                            <a14:foregroundMark x1="47500" y1="63056" x2="48889" y2="64722"/>
                            <a14:foregroundMark x1="58889" y1="70278" x2="62778" y2="71111"/>
                            <a14:foregroundMark x1="36667" y1="74444" x2="41111" y2="77500"/>
                            <a14:foregroundMark x1="21944" y1="43056" x2="17778" y2="44722"/>
                            <a14:foregroundMark x1="75556" y1="43056" x2="85000" y2="45556"/>
                            <a14:foregroundMark x1="85000" y1="48056" x2="85278" y2="55556"/>
                          </a14:backgroundRemoval>
                        </a14:imgEffect>
                      </a14:imgLayer>
                    </a14:imgProps>
                  </a:ext>
                  <a:ext uri="{28A0092B-C50C-407E-A947-70E740481C1C}">
                    <a14:useLocalDpi xmlns:a14="http://schemas.microsoft.com/office/drawing/2010/main" val="0"/>
                  </a:ext>
                </a:extLst>
              </a:blip>
              <a:stretch>
                <a:fillRect/>
              </a:stretch>
            </p:blipFill>
            <p:spPr>
              <a:xfrm>
                <a:off x="616633" y="165602"/>
                <a:ext cx="1941897" cy="1941897"/>
              </a:xfrm>
              <a:prstGeom prst="rect">
                <a:avLst/>
              </a:prstGeom>
            </p:spPr>
          </p:pic>
        </p:grpSp>
        <p:sp>
          <p:nvSpPr>
            <p:cNvPr id="13" name="Rectangle 12"/>
            <p:cNvSpPr/>
            <p:nvPr/>
          </p:nvSpPr>
          <p:spPr>
            <a:xfrm>
              <a:off x="2509224" y="612265"/>
              <a:ext cx="9306856" cy="1323439"/>
            </a:xfrm>
            <a:prstGeom prst="rect">
              <a:avLst/>
            </a:prstGeom>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Đâu</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việc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em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không</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nên</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làm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để</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chăm</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sóc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bảo</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vệ</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sức</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khoẻ</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tuổi</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dậy</a:t>
              </a:r>
              <a:r>
                <a:rPr lang="en-US" sz="4000" b="1" kern="0" dirty="0">
                  <a:solidFill>
                    <a:schemeClr val="bg1"/>
                  </a:solidFill>
                  <a:latin typeface="Cambria" panose="02040503050406030204" pitchFamily="18" charset="0"/>
                  <a:ea typeface="Cambria" panose="02040503050406030204" pitchFamily="18" charset="0"/>
                  <a:cs typeface="Calibri"/>
                  <a:sym typeface="Calibri"/>
                </a:rPr>
                <a:t> </a:t>
              </a:r>
              <a:r>
                <a:rPr lang="en-US" sz="4000" b="1" kern="0" dirty="0" err="1">
                  <a:solidFill>
                    <a:schemeClr val="bg1"/>
                  </a:solidFill>
                  <a:latin typeface="Cambria" panose="02040503050406030204" pitchFamily="18" charset="0"/>
                  <a:ea typeface="Cambria" panose="02040503050406030204" pitchFamily="18" charset="0"/>
                  <a:cs typeface="Calibri"/>
                  <a:sym typeface="Calibri"/>
                </a:rPr>
                <a:t>thì</a:t>
              </a:r>
              <a:r>
                <a:rPr lang="en-US" sz="4000" b="1" kern="0" dirty="0">
                  <a:solidFill>
                    <a:schemeClr val="bg1"/>
                  </a:solidFill>
                  <a:latin typeface="Cambria" panose="02040503050406030204" pitchFamily="18" charset="0"/>
                  <a:ea typeface="Cambria" panose="02040503050406030204" pitchFamily="18" charset="0"/>
                  <a:cs typeface="Calibri"/>
                  <a:sym typeface="Calibri"/>
                </a:rPr>
                <a:t>.</a:t>
              </a:r>
              <a:endParaRPr kumimoji="0" lang="en-US" sz="4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Câu c"/>
          <p:cNvGrpSpPr/>
          <p:nvPr/>
        </p:nvGrpSpPr>
        <p:grpSpPr>
          <a:xfrm>
            <a:off x="1429884" y="4426623"/>
            <a:ext cx="9539245" cy="1401268"/>
            <a:chOff x="1429884" y="4426623"/>
            <a:chExt cx="9539245" cy="1401268"/>
          </a:xfrm>
        </p:grpSpPr>
        <p:grpSp>
          <p:nvGrpSpPr>
            <p:cNvPr id="17" name="Group 16"/>
            <p:cNvGrpSpPr/>
            <p:nvPr/>
          </p:nvGrpSpPr>
          <p:grpSpPr>
            <a:xfrm>
              <a:off x="1429884" y="4426623"/>
              <a:ext cx="9539245" cy="1401268"/>
              <a:chOff x="2326242" y="4049485"/>
              <a:chExt cx="9539245" cy="1401268"/>
            </a:xfrm>
          </p:grpSpPr>
          <p:sp>
            <p:nvSpPr>
              <p:cNvPr id="8" name="Rectangle 7"/>
              <p:cNvSpPr/>
              <p:nvPr/>
            </p:nvSpPr>
            <p:spPr>
              <a:xfrm>
                <a:off x="2878240" y="4430582"/>
                <a:ext cx="8987247" cy="744582"/>
              </a:xfrm>
              <a:prstGeom prst="rect">
                <a:avLst/>
              </a:prstGeom>
              <a:solidFill>
                <a:srgbClr val="FF5050"/>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endPar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ackgroundRemoval t="4889" b="94667" l="6000" r="95000"/>
                        </a14:imgEffect>
                      </a14:imgLayer>
                    </a14:imgProps>
                  </a:ext>
                  <a:ext uri="{28A0092B-C50C-407E-A947-70E740481C1C}">
                    <a14:useLocalDpi xmlns:a14="http://schemas.microsoft.com/office/drawing/2010/main" val="0"/>
                  </a:ext>
                </a:extLst>
              </a:blip>
              <a:stretch>
                <a:fillRect/>
              </a:stretch>
            </p:blipFill>
            <p:spPr>
              <a:xfrm>
                <a:off x="2326242" y="4049485"/>
                <a:ext cx="1556964" cy="1401268"/>
              </a:xfrm>
              <a:prstGeom prst="rect">
                <a:avLst/>
              </a:prstGeom>
            </p:spPr>
          </p:pic>
        </p:grpSp>
        <p:sp>
          <p:nvSpPr>
            <p:cNvPr id="21" name="Rectangle 20"/>
            <p:cNvSpPr/>
            <p:nvPr/>
          </p:nvSpPr>
          <p:spPr>
            <a:xfrm>
              <a:off x="3818091" y="4864273"/>
              <a:ext cx="5961888" cy="584775"/>
            </a:xfrm>
            <a:prstGeom prst="rect">
              <a:avLst/>
            </a:prstGeom>
          </p:spPr>
          <p:txBody>
            <a:bodyPr wrap="non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kiêng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béo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23" name="Picture 2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775259" y="5540277"/>
            <a:ext cx="1251754" cy="1085546"/>
          </a:xfrm>
          <a:prstGeom prst="rect">
            <a:avLst/>
          </a:prstGeom>
          <a:ln>
            <a:noFill/>
          </a:ln>
          <a:effectLst>
            <a:outerShdw blurRad="292100" dist="139700" dir="2700000" algn="tl" rotWithShape="0">
              <a:srgbClr val="333333">
                <a:alpha val="65000"/>
              </a:srgbClr>
            </a:outerShdw>
          </a:effectLst>
        </p:spPr>
      </p:pic>
      <p:pic>
        <p:nvPicPr>
          <p:cNvPr id="24"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782550" y="2379683"/>
            <a:ext cx="609600" cy="609600"/>
          </a:xfrm>
          <a:prstGeom prst="rect">
            <a:avLst/>
          </a:prstGeom>
        </p:spPr>
      </p:pic>
      <p:pic>
        <p:nvPicPr>
          <p:cNvPr id="25" name="Tieng-bao-sa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439025" y="929953"/>
            <a:ext cx="609600" cy="609600"/>
          </a:xfrm>
          <a:prstGeom prst="rect">
            <a:avLst/>
          </a:prstGeom>
        </p:spPr>
      </p:pic>
      <p:pic>
        <p:nvPicPr>
          <p:cNvPr id="26" name="Am-thanh-tra-loi-dung-chinh-xac-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087350" y="4121823"/>
            <a:ext cx="609600" cy="609600"/>
          </a:xfrm>
          <a:prstGeom prst="rect">
            <a:avLst/>
          </a:prstGeom>
        </p:spPr>
      </p:pic>
      <p:pic>
        <p:nvPicPr>
          <p:cNvPr id="27" name="Dấu tick"/>
          <p:cNvPicPr>
            <a:picLocks noChangeAspect="1"/>
          </p:cNvPicPr>
          <p:nvPr/>
        </p:nvPicPr>
        <p:blipFill>
          <a:blip r:embed="rId20" cstate="print">
            <a:extLst>
              <a:ext uri="{BEBA8EAE-BF5A-486C-A8C5-ECC9F3942E4B}">
                <a14:imgProps xmlns:a14="http://schemas.microsoft.com/office/drawing/2010/main">
                  <a14:imgLayer r:embed="rId21">
                    <a14:imgEffect>
                      <a14:backgroundRemoval t="3942" b="95228" l="713" r="98100">
                        <a14:foregroundMark x1="65321" y1="37344" x2="62233" y2="45436"/>
                      </a14:backgroundRemoval>
                    </a14:imgEffect>
                  </a14:imgLayer>
                </a14:imgProps>
              </a:ext>
              <a:ext uri="{28A0092B-C50C-407E-A947-70E740481C1C}">
                <a14:useLocalDpi xmlns:a14="http://schemas.microsoft.com/office/drawing/2010/main" val="0"/>
              </a:ext>
            </a:extLst>
          </a:blip>
          <a:stretch>
            <a:fillRect/>
          </a:stretch>
        </p:blipFill>
        <p:spPr>
          <a:xfrm>
            <a:off x="9826930" y="4365673"/>
            <a:ext cx="1162797" cy="1331278"/>
          </a:xfrm>
          <a:prstGeom prst="rect">
            <a:avLst/>
          </a:prstGeom>
        </p:spPr>
      </p:pic>
      <p:pic>
        <p:nvPicPr>
          <p:cNvPr id="28" name="Dấu nhân 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2215705"/>
            <a:ext cx="965375" cy="965375"/>
          </a:xfrm>
          <a:prstGeom prst="rect">
            <a:avLst/>
          </a:prstGeom>
        </p:spPr>
      </p:pic>
      <p:pic>
        <p:nvPicPr>
          <p:cNvPr id="29" name="Dấu nhân 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925640" y="3461248"/>
            <a:ext cx="965375" cy="965375"/>
          </a:xfrm>
          <a:prstGeom prst="rect">
            <a:avLst/>
          </a:prstGeom>
        </p:spPr>
      </p:pic>
    </p:spTree>
    <p:extLst>
      <p:ext uri="{BB962C8B-B14F-4D97-AF65-F5344CB8AC3E}">
        <p14:creationId xmlns:p14="http://schemas.microsoft.com/office/powerpoint/2010/main" val="3228170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4"/>
                </p:tgtEl>
              </p:cMediaNode>
            </p:audio>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6"/>
                </p:tgtEl>
              </p:cMediaNode>
            </p:audi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2" presetClass="mediacall" presetSubtype="0" fill="hold" nodeType="withEffect">
                                  <p:stCondLst>
                                    <p:cond delay="0"/>
                                  </p:stCondLst>
                                  <p:childTnLst>
                                    <p:cmd type="call" cmd="togglePause">
                                      <p:cBhvr>
                                        <p:cTn id="35" dur="1" fill="hold"/>
                                        <p:tgtEl>
                                          <p:spTgt spid="25"/>
                                        </p:tgtEl>
                                      </p:cBhvr>
                                    </p:cmd>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20"/>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par>
                                <p:cTn id="42" presetID="2" presetClass="mediacall" presetSubtype="0" fill="hold" nodeType="withEffect">
                                  <p:stCondLst>
                                    <p:cond delay="0"/>
                                  </p:stCondLst>
                                  <p:childTnLst>
                                    <p:cmd type="call" cmd="togglePause">
                                      <p:cBhvr>
                                        <p:cTn id="43" dur="1" fill="hold"/>
                                        <p:tgtEl>
                                          <p:spTgt spid="24"/>
                                        </p:tgtEl>
                                      </p:cBhvr>
                                    </p:cmd>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2" presetClass="mediacall" presetSubtype="0" fill="hold" nodeType="withEffect">
                                  <p:stCondLst>
                                    <p:cond delay="0"/>
                                  </p:stCondLst>
                                  <p:childTnLst>
                                    <p:cmd type="call" cmd="togglePause">
                                      <p:cBhvr>
                                        <p:cTn id="51" dur="1" fill="hold"/>
                                        <p:tgtEl>
                                          <p:spTgt spid="26"/>
                                        </p:tgtEl>
                                      </p:cBhvr>
                                    </p:cmd>
                                  </p:childTnLst>
                                </p:cTn>
                              </p:par>
                            </p:childTnLst>
                          </p:cTn>
                        </p:par>
                      </p:childTnLst>
                    </p:cTn>
                  </p:par>
                </p:childTnLst>
              </p:cTn>
              <p:nextCondLst>
                <p:cond evt="onClick" delay="0">
                  <p:tgtEl>
                    <p:spTgt spid="2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3" name="TextBox 2">
            <a:extLst>
              <a:ext uri="{FF2B5EF4-FFF2-40B4-BE49-F238E27FC236}">
                <a16:creationId xmlns:a16="http://schemas.microsoft.com/office/drawing/2014/main" id="{B119F95D-E90C-BB35-6FE1-3AF584517D5D}"/>
              </a:ext>
            </a:extLst>
          </p:cNvPr>
          <p:cNvSpPr txBox="1"/>
          <p:nvPr/>
        </p:nvSpPr>
        <p:spPr>
          <a:xfrm>
            <a:off x="2734375" y="0"/>
            <a:ext cx="6330836" cy="707886"/>
          </a:xfrm>
          <a:prstGeom prst="rect">
            <a:avLst/>
          </a:prstGeom>
          <a:noFill/>
        </p:spPr>
        <p:txBody>
          <a:bodyPr wrap="none" rtlCol="0">
            <a:spAutoFit/>
          </a:bodyPr>
          <a:lstStyle/>
          <a:p>
            <a:r>
              <a:rPr lang="en-US" sz="4000" dirty="0" err="1">
                <a:latin typeface="Calibri" panose="020F0502020204030204" pitchFamily="34" charset="0"/>
                <a:cs typeface="Calibri" panose="020F0502020204030204" pitchFamily="34" charset="0"/>
              </a:rPr>
              <a:t>Thứ</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ngày</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tháng</a:t>
            </a:r>
            <a:r>
              <a:rPr lang="en-US" sz="4000" dirty="0">
                <a:latin typeface="Calibri" panose="020F0502020204030204" pitchFamily="34" charset="0"/>
                <a:cs typeface="Calibri" panose="020F0502020204030204" pitchFamily="34" charset="0"/>
              </a:rPr>
              <a:t> … </a:t>
            </a:r>
            <a:r>
              <a:rPr lang="en-US" sz="4000" dirty="0" err="1">
                <a:latin typeface="Calibri" panose="020F0502020204030204" pitchFamily="34" charset="0"/>
                <a:cs typeface="Calibri" panose="020F0502020204030204" pitchFamily="34" charset="0"/>
              </a:rPr>
              <a:t>năm</a:t>
            </a:r>
            <a:r>
              <a:rPr lang="en-US" sz="4000" dirty="0">
                <a:latin typeface="Calibri" panose="020F0502020204030204" pitchFamily="34" charset="0"/>
                <a:cs typeface="Calibri" panose="020F0502020204030204" pitchFamily="34" charset="0"/>
              </a:rPr>
              <a:t> …</a:t>
            </a:r>
          </a:p>
        </p:txBody>
      </p:sp>
      <p:pic>
        <p:nvPicPr>
          <p:cNvPr id="7" name="Picture 6">
            <a:extLst>
              <a:ext uri="{FF2B5EF4-FFF2-40B4-BE49-F238E27FC236}">
                <a16:creationId xmlns:a16="http://schemas.microsoft.com/office/drawing/2014/main" id="{9BCD7790-C022-AA8E-E8E4-1ABED61A1BAA}"/>
              </a:ext>
            </a:extLst>
          </p:cNvPr>
          <p:cNvPicPr>
            <a:picLocks noChangeAspect="1"/>
          </p:cNvPicPr>
          <p:nvPr/>
        </p:nvPicPr>
        <p:blipFill>
          <a:blip r:embed="rId8"/>
          <a:stretch>
            <a:fillRect/>
          </a:stretch>
        </p:blipFill>
        <p:spPr>
          <a:xfrm>
            <a:off x="3932695" y="770574"/>
            <a:ext cx="3461684" cy="890757"/>
          </a:xfrm>
          <a:prstGeom prst="rect">
            <a:avLst/>
          </a:prstGeom>
        </p:spPr>
      </p:pic>
      <p:pic>
        <p:nvPicPr>
          <p:cNvPr id="9" name="Picture 8">
            <a:extLst>
              <a:ext uri="{FF2B5EF4-FFF2-40B4-BE49-F238E27FC236}">
                <a16:creationId xmlns:a16="http://schemas.microsoft.com/office/drawing/2014/main" id="{53D4E20C-C19B-BD72-B022-49BFC2D10623}"/>
              </a:ext>
            </a:extLst>
          </p:cNvPr>
          <p:cNvPicPr>
            <a:picLocks noChangeAspect="1"/>
          </p:cNvPicPr>
          <p:nvPr/>
        </p:nvPicPr>
        <p:blipFill>
          <a:blip r:embed="rId9"/>
          <a:stretch>
            <a:fillRect/>
          </a:stretch>
        </p:blipFill>
        <p:spPr>
          <a:xfrm>
            <a:off x="1524705" y="1555531"/>
            <a:ext cx="8451199" cy="2455473"/>
          </a:xfrm>
          <a:prstGeom prst="rect">
            <a:avLst/>
          </a:prstGeom>
        </p:spPr>
      </p:pic>
      <p:pic>
        <p:nvPicPr>
          <p:cNvPr id="13" name="Picture 12">
            <a:extLst>
              <a:ext uri="{FF2B5EF4-FFF2-40B4-BE49-F238E27FC236}">
                <a16:creationId xmlns:a16="http://schemas.microsoft.com/office/drawing/2014/main" id="{8F266A79-ACBE-DB71-B271-4A26818FF1C6}"/>
              </a:ext>
            </a:extLst>
          </p:cNvPr>
          <p:cNvPicPr>
            <a:picLocks noChangeAspect="1"/>
          </p:cNvPicPr>
          <p:nvPr/>
        </p:nvPicPr>
        <p:blipFill>
          <a:blip r:embed="rId10"/>
          <a:stretch>
            <a:fillRect/>
          </a:stretch>
        </p:blipFill>
        <p:spPr>
          <a:xfrm>
            <a:off x="2172470" y="3503542"/>
            <a:ext cx="7699915" cy="188992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342B8CE6-2488-56A6-A39D-375FFF0C37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0322" y="0"/>
            <a:ext cx="1449987" cy="1449987"/>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BC211FF1-B9E9-C2FB-D883-C248634E136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78558" y="4795520"/>
            <a:ext cx="1013107" cy="1013107"/>
          </a:xfrm>
          <a:prstGeom prst="rect">
            <a:avLst/>
          </a:prstGeom>
        </p:spPr>
      </p:pic>
    </p:spTree>
    <p:extLst>
      <p:ext uri="{BB962C8B-B14F-4D97-AF65-F5344CB8AC3E}">
        <p14:creationId xmlns:p14="http://schemas.microsoft.com/office/powerpoint/2010/main" val="3617166210"/>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2F710F-8CCD-7A75-BDCB-97B2EEF9DA63}"/>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339420DC-5066-E190-2ED3-9DC7FD19296B}"/>
              </a:ext>
            </a:extLst>
          </p:cNvPr>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a:extLst>
              <a:ext uri="{FF2B5EF4-FFF2-40B4-BE49-F238E27FC236}">
                <a16:creationId xmlns:a16="http://schemas.microsoft.com/office/drawing/2014/main" id="{BBC485AC-7107-93D0-7A52-3F9792F9C3D9}"/>
              </a:ext>
            </a:extLst>
          </p:cNvPr>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a:extLst>
              <a:ext uri="{FF2B5EF4-FFF2-40B4-BE49-F238E27FC236}">
                <a16:creationId xmlns:a16="http://schemas.microsoft.com/office/drawing/2014/main" id="{A5523F6E-3A4A-6CBF-16F6-A203F98695F0}"/>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31F7C592-D8A9-5D48-5EB4-F2834DD2E60B}"/>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5C2BF4C9-E69D-3B0D-8F8B-69291AC3E06E}"/>
                </a:ext>
              </a:extLst>
            </p:cNvPr>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id="{8AA9B365-AF7A-7185-4358-8590A016EBF1}"/>
                </a:ext>
              </a:extLst>
            </p:cNvPr>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9AF40CAB-9BEC-FAAF-D915-E7CDDF160C76}"/>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Picture 1">
            <a:extLst>
              <a:ext uri="{FF2B5EF4-FFF2-40B4-BE49-F238E27FC236}">
                <a16:creationId xmlns:a16="http://schemas.microsoft.com/office/drawing/2014/main" id="{13543E40-D902-D707-1E95-0F7E5F96B98D}"/>
              </a:ext>
            </a:extLst>
          </p:cNvPr>
          <p:cNvPicPr>
            <a:picLocks noChangeAspect="1"/>
          </p:cNvPicPr>
          <p:nvPr/>
        </p:nvPicPr>
        <p:blipFill>
          <a:blip r:embed="rId8"/>
          <a:stretch>
            <a:fillRect/>
          </a:stretch>
        </p:blipFill>
        <p:spPr>
          <a:xfrm>
            <a:off x="1456321" y="1706938"/>
            <a:ext cx="8950059" cy="1885198"/>
          </a:xfrm>
          <a:prstGeom prst="rect">
            <a:avLst/>
          </a:prstGeom>
        </p:spPr>
      </p:pic>
    </p:spTree>
    <p:extLst>
      <p:ext uri="{BB962C8B-B14F-4D97-AF65-F5344CB8AC3E}">
        <p14:creationId xmlns:p14="http://schemas.microsoft.com/office/powerpoint/2010/main" val="3305074335"/>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4"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ox(in)">
                                      <p:cBhvr>
                                        <p:cTn id="13" dur="2000"/>
                                        <p:tgtEl>
                                          <p:spTgt spid="32"/>
                                        </p:tgtEl>
                                      </p:cBhvr>
                                    </p:animEffect>
                                  </p:childTnLst>
                                </p:cTn>
                              </p:par>
                              <p:par>
                                <p:cTn id="14" presetID="37"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1000"/>
                                        <p:tgtEl>
                                          <p:spTgt spid="27"/>
                                        </p:tgtEl>
                                      </p:cBhvr>
                                    </p:animEffect>
                                    <p:anim calcmode="lin" valueType="num">
                                      <p:cBhvr>
                                        <p:cTn id="17" dur="1000" fill="hold"/>
                                        <p:tgtEl>
                                          <p:spTgt spid="27"/>
                                        </p:tgtEl>
                                        <p:attrNameLst>
                                          <p:attrName>ppt_x</p:attrName>
                                        </p:attrNameLst>
                                      </p:cBhvr>
                                      <p:tavLst>
                                        <p:tav tm="0">
                                          <p:val>
                                            <p:strVal val="#ppt_x"/>
                                          </p:val>
                                        </p:tav>
                                        <p:tav tm="100000">
                                          <p:val>
                                            <p:strVal val="#ppt_x"/>
                                          </p:val>
                                        </p:tav>
                                      </p:tavLst>
                                    </p:anim>
                                    <p:anim calcmode="lin" valueType="num">
                                      <p:cBhvr>
                                        <p:cTn id="18" dur="900" decel="100000" fill="hold"/>
                                        <p:tgtEl>
                                          <p:spTgt spid="2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537994-DBEB-30C9-C8A8-423069BA6CF5}"/>
            </a:ext>
          </a:extLst>
        </p:cNvPr>
        <p:cNvGrpSpPr/>
        <p:nvPr/>
      </p:nvGrpSpPr>
      <p:grpSpPr>
        <a:xfrm>
          <a:off x="0" y="0"/>
          <a:ext cx="0" cy="0"/>
          <a:chOff x="0" y="0"/>
          <a:chExt cx="0" cy="0"/>
        </a:xfrm>
      </p:grpSpPr>
      <p:pic>
        <p:nvPicPr>
          <p:cNvPr id="10" name="图片 9" descr="图层 1">
            <a:extLst>
              <a:ext uri="{FF2B5EF4-FFF2-40B4-BE49-F238E27FC236}">
                <a16:creationId xmlns:a16="http://schemas.microsoft.com/office/drawing/2014/main" id="{76A88F97-2643-D3CF-0AC2-F06E78720D26}"/>
              </a:ext>
            </a:extLst>
          </p:cNvPr>
          <p:cNvPicPr>
            <a:picLocks noChangeAspect="1"/>
          </p:cNvPicPr>
          <p:nvPr/>
        </p:nvPicPr>
        <p:blipFill>
          <a:blip r:embed="rId5"/>
          <a:stretch>
            <a:fillRect/>
          </a:stretch>
        </p:blipFill>
        <p:spPr>
          <a:xfrm>
            <a:off x="-635" y="0"/>
            <a:ext cx="12192635" cy="6858000"/>
          </a:xfrm>
          <a:prstGeom prst="rect">
            <a:avLst/>
          </a:prstGeom>
        </p:spPr>
      </p:pic>
      <p:pic>
        <p:nvPicPr>
          <p:cNvPr id="12" name="图片 11" descr="组 54">
            <a:extLst>
              <a:ext uri="{FF2B5EF4-FFF2-40B4-BE49-F238E27FC236}">
                <a16:creationId xmlns:a16="http://schemas.microsoft.com/office/drawing/2014/main" id="{38C9CC35-1603-D778-5FC3-D07E848E0BD7}"/>
              </a:ext>
            </a:extLst>
          </p:cNvPr>
          <p:cNvPicPr>
            <a:picLocks noChangeAspect="1"/>
          </p:cNvPicPr>
          <p:nvPr/>
        </p:nvPicPr>
        <p:blipFill>
          <a:blip r:embed="rId6"/>
          <a:stretch>
            <a:fillRect/>
          </a:stretch>
        </p:blipFill>
        <p:spPr>
          <a:xfrm>
            <a:off x="0" y="0"/>
            <a:ext cx="12192000" cy="1581150"/>
          </a:xfrm>
          <a:prstGeom prst="rect">
            <a:avLst/>
          </a:prstGeom>
        </p:spPr>
      </p:pic>
      <p:grpSp>
        <p:nvGrpSpPr>
          <p:cNvPr id="27" name="组合 26">
            <a:extLst>
              <a:ext uri="{FF2B5EF4-FFF2-40B4-BE49-F238E27FC236}">
                <a16:creationId xmlns:a16="http://schemas.microsoft.com/office/drawing/2014/main" id="{6B613432-2D3B-7373-A712-A69D157D1295}"/>
              </a:ext>
            </a:extLst>
          </p:cNvPr>
          <p:cNvGrpSpPr/>
          <p:nvPr/>
        </p:nvGrpSpPr>
        <p:grpSpPr>
          <a:xfrm>
            <a:off x="10779760" y="2130425"/>
            <a:ext cx="1038225" cy="1038225"/>
            <a:chOff x="12010" y="1633"/>
            <a:chExt cx="1140" cy="1140"/>
          </a:xfrm>
        </p:grpSpPr>
        <p:sp>
          <p:nvSpPr>
            <p:cNvPr id="28" name="三十二角星 27">
              <a:extLst>
                <a:ext uri="{FF2B5EF4-FFF2-40B4-BE49-F238E27FC236}">
                  <a16:creationId xmlns:a16="http://schemas.microsoft.com/office/drawing/2014/main" id="{85463917-28A6-603B-C248-F1A160D418AE}"/>
                </a:ext>
              </a:extLst>
            </p:cNvPr>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sp>
          <p:nvSpPr>
            <p:cNvPr id="29" name="椭圆 28">
              <a:extLst>
                <a:ext uri="{FF2B5EF4-FFF2-40B4-BE49-F238E27FC236}">
                  <a16:creationId xmlns:a16="http://schemas.microsoft.com/office/drawing/2014/main" id="{BCA98B5D-CF0F-9486-4C1F-76089C2C2053}"/>
                </a:ext>
              </a:extLst>
            </p:cNvPr>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Light" panose="020B0300000000000000" charset="-122"/>
              </a:endParaRPr>
            </a:p>
          </p:txBody>
        </p:sp>
      </p:grpSp>
      <p:pic>
        <p:nvPicPr>
          <p:cNvPr id="32" name="图片 31" descr="E:\PPT\包图网\审核中\组 15.png组 15">
            <a:extLst>
              <a:ext uri="{FF2B5EF4-FFF2-40B4-BE49-F238E27FC236}">
                <a16:creationId xmlns:a16="http://schemas.microsoft.com/office/drawing/2014/main" id="{474BBAD6-2C90-8F70-6F21-36B253559681}"/>
              </a:ext>
            </a:extLst>
          </p:cNvPr>
          <p:cNvPicPr>
            <a:picLocks noChangeAspect="1"/>
          </p:cNvPicPr>
          <p:nvPr/>
        </p:nvPicPr>
        <p:blipFill>
          <a:blip r:embed="rId7"/>
          <a:srcRect/>
          <a:stretch>
            <a:fillRect/>
          </a:stretch>
        </p:blipFill>
        <p:spPr>
          <a:xfrm>
            <a:off x="102235" y="1936115"/>
            <a:ext cx="1838325" cy="713740"/>
          </a:xfrm>
          <a:prstGeom prst="rect">
            <a:avLst/>
          </a:prstGeom>
        </p:spPr>
      </p:pic>
      <p:pic>
        <p:nvPicPr>
          <p:cNvPr id="2" name="图片 131" descr="E:\PPT\包图网\审核中\图片4.png图片4">
            <a:extLst>
              <a:ext uri="{FF2B5EF4-FFF2-40B4-BE49-F238E27FC236}">
                <a16:creationId xmlns:a16="http://schemas.microsoft.com/office/drawing/2014/main" id="{C50874E1-7A7A-A8DF-3E3C-062CB6DDD959}"/>
              </a:ext>
            </a:extLst>
          </p:cNvPr>
          <p:cNvPicPr>
            <a:picLocks noChangeAspect="1"/>
          </p:cNvPicPr>
          <p:nvPr>
            <p:custDataLst>
              <p:tags r:id="rId1"/>
            </p:custDataLst>
          </p:nvPr>
        </p:nvPicPr>
        <p:blipFill>
          <a:blip r:embed="rId8"/>
          <a:srcRect/>
          <a:stretch>
            <a:fillRect/>
          </a:stretch>
        </p:blipFill>
        <p:spPr>
          <a:xfrm>
            <a:off x="3890865" y="662305"/>
            <a:ext cx="8438554" cy="4852086"/>
          </a:xfrm>
          <a:prstGeom prst="rect">
            <a:avLst/>
          </a:prstGeom>
        </p:spPr>
      </p:pic>
      <p:pic>
        <p:nvPicPr>
          <p:cNvPr id="4" name="图片 9" descr="C:\Users\Am'be'r\Desktop\千库网_弹奏尤克里里的小女生_元素编号12279769.png千库网_弹奏尤克里里的小女生_元素编号12279769">
            <a:extLst>
              <a:ext uri="{FF2B5EF4-FFF2-40B4-BE49-F238E27FC236}">
                <a16:creationId xmlns:a16="http://schemas.microsoft.com/office/drawing/2014/main" id="{4D2CB38C-75D8-2809-353E-F0D9C873875B}"/>
              </a:ext>
            </a:extLst>
          </p:cNvPr>
          <p:cNvPicPr>
            <a:picLocks noChangeAspect="1"/>
          </p:cNvPicPr>
          <p:nvPr/>
        </p:nvPicPr>
        <p:blipFill>
          <a:blip r:embed="rId9"/>
          <a:srcRect/>
          <a:stretch>
            <a:fillRect/>
          </a:stretch>
        </p:blipFill>
        <p:spPr>
          <a:xfrm>
            <a:off x="-6504" y="1550917"/>
            <a:ext cx="5350433" cy="5350433"/>
          </a:xfrm>
          <a:prstGeom prst="rect">
            <a:avLst/>
          </a:prstGeom>
          <a:effectLst>
            <a:outerShdw blurRad="88900" dist="127000" dir="5400000" algn="t" rotWithShape="0">
              <a:prstClr val="black">
                <a:alpha val="40000"/>
              </a:prstClr>
            </a:outerShdw>
          </a:effectLst>
        </p:spPr>
      </p:pic>
      <p:sp>
        <p:nvSpPr>
          <p:cNvPr id="3" name="TextBox 2">
            <a:extLst>
              <a:ext uri="{FF2B5EF4-FFF2-40B4-BE49-F238E27FC236}">
                <a16:creationId xmlns:a16="http://schemas.microsoft.com/office/drawing/2014/main" id="{167F3C7F-74FE-D54B-C168-A3229E08297D}"/>
              </a:ext>
            </a:extLst>
          </p:cNvPr>
          <p:cNvSpPr txBox="1"/>
          <p:nvPr/>
        </p:nvSpPr>
        <p:spPr>
          <a:xfrm>
            <a:off x="5059680" y="2052320"/>
            <a:ext cx="6360160" cy="2123658"/>
          </a:xfrm>
          <a:prstGeom prst="rect">
            <a:avLst/>
          </a:prstGeom>
          <a:noFill/>
        </p:spPr>
        <p:txBody>
          <a:bodyPr wrap="square" rtlCol="0">
            <a:spAutoFit/>
          </a:bodyPr>
          <a:lstStyle/>
          <a:p>
            <a:pPr algn="ctr"/>
            <a:r>
              <a:rPr lang="vi-VN" sz="4400" b="1" dirty="0"/>
              <a:t>Hoạt động </a:t>
            </a:r>
            <a:r>
              <a:rPr lang="en-US" sz="4400" b="1" dirty="0"/>
              <a:t>1</a:t>
            </a:r>
            <a:r>
              <a:rPr lang="vi-VN" sz="4400" b="1" dirty="0"/>
              <a:t>: Sự cần thiết phải giữ vệ sinh cơ thể ở tuổi dậy thì.</a:t>
            </a:r>
            <a:endParaRPr lang="en-US" sz="4400" b="1" dirty="0"/>
          </a:p>
        </p:txBody>
      </p:sp>
    </p:spTree>
    <p:extLst>
      <p:ext uri="{BB962C8B-B14F-4D97-AF65-F5344CB8AC3E}">
        <p14:creationId xmlns:p14="http://schemas.microsoft.com/office/powerpoint/2010/main" val="1659124448"/>
      </p:ext>
    </p:extLst>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900" decel="100000" fill="hold"/>
                                        <p:tgtEl>
                                          <p:spTgt spid="27"/>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1a8a295-cbbe-407a-9426-6860d98518be"/>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9FD7510D-FB28-46AD-AEE3-E3628A8270CE}"/>
</file>

<file path=customXml/itemProps2.xml><?xml version="1.0" encoding="utf-8"?>
<ds:datastoreItem xmlns:ds="http://schemas.openxmlformats.org/officeDocument/2006/customXml" ds:itemID="{BB95B86F-C9BF-427A-A1D5-FB6F40857FD9}"/>
</file>

<file path=customXml/itemProps3.xml><?xml version="1.0" encoding="utf-8"?>
<ds:datastoreItem xmlns:ds="http://schemas.openxmlformats.org/officeDocument/2006/customXml" ds:itemID="{2A18C1ED-FAD2-499E-A307-04A7304C2784}"/>
</file>

<file path=docProps/app.xml><?xml version="1.0" encoding="utf-8"?>
<Properties xmlns="http://schemas.openxmlformats.org/officeDocument/2006/extended-properties" xmlns:vt="http://schemas.openxmlformats.org/officeDocument/2006/docPropsVTypes">
  <TotalTime>322</TotalTime>
  <Words>935</Words>
  <Application>Microsoft Office PowerPoint</Application>
  <PresentationFormat>Widescreen</PresentationFormat>
  <Paragraphs>58</Paragraphs>
  <Slides>27</Slides>
  <Notes>5</Notes>
  <HiddenSlides>0</HiddenSlides>
  <MMClips>10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思源黑体 CN Light</vt:lpstr>
      <vt:lpstr>#9Slide05 Aphrodite Pro</vt:lpstr>
      <vt:lpstr>#9Slide07 Altus</vt:lpstr>
      <vt:lpstr>#9Slide07 HoneyCream</vt:lpstr>
      <vt:lpstr>Arial</vt:lpstr>
      <vt:lpstr>Calibri</vt:lpstr>
      <vt:lpstr>Cambria</vt:lpstr>
      <vt:lpstr>SVN-Newton</vt:lpstr>
      <vt:lpstr>Times New Roman</vt:lpstr>
      <vt:lpstr>UTM Avo</vt:lpstr>
      <vt:lpstr>Wingdings</vt:lpstr>
      <vt:lpstr>office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
  <dc:description/>
  <cp:lastModifiedBy>Thao Tran</cp:lastModifiedBy>
  <cp:revision>124</cp:revision>
  <dcterms:created xsi:type="dcterms:W3CDTF">2020-04-08T06:54:00Z</dcterms:created>
  <dcterms:modified xsi:type="dcterms:W3CDTF">2025-02-09T12:34:17Z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1731C1301D7B47DE9E2A0765C2320A91</vt:lpwstr>
  </property>
  <property fmtid="{D5CDD505-2E9C-101B-9397-08002B2CF9AE}" pid="3" name="KSOProductBuildVer">
    <vt:lpwstr>2052-11.1.0.14036</vt:lpwstr>
  </property>
  <property fmtid="{D5CDD505-2E9C-101B-9397-08002B2CF9AE}" pid="4" name="ContentTypeId">
    <vt:lpwstr>0x010100D136222746B9DD4E9009FC74C2167E69</vt:lpwstr>
  </property>
</Properties>
</file>