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5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91" r:id="rId4"/>
    <p:sldMasterId id="2147483703" r:id="rId5"/>
  </p:sldMasterIdLst>
  <p:notesMasterIdLst>
    <p:notesMasterId r:id="rId24"/>
  </p:notesMasterIdLst>
  <p:sldIdLst>
    <p:sldId id="258" r:id="rId6"/>
    <p:sldId id="265" r:id="rId7"/>
    <p:sldId id="286" r:id="rId8"/>
    <p:sldId id="266" r:id="rId9"/>
    <p:sldId id="257" r:id="rId10"/>
    <p:sldId id="259" r:id="rId11"/>
    <p:sldId id="287" r:id="rId12"/>
    <p:sldId id="280" r:id="rId13"/>
    <p:sldId id="260" r:id="rId14"/>
    <p:sldId id="288" r:id="rId15"/>
    <p:sldId id="289" r:id="rId16"/>
    <p:sldId id="290" r:id="rId17"/>
    <p:sldId id="291" r:id="rId18"/>
    <p:sldId id="292" r:id="rId19"/>
    <p:sldId id="293" r:id="rId20"/>
    <p:sldId id="294" r:id="rId21"/>
    <p:sldId id="282" r:id="rId22"/>
    <p:sldId id="268" r:id="rId23"/>
  </p:sldIdLst>
  <p:sldSz cx="12192000" cy="6858000"/>
  <p:notesSz cx="6858000" cy="9144000"/>
  <p:embeddedFontLst>
    <p:embeddedFont>
      <p:font typeface="Cambria" panose="0204050305040603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2060"/>
    <a:srgbClr val="23B893"/>
    <a:srgbClr val="FD8124"/>
    <a:srgbClr val="FBD646"/>
    <a:srgbClr val="FD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3447" autoAdjust="0"/>
  </p:normalViewPr>
  <p:slideViewPr>
    <p:cSldViewPr snapToGrid="0">
      <p:cViewPr varScale="1">
        <p:scale>
          <a:sx n="59" d="100"/>
          <a:sy n="59" d="100"/>
        </p:scale>
        <p:origin x="96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customXml" Target="../customXml/item2.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DAE57-CAA3-4195-809F-48D8C11A70D7}" type="datetimeFigureOut">
              <a:rPr lang="en-US" smtClean="0"/>
              <a:pPr/>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5DB86-8167-40E5-9C37-795C636563B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Có rất nhiều loại hình hoạt động xã hội được tổ chức với những mục đích khác nhau nhưng đều mang những ý nghĩa riêng nhằm mục đích giúp cho con người, xã hội, cộng đồng trở nên tốt đẹp hơn.</a:t>
            </a:r>
            <a:endParaRPr lang="en-US" dirty="0"/>
          </a:p>
        </p:txBody>
      </p:sp>
      <p:sp>
        <p:nvSpPr>
          <p:cNvPr id="4" name="Slide Number Placeholder 3"/>
          <p:cNvSpPr>
            <a:spLocks noGrp="1"/>
          </p:cNvSpPr>
          <p:nvPr>
            <p:ph type="sldNum" sz="quarter" idx="5"/>
          </p:nvPr>
        </p:nvSpPr>
        <p:spPr/>
        <p:txBody>
          <a:bodyPr/>
          <a:lstStyle/>
          <a:p>
            <a:fld id="{D945DB86-8167-40E5-9C37-795C636563B7}" type="slidenum">
              <a:rPr lang="en-US" smtClean="0"/>
              <a:pPr/>
              <a:t>3</a:t>
            </a:fld>
            <a:endParaRPr lang="en-US"/>
          </a:p>
        </p:txBody>
      </p:sp>
    </p:spTree>
    <p:extLst>
      <p:ext uri="{BB962C8B-B14F-4D97-AF65-F5344CB8AC3E}">
        <p14:creationId xmlns:p14="http://schemas.microsoft.com/office/powerpoint/2010/main" val="3073075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Tree>
    <p:extLst>
      <p:ext uri="{BB962C8B-B14F-4D97-AF65-F5344CB8AC3E}">
        <p14:creationId xmlns:p14="http://schemas.microsoft.com/office/powerpoint/2010/main" val="196657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293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9940" y="-29818"/>
            <a:ext cx="12254990" cy="6887817"/>
          </a:xfrm>
          <a:prstGeom prst="rect">
            <a:avLst/>
          </a:prstGeom>
        </p:spPr>
      </p:pic>
    </p:spTree>
    <p:extLst>
      <p:ext uri="{BB962C8B-B14F-4D97-AF65-F5344CB8AC3E}">
        <p14:creationId xmlns:p14="http://schemas.microsoft.com/office/powerpoint/2010/main" val="2910409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08941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280633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2628139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66362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4868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0" y="1"/>
            <a:ext cx="12192000" cy="6857999"/>
          </a:xfrm>
          <a:prstGeom prst="rect">
            <a:avLst/>
          </a:prstGeom>
        </p:spPr>
      </p:pic>
      <p:sp>
        <p:nvSpPr>
          <p:cNvPr id="8" name="Rectangle: Rounded Corners 7"/>
          <p:cNvSpPr/>
          <p:nvPr userDrawn="1"/>
        </p:nvSpPr>
        <p:spPr>
          <a:xfrm>
            <a:off x="228601" y="257174"/>
            <a:ext cx="11687174" cy="63531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7946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951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945984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86203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76049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22410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81785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28344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8880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6092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44207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80521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74124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59793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75624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96294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48919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69351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10229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52285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89743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Tree>
    <p:extLst>
      <p:ext uri="{BB962C8B-B14F-4D97-AF65-F5344CB8AC3E}">
        <p14:creationId xmlns:p14="http://schemas.microsoft.com/office/powerpoint/2010/main" val="122323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21997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9940" y="-29818"/>
            <a:ext cx="12254990" cy="6887817"/>
          </a:xfrm>
          <a:prstGeom prst="rect">
            <a:avLst/>
          </a:prstGeom>
        </p:spPr>
      </p:pic>
    </p:spTree>
    <p:extLst>
      <p:ext uri="{BB962C8B-B14F-4D97-AF65-F5344CB8AC3E}">
        <p14:creationId xmlns:p14="http://schemas.microsoft.com/office/powerpoint/2010/main" val="3992271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872055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907080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128983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75200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209305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291801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8872656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461319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Tree>
    <p:extLst>
      <p:ext uri="{BB962C8B-B14F-4D97-AF65-F5344CB8AC3E}">
        <p14:creationId xmlns:p14="http://schemas.microsoft.com/office/powerpoint/2010/main" val="3482597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25925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06879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92188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64896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696196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118814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29224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13721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93201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27/11/2024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627540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AFB288-95F4-4789-BF41-88E9FEA7F344}"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6.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AFB288-95F4-4789-BF41-88E9FEA7F344}" type="datetimeFigureOut">
              <a:rPr lang="en-US" smtClean="0"/>
              <a:pPr/>
              <a:t>11/27/2024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682982-EA64-483F-BAF3-C19101D49043}"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53243BC-763E-D847-E7E5-7DC37A75677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round pink label with white text and a black background&#10;&#10;Description automatically generated">
            <a:extLst>
              <a:ext uri="{FF2B5EF4-FFF2-40B4-BE49-F238E27FC236}">
                <a16:creationId xmlns:a16="http://schemas.microsoft.com/office/drawing/2014/main" id="{9E9488CE-32C3-9F4C-81B5-E3911C45D2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extLst>
      <p:ext uri="{BB962C8B-B14F-4D97-AF65-F5344CB8AC3E}">
        <p14:creationId xmlns:p14="http://schemas.microsoft.com/office/powerpoint/2010/main" val="1103551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6131075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7144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2443D21-285A-1E9D-0CB4-232D7F86D95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4" y="103831"/>
            <a:ext cx="1529500" cy="1529500"/>
          </a:xfrm>
          <a:prstGeom prst="rect">
            <a:avLst/>
          </a:prstGeom>
        </p:spPr>
      </p:pic>
    </p:spTree>
    <p:extLst>
      <p:ext uri="{BB962C8B-B14F-4D97-AF65-F5344CB8AC3E}">
        <p14:creationId xmlns:p14="http://schemas.microsoft.com/office/powerpoint/2010/main" val="381457528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07007" y="2206250"/>
            <a:ext cx="7577985" cy="3279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5715" y="1728831"/>
            <a:ext cx="8055428" cy="4511431"/>
            <a:chOff x="4815790" y="1162774"/>
            <a:chExt cx="5986791" cy="4511431"/>
          </a:xfrm>
        </p:grpSpPr>
        <p:pic>
          <p:nvPicPr>
            <p:cNvPr id="3" name="Picture 2"/>
            <p:cNvPicPr>
              <a:picLocks noChangeAspect="1"/>
            </p:cNvPicPr>
            <p:nvPr/>
          </p:nvPicPr>
          <p:blipFill>
            <a:blip r:embed="rId2"/>
            <a:stretch>
              <a:fillRect/>
            </a:stretch>
          </p:blipFill>
          <p:spPr>
            <a:xfrm>
              <a:off x="4815790" y="1162774"/>
              <a:ext cx="5986791" cy="4511431"/>
            </a:xfrm>
            <a:prstGeom prst="rect">
              <a:avLst/>
            </a:prstGeom>
          </p:spPr>
        </p:pic>
        <p:sp>
          <p:nvSpPr>
            <p:cNvPr id="4" name="Rectangle 3"/>
            <p:cNvSpPr/>
            <p:nvPr/>
          </p:nvSpPr>
          <p:spPr>
            <a:xfrm>
              <a:off x="5399450" y="2141216"/>
              <a:ext cx="5097517"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solidFill>
                    <a:srgbClr val="FF0000"/>
                  </a:solidFill>
                  <a:effectLst/>
                  <a:latin typeface="Cambria" panose="02040503050406030204" pitchFamily="18" charset="0"/>
                  <a:ea typeface="Cambria" panose="02040503050406030204" pitchFamily="18" charset="0"/>
                </a:rPr>
                <a:t>Hoạt động xã hội là những hoạt động hướng đến những vấn đề có nội dung rất đa dạng trong xã hội, huy động sự tham gia của nhiều người trong xã hội</a:t>
              </a:r>
              <a:r>
                <a:rPr lang="vi-VN" sz="3600" b="1" dirty="0">
                  <a:solidFill>
                    <a:srgbClr val="FF0000"/>
                  </a:solidFill>
                  <a:effectLst/>
                  <a:latin typeface="Cambria" panose="02040503050406030204" pitchFamily="18" charset="0"/>
                  <a:ea typeface="Cambria" panose="02040503050406030204" pitchFamily="18" charset="0"/>
                </a:rPr>
                <a:t>. </a:t>
              </a:r>
              <a:endParaRPr kumimoji="0" lang="vi-VN" sz="6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3"/>
          <a:stretch>
            <a:fillRect/>
          </a:stretch>
        </p:blipFill>
        <p:spPr>
          <a:xfrm flipH="1">
            <a:off x="0" y="1707059"/>
            <a:ext cx="3030479" cy="5228736"/>
          </a:xfrm>
          <a:prstGeom prst="rect">
            <a:avLst/>
          </a:prstGeom>
        </p:spPr>
      </p:pic>
      <p:pic>
        <p:nvPicPr>
          <p:cNvPr id="7" name="Picture 6" descr="A close up of a logo&#10;&#10;Description automatically generated">
            <a:extLst>
              <a:ext uri="{FF2B5EF4-FFF2-40B4-BE49-F238E27FC236}">
                <a16:creationId xmlns:a16="http://schemas.microsoft.com/office/drawing/2014/main" id="{91601D76-5FE5-91F1-2391-5863444596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Tree>
    <p:extLst>
      <p:ext uri="{BB962C8B-B14F-4D97-AF65-F5344CB8AC3E}">
        <p14:creationId xmlns:p14="http://schemas.microsoft.com/office/powerpoint/2010/main" val="4106731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Hoạt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động</a:t>
              </a:r>
              <a:r>
                <a:rPr lang="en-US" sz="3200" b="1" dirty="0">
                  <a:solidFill>
                    <a:srgbClr val="002060"/>
                  </a:solidFill>
                  <a:effectLst/>
                  <a:latin typeface="Cambria" panose="02040503050406030204" pitchFamily="18" charset="0"/>
                  <a:ea typeface="Cambria" panose="02040503050406030204" pitchFamily="18" charset="0"/>
                </a:rPr>
                <a:t> 2:</a:t>
              </a:r>
              <a:r>
                <a:rPr lang="vi-VN" sz="3200" b="1" dirty="0">
                  <a:solidFill>
                    <a:srgbClr val="002060"/>
                  </a:solidFill>
                  <a:effectLst/>
                  <a:latin typeface="Cambria" panose="02040503050406030204" pitchFamily="18" charset="0"/>
                  <a:ea typeface="Cambria" panose="02040503050406030204" pitchFamily="18" charset="0"/>
                </a:rPr>
                <a:t> Lập kế hoạch tham gia hoạt động xã hội ở địa phương</a:t>
              </a:r>
              <a:r>
                <a:rPr lang="en-US" sz="3200" b="1"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Tree>
    <p:extLst>
      <p:ext uri="{BB962C8B-B14F-4D97-AF65-F5344CB8AC3E}">
        <p14:creationId xmlns:p14="http://schemas.microsoft.com/office/powerpoint/2010/main" val="231540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a:solidFill>
                  <a:srgbClr val="4EA72E">
                    <a:lumMod val="50000"/>
                  </a:srgbClr>
                </a:solidFill>
                <a:latin typeface="Cambria" panose="02040503050406030204" pitchFamily="18" charset="0"/>
                <a:ea typeface="Cambria" panose="02040503050406030204" pitchFamily="18" charset="0"/>
              </a:rPr>
              <a:t>Nêu những hoạt động xã hội ở địa phương mà em và các bạn có thể tham gia:</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2917371"/>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 Tham gia câu lạc bộ hát dân ca.</a:t>
            </a:r>
          </a:p>
          <a:p>
            <a:pPr lvl="0" algn="just"/>
            <a:r>
              <a:rPr lang="vi-VN" sz="4400" dirty="0">
                <a:solidFill>
                  <a:srgbClr val="002060"/>
                </a:solidFill>
                <a:latin typeface="Cambria" panose="02040503050406030204" pitchFamily="18" charset="0"/>
                <a:ea typeface="Cambria" panose="02040503050406030204" pitchFamily="18" charset="0"/>
              </a:rPr>
              <a:t>+ Thăm hỏi gia đình neo đơn</a:t>
            </a:r>
          </a:p>
          <a:p>
            <a:pPr lvl="0" algn="just"/>
            <a:r>
              <a:rPr lang="vi-VN" sz="4400" dirty="0">
                <a:solidFill>
                  <a:srgbClr val="002060"/>
                </a:solidFill>
                <a:latin typeface="Cambria" panose="02040503050406030204" pitchFamily="18" charset="0"/>
                <a:ea typeface="Cambria" panose="02040503050406030204" pitchFamily="18" charset="0"/>
              </a:rPr>
              <a:t>+ …</a:t>
            </a:r>
            <a:endParaRPr kumimoji="0" lang="en-US" altLang="en-US" sz="44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35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dirty="0">
                <a:solidFill>
                  <a:srgbClr val="4EA72E">
                    <a:lumMod val="50000"/>
                  </a:srgbClr>
                </a:solidFill>
                <a:latin typeface="Cambria" panose="02040503050406030204" pitchFamily="18" charset="0"/>
                <a:ea typeface="Cambria" panose="02040503050406030204" pitchFamily="18" charset="0"/>
              </a:rPr>
              <a:t>Lập kế hoạch tham gia một hoạt động xã hội ở địa phương.</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pic>
        <p:nvPicPr>
          <p:cNvPr id="4" name="Picture 3">
            <a:extLst>
              <a:ext uri="{FF2B5EF4-FFF2-40B4-BE49-F238E27FC236}">
                <a16:creationId xmlns:a16="http://schemas.microsoft.com/office/drawing/2014/main" id="{C85F7C7D-7E2D-EE7F-3CFD-C01DD0A7789D}"/>
              </a:ext>
            </a:extLst>
          </p:cNvPr>
          <p:cNvPicPr>
            <a:picLocks noChangeAspect="1"/>
          </p:cNvPicPr>
          <p:nvPr/>
        </p:nvPicPr>
        <p:blipFill>
          <a:blip r:embed="rId3"/>
          <a:stretch>
            <a:fillRect/>
          </a:stretch>
        </p:blipFill>
        <p:spPr>
          <a:xfrm>
            <a:off x="2019980" y="1639660"/>
            <a:ext cx="9001125" cy="4514850"/>
          </a:xfrm>
          <a:prstGeom prst="rect">
            <a:avLst/>
          </a:prstGeom>
        </p:spPr>
      </p:pic>
    </p:spTree>
    <p:extLst>
      <p:ext uri="{BB962C8B-B14F-4D97-AF65-F5344CB8AC3E}">
        <p14:creationId xmlns:p14="http://schemas.microsoft.com/office/powerpoint/2010/main" val="9002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D238F-CB15-8CD9-8245-89079CF2F7A5}"/>
              </a:ext>
            </a:extLst>
          </p:cNvPr>
          <p:cNvPicPr>
            <a:picLocks noChangeAspect="1"/>
          </p:cNvPicPr>
          <p:nvPr/>
        </p:nvPicPr>
        <p:blipFill>
          <a:blip r:embed="rId2"/>
          <a:stretch>
            <a:fillRect/>
          </a:stretch>
        </p:blipFill>
        <p:spPr>
          <a:xfrm>
            <a:off x="2145019" y="2304528"/>
            <a:ext cx="7901962" cy="4086488"/>
          </a:xfrm>
          <a:prstGeom prst="rect">
            <a:avLst/>
          </a:prstGeom>
        </p:spPr>
      </p:pic>
      <p:pic>
        <p:nvPicPr>
          <p:cNvPr id="3" name="Picture 2">
            <a:extLst>
              <a:ext uri="{FF2B5EF4-FFF2-40B4-BE49-F238E27FC236}">
                <a16:creationId xmlns:a16="http://schemas.microsoft.com/office/drawing/2014/main" id="{9DB97EDA-5932-F523-C79B-95DB9C3EAD08}"/>
              </a:ext>
            </a:extLst>
          </p:cNvPr>
          <p:cNvPicPr>
            <a:picLocks noChangeAspect="1"/>
          </p:cNvPicPr>
          <p:nvPr/>
        </p:nvPicPr>
        <p:blipFill>
          <a:blip r:embed="rId3"/>
          <a:stretch>
            <a:fillRect/>
          </a:stretch>
        </p:blipFill>
        <p:spPr>
          <a:xfrm>
            <a:off x="1365094" y="774299"/>
            <a:ext cx="9461812" cy="153022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402541C9-DCA6-0854-256E-1EBBC15F3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extLst>
      <p:ext uri="{BB962C8B-B14F-4D97-AF65-F5344CB8AC3E}">
        <p14:creationId xmlns:p14="http://schemas.microsoft.com/office/powerpoint/2010/main" val="140717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0" y="1707059"/>
            <a:ext cx="3030479" cy="5228736"/>
          </a:xfrm>
          <a:prstGeom prst="rect">
            <a:avLst/>
          </a:prstGeom>
        </p:spPr>
      </p:pic>
      <p:sp>
        <p:nvSpPr>
          <p:cNvPr id="5" name="TextBox 4">
            <a:extLst>
              <a:ext uri="{FF2B5EF4-FFF2-40B4-BE49-F238E27FC236}">
                <a16:creationId xmlns:a16="http://schemas.microsoft.com/office/drawing/2014/main" id="{173141FF-90C2-4141-2915-110773B05FC0}"/>
              </a:ext>
            </a:extLst>
          </p:cNvPr>
          <p:cNvSpPr txBox="1"/>
          <p:nvPr/>
        </p:nvSpPr>
        <p:spPr>
          <a:xfrm>
            <a:off x="3102428" y="1763486"/>
            <a:ext cx="8175171" cy="4524315"/>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Hoạt động xã hội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 Vì vậy chúng ta cùng tham gia hoạt động xã hội dù đó là một hành động nhỏ như nhặt một vỏ chai bỏ đúng nơi quy định,...</a:t>
            </a:r>
            <a:endParaRPr lang="en-US" sz="3200" dirty="0">
              <a:solidFill>
                <a:srgbClr val="FF0000"/>
              </a:solidFill>
              <a:latin typeface="Cambria" panose="02040503050406030204" pitchFamily="18" charset="0"/>
              <a:ea typeface="Cambria" panose="02040503050406030204" pitchFamily="18" charset="0"/>
            </a:endParaRPr>
          </a:p>
        </p:txBody>
      </p:sp>
      <p:pic>
        <p:nvPicPr>
          <p:cNvPr id="8" name="Picture 7" descr="A close up of a logo&#10;&#10;Description automatically generated">
            <a:extLst>
              <a:ext uri="{FF2B5EF4-FFF2-40B4-BE49-F238E27FC236}">
                <a16:creationId xmlns:a16="http://schemas.microsoft.com/office/drawing/2014/main" id="{417E357E-6F9D-3E88-CA30-3A9DF875F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Tree>
    <p:extLst>
      <p:ext uri="{BB962C8B-B14F-4D97-AF65-F5344CB8AC3E}">
        <p14:creationId xmlns:p14="http://schemas.microsoft.com/office/powerpoint/2010/main" val="3410793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47EDFC6B-C62B-AA12-13E2-36C5E35E8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8704"/>
            <a:ext cx="12192000" cy="2940592"/>
          </a:xfrm>
          <a:prstGeom prst="rect">
            <a:avLst/>
          </a:prstGeom>
        </p:spPr>
      </p:pic>
    </p:spTree>
    <p:extLst>
      <p:ext uri="{BB962C8B-B14F-4D97-AF65-F5344CB8AC3E}">
        <p14:creationId xmlns:p14="http://schemas.microsoft.com/office/powerpoint/2010/main" val="264056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id="{65B4A42F-422E-7208-788D-F410CC4E7120}"/>
              </a:ext>
            </a:extLst>
          </p:cNvPr>
          <p:cNvSpPr/>
          <p:nvPr/>
        </p:nvSpPr>
        <p:spPr>
          <a:xfrm>
            <a:off x="2114388" y="1108284"/>
            <a:ext cx="8159167" cy="1928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white"/>
                </a:solidFill>
                <a:latin typeface="Cambria" panose="02040503050406030204" pitchFamily="18" charset="0"/>
                <a:ea typeface="Cambria" panose="02040503050406030204" pitchFamily="18" charset="0"/>
              </a:rPr>
              <a:t>Nêu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nhanh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những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việc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mình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sẽ</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làm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xã</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hội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sau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khi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học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và</a:t>
            </a:r>
            <a:r>
              <a:rPr lang="en-US" sz="4000" b="1" dirty="0">
                <a:solidFill>
                  <a:prstClr val="white"/>
                </a:solidFill>
                <a:latin typeface="Cambria" panose="02040503050406030204" pitchFamily="18" charset="0"/>
                <a:ea typeface="Cambria" panose="02040503050406030204" pitchFamily="18" charset="0"/>
              </a:rPr>
              <a:t> cam </a:t>
            </a:r>
            <a:r>
              <a:rPr lang="en-US" sz="4000" b="1" dirty="0" err="1">
                <a:solidFill>
                  <a:prstClr val="white"/>
                </a:solidFill>
                <a:latin typeface="Cambria" panose="02040503050406030204" pitchFamily="18" charset="0"/>
                <a:ea typeface="Cambria" panose="02040503050406030204" pitchFamily="18" charset="0"/>
              </a:rPr>
              <a:t>kết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thực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hiện</a:t>
            </a:r>
            <a:r>
              <a:rPr lang="en-US" sz="4000" b="1" dirty="0">
                <a:solidFill>
                  <a:prstClr val="white"/>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5274201-B5CE-1571-A009-236C9A0B9244}"/>
              </a:ext>
            </a:extLst>
          </p:cNvPr>
          <p:cNvSpPr txBox="1"/>
          <p:nvPr/>
        </p:nvSpPr>
        <p:spPr>
          <a:xfrm>
            <a:off x="5519057" y="3439886"/>
            <a:ext cx="5540829"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Ví dụ: dọn vệ sinh xung quanh nhà, bỏ rác đúng nơi quy định, giúp đỡ hàng xóm khi gặp khó khăn, trồng cây,...</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47345" y="1666268"/>
            <a:ext cx="9510103" cy="2890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một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hoạt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động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xã</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hội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mà</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biết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hoặc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tham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gia</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hoạt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động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0000"/>
                  </a:solidFill>
                  <a:latin typeface="Arial"/>
                  <a:cs typeface="Arial"/>
                  <a:sym typeface="Arial"/>
                </a:rPr>
                <a:t>Dọn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dẹp</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khu</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phố</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卡通人物&#10;&#10;低可信度描述已自动生成"/>
          <p:cNvPicPr>
            <a:picLocks noChangeAspect="1"/>
          </p:cNvPicPr>
          <p:nvPr/>
        </p:nvPicPr>
        <p:blipFill rotWithShape="1">
          <a:blip r:embed="rId3"/>
          <a:srcRect/>
          <a:stretch>
            <a:fillRect/>
          </a:stretch>
        </p:blipFill>
        <p:spPr>
          <a:xfrm>
            <a:off x="0" y="3634337"/>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22" name="图片 21" descr="卡通人物&#10;&#10;低可信度描述已自动生成"/>
          <p:cNvPicPr>
            <a:picLocks noChangeAspect="1"/>
          </p:cNvPicPr>
          <p:nvPr/>
        </p:nvPicPr>
        <p:blipFill rotWithShape="1">
          <a:blip r:embed="rId4"/>
          <a:srcRect/>
          <a:stretch>
            <a:fillRect/>
          </a:stretch>
        </p:blipFill>
        <p:spPr>
          <a:xfrm>
            <a:off x="0" y="0"/>
            <a:ext cx="12192000" cy="2338466"/>
          </a:xfrm>
          <a:prstGeom prst="rect">
            <a:avLst/>
          </a:prstGeom>
        </p:spPr>
      </p:pic>
      <p:pic>
        <p:nvPicPr>
          <p:cNvPr id="27" name="图片 26"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t="54579" b="10735"/>
          <a:stretch>
            <a:fillRect/>
          </a:stretch>
        </p:blipFill>
        <p:spPr>
          <a:xfrm flipH="1">
            <a:off x="340338" y="4365171"/>
            <a:ext cx="4791260" cy="2492829"/>
          </a:xfrm>
          <a:custGeom>
            <a:avLst/>
            <a:gdLst>
              <a:gd name="connsiteX0" fmla="*/ 0 w 4572000"/>
              <a:gd name="connsiteY0" fmla="*/ 0 h 3355726"/>
              <a:gd name="connsiteX1" fmla="*/ 4572000 w 4572000"/>
              <a:gd name="connsiteY1" fmla="*/ 0 h 3355726"/>
              <a:gd name="connsiteX2" fmla="*/ 4572000 w 4572000"/>
              <a:gd name="connsiteY2" fmla="*/ 3355726 h 3355726"/>
              <a:gd name="connsiteX3" fmla="*/ 0 w 4572000"/>
              <a:gd name="connsiteY3" fmla="*/ 3355726 h 3355726"/>
            </a:gdLst>
            <a:ahLst/>
            <a:cxnLst>
              <a:cxn ang="0">
                <a:pos x="connsiteX0" y="connsiteY0"/>
              </a:cxn>
              <a:cxn ang="0">
                <a:pos x="connsiteX1" y="connsiteY1"/>
              </a:cxn>
              <a:cxn ang="0">
                <a:pos x="connsiteX2" y="connsiteY2"/>
              </a:cxn>
              <a:cxn ang="0">
                <a:pos x="connsiteX3" y="connsiteY3"/>
              </a:cxn>
            </a:cxnLst>
            <a:rect l="l" t="t" r="r" b="b"/>
            <a:pathLst>
              <a:path w="4572000" h="3355726">
                <a:moveTo>
                  <a:pt x="0" y="0"/>
                </a:moveTo>
                <a:lnTo>
                  <a:pt x="4572000" y="0"/>
                </a:lnTo>
                <a:lnTo>
                  <a:pt x="4572000" y="3355726"/>
                </a:lnTo>
                <a:lnTo>
                  <a:pt x="0" y="3355726"/>
                </a:lnTo>
                <a:close/>
              </a:path>
            </a:pathLst>
          </a:custGeom>
        </p:spPr>
      </p:pic>
      <p:pic>
        <p:nvPicPr>
          <p:cNvPr id="4" name="Picture 3" descr="A cartoon of a child and chil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0985" y="3541017"/>
            <a:ext cx="3919404" cy="3919404"/>
          </a:xfrm>
          <a:prstGeom prst="rect">
            <a:avLst/>
          </a:prstGeom>
        </p:spPr>
      </p:pic>
      <p:grpSp>
        <p:nvGrpSpPr>
          <p:cNvPr id="12" name="组合 11"/>
          <p:cNvGrpSpPr/>
          <p:nvPr/>
        </p:nvGrpSpPr>
        <p:grpSpPr>
          <a:xfrm>
            <a:off x="167015" y="250972"/>
            <a:ext cx="3026128" cy="3026128"/>
            <a:chOff x="8718098" y="-182640"/>
            <a:chExt cx="3600000" cy="3600000"/>
          </a:xfrm>
        </p:grpSpPr>
        <p:sp>
          <p:nvSpPr>
            <p:cNvPr id="11" name="椭圆 10"/>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等线" panose="02010600030101010101" pitchFamily="2" charset="-122"/>
                <a:cs typeface="+mn-cs"/>
              </a:endParaRPr>
            </a:p>
          </p:txBody>
        </p:sp>
        <p:pic>
          <p:nvPicPr>
            <p:cNvPr id="9" name="图片 8" descr="图片包含 游戏机&#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6" name="图片 20"/>
          <p:cNvPicPr>
            <a:picLocks noChangeAspect="1"/>
          </p:cNvPicPr>
          <p:nvPr/>
        </p:nvPicPr>
        <p:blipFill rotWithShape="1">
          <a:blip r:embed="rId8" cstate="print">
            <a:extLst>
              <a:ext uri="{28A0092B-C50C-407E-A947-70E740481C1C}">
                <a14:useLocalDpi xmlns:a14="http://schemas.microsoft.com/office/drawing/2010/main" val="0"/>
              </a:ext>
            </a:extLst>
          </a:blip>
          <a:srcRect t="-2703"/>
          <a:stretch>
            <a:fillRect/>
          </a:stretch>
        </p:blipFill>
        <p:spPr>
          <a:xfrm rot="21420000" flipH="1">
            <a:off x="7488555" y="-653415"/>
            <a:ext cx="4830445" cy="2710815"/>
          </a:xfrm>
          <a:prstGeom prst="rect">
            <a:avLst/>
          </a:prstGeom>
        </p:spPr>
      </p:pic>
      <p:pic>
        <p:nvPicPr>
          <p:cNvPr id="7" name="Picture 6" descr="Screenshot 2024-10-12 134823"/>
          <p:cNvPicPr>
            <a:picLocks noChangeAspect="1"/>
          </p:cNvPicPr>
          <p:nvPr/>
        </p:nvPicPr>
        <p:blipFill>
          <a:blip r:embed="rId9"/>
          <a:stretch>
            <a:fillRect/>
          </a:stretch>
        </p:blipFill>
        <p:spPr>
          <a:xfrm>
            <a:off x="523875" y="6985635"/>
            <a:ext cx="13397865" cy="3480435"/>
          </a:xfrm>
          <a:prstGeom prst="flowChartAlternateProcess">
            <a:avLst/>
          </a:prstGeom>
        </p:spPr>
      </p:pic>
      <p:pic>
        <p:nvPicPr>
          <p:cNvPr id="3" name="Picture 2">
            <a:extLst>
              <a:ext uri="{FF2B5EF4-FFF2-40B4-BE49-F238E27FC236}">
                <a16:creationId xmlns:a16="http://schemas.microsoft.com/office/drawing/2014/main" id="{E8B7F55D-F0D3-8A48-4A6A-D910BE0B1F80}"/>
              </a:ext>
            </a:extLst>
          </p:cNvPr>
          <p:cNvPicPr>
            <a:picLocks noChangeAspect="1"/>
          </p:cNvPicPr>
          <p:nvPr/>
        </p:nvPicPr>
        <p:blipFill>
          <a:blip r:embed="rId10"/>
          <a:stretch>
            <a:fillRect/>
          </a:stretch>
        </p:blipFill>
        <p:spPr>
          <a:xfrm>
            <a:off x="685707" y="1365898"/>
            <a:ext cx="2133785" cy="969348"/>
          </a:xfrm>
          <a:prstGeom prst="rect">
            <a:avLst/>
          </a:prstGeom>
        </p:spPr>
      </p:pic>
      <p:pic>
        <p:nvPicPr>
          <p:cNvPr id="14" name="Picture 13">
            <a:extLst>
              <a:ext uri="{FF2B5EF4-FFF2-40B4-BE49-F238E27FC236}">
                <a16:creationId xmlns:a16="http://schemas.microsoft.com/office/drawing/2014/main" id="{61635719-A43B-7D45-5F3E-21A9FC4DEF16}"/>
              </a:ext>
            </a:extLst>
          </p:cNvPr>
          <p:cNvPicPr>
            <a:picLocks noChangeAspect="1"/>
          </p:cNvPicPr>
          <p:nvPr/>
        </p:nvPicPr>
        <p:blipFill>
          <a:blip r:embed="rId11"/>
          <a:stretch>
            <a:fillRect/>
          </a:stretch>
        </p:blipFill>
        <p:spPr>
          <a:xfrm>
            <a:off x="2605671" y="844164"/>
            <a:ext cx="8504657" cy="3036071"/>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EEA08BDD-5237-42CF-1D66-49E25A577F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7878B438-0F60-BB06-77CE-DC0D2FF165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57" y="5595257"/>
            <a:ext cx="1031777" cy="10317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5407" y="2162292"/>
            <a:ext cx="7401185" cy="33774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indent="-457200">
              <a:buFont typeface="Arial" panose="020B0604020202020204" pitchFamily="34" charset="0"/>
              <a:buChar char="•"/>
            </a:pPr>
            <a:r>
              <a:rPr lang="en-US" sz="3200" b="1" dirty="0">
                <a:solidFill>
                  <a:schemeClr val="accent6">
                    <a:lumMod val="50000"/>
                  </a:schemeClr>
                </a:solidFill>
                <a:latin typeface="Cambria" panose="02040503050406030204" pitchFamily="18" charset="0"/>
                <a:ea typeface="Cambria" panose="02040503050406030204" pitchFamily="18" charset="0"/>
              </a:rPr>
              <a:t>Chia </a:t>
            </a:r>
            <a:r>
              <a:rPr lang="en-US" sz="3200" b="1" dirty="0" err="1">
                <a:solidFill>
                  <a:schemeClr val="accent6">
                    <a:lumMod val="50000"/>
                  </a:schemeClr>
                </a:solidFill>
                <a:latin typeface="Cambria" panose="02040503050406030204" pitchFamily="18" charset="0"/>
                <a:ea typeface="Cambria" panose="02040503050406030204" pitchFamily="18" charset="0"/>
              </a:rPr>
              <a:t>sẻ</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về</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những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hoạt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động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xã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hội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mà</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em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biết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hoặc</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từng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tham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gia</a:t>
            </a:r>
            <a:r>
              <a:rPr lang="en-US" sz="3200" b="1" dirty="0">
                <a:solidFill>
                  <a:schemeClr val="accent6">
                    <a:lumMod val="50000"/>
                  </a:schemeClr>
                </a:solidFill>
                <a:latin typeface="Cambria" panose="02040503050406030204" pitchFamily="18" charset="0"/>
                <a:ea typeface="Cambria" panose="02040503050406030204" pitchFamily="18" charset="0"/>
              </a:rPr>
              <a:t>.</a:t>
            </a:r>
            <a:endParaRPr lang="en-US" sz="3200" b="1" i="1" dirty="0">
              <a:solidFill>
                <a:schemeClr val="accent6">
                  <a:lumMod val="50000"/>
                </a:schemeClr>
              </a:solidFill>
              <a:latin typeface="Cambria" panose="02040503050406030204" pitchFamily="18" charset="0"/>
              <a:ea typeface="Cambria" panose="02040503050406030204" pitchFamily="18" charset="0"/>
            </a:endParaRPr>
          </a:p>
        </p:txBody>
      </p:sp>
      <p:pic>
        <p:nvPicPr>
          <p:cNvPr id="1028" name="Picture 4" descr="Hoạt động xã hội nhân viên tham gia - Công ty TNHH Thực phẩm Orion Vina">
            <a:extLst>
              <a:ext uri="{FF2B5EF4-FFF2-40B4-BE49-F238E27FC236}">
                <a16:creationId xmlns:a16="http://schemas.microsoft.com/office/drawing/2014/main" id="{76DB324A-7CC0-27A1-6A3E-BBE61ECB95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742" y="2167107"/>
            <a:ext cx="4781099" cy="3591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P Hồ Chí Minh: Nhiều học sinh, phụ huynh, thầy cô chung tay hướng về miền  Bắc thân yêu | baotintuc.vn">
            <a:extLst>
              <a:ext uri="{FF2B5EF4-FFF2-40B4-BE49-F238E27FC236}">
                <a16:creationId xmlns:a16="http://schemas.microsoft.com/office/drawing/2014/main" id="{BD54CA82-7FF3-173F-5E6A-20840B1BE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8770" y="2234201"/>
            <a:ext cx="4799467" cy="3524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en-US" sz="3200" b="1" dirty="0" err="1">
                <a:solidFill>
                  <a:srgbClr val="4EA72E">
                    <a:lumMod val="50000"/>
                  </a:srgbClr>
                </a:solidFill>
                <a:latin typeface="Cambria" panose="02040503050406030204" pitchFamily="18" charset="0"/>
                <a:ea typeface="Cambria" panose="02040503050406030204" pitchFamily="18" charset="0"/>
              </a:rPr>
              <a:t>Thảo</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luận</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để</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xác</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định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nội</a:t>
            </a:r>
            <a:r>
              <a:rPr lang="en-US" sz="3200" b="1" dirty="0">
                <a:solidFill>
                  <a:srgbClr val="4EA72E">
                    <a:lumMod val="50000"/>
                  </a:srgbClr>
                </a:solidFill>
                <a:latin typeface="Cambria" panose="02040503050406030204" pitchFamily="18" charset="0"/>
                <a:ea typeface="Cambria" panose="02040503050406030204" pitchFamily="18" charset="0"/>
              </a:rPr>
              <a:t> dung, </a:t>
            </a:r>
            <a:r>
              <a:rPr lang="en-US" sz="3200" b="1" dirty="0" err="1">
                <a:solidFill>
                  <a:srgbClr val="4EA72E">
                    <a:lumMod val="50000"/>
                  </a:srgbClr>
                </a:solidFill>
                <a:latin typeface="Cambria" panose="02040503050406030204" pitchFamily="18" charset="0"/>
                <a:ea typeface="Cambria" panose="02040503050406030204" pitchFamily="18" charset="0"/>
              </a:rPr>
              <a:t>hình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thức</a:t>
            </a:r>
            <a:r>
              <a:rPr lang="en-US" sz="3200" b="1" dirty="0">
                <a:solidFill>
                  <a:srgbClr val="4EA72E">
                    <a:lumMod val="50000"/>
                  </a:srgbClr>
                </a:solidFill>
                <a:latin typeface="Cambria" panose="02040503050406030204" pitchFamily="18" charset="0"/>
                <a:ea typeface="Cambria" panose="02040503050406030204" pitchFamily="18" charset="0"/>
              </a:rPr>
              <a:t>, ý </a:t>
            </a:r>
            <a:r>
              <a:rPr lang="en-US" sz="3200" b="1" dirty="0" err="1">
                <a:solidFill>
                  <a:srgbClr val="4EA72E">
                    <a:lumMod val="50000"/>
                  </a:srgbClr>
                </a:solidFill>
                <a:latin typeface="Cambria" panose="02040503050406030204" pitchFamily="18" charset="0"/>
                <a:ea typeface="Cambria" panose="02040503050406030204" pitchFamily="18" charset="0"/>
              </a:rPr>
              <a:t>nghĩa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của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hoạt</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động</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xã</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hội</a:t>
            </a:r>
            <a:r>
              <a:rPr lang="en-US" sz="3200" b="1" dirty="0">
                <a:solidFill>
                  <a:srgbClr val="4EA72E">
                    <a:lumMod val="50000"/>
                  </a:srgbClr>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3744686"/>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 Nội dung hoạt động xã hội (bảo vệ môi trường, tôn vinh giá trị văn hóa truyền thống,…</a:t>
            </a:r>
          </a:p>
          <a:p>
            <a:pPr algn="just"/>
            <a:r>
              <a:rPr lang="vi-VN" sz="3200" dirty="0">
                <a:solidFill>
                  <a:srgbClr val="002060"/>
                </a:solidFill>
                <a:latin typeface="Cambria" panose="02040503050406030204" pitchFamily="18" charset="0"/>
                <a:ea typeface="Cambria" panose="02040503050406030204" pitchFamily="18" charset="0"/>
              </a:rPr>
              <a:t>+ Hình thức hoạt động xã hội: (lễ hội, lao động công ích,…)</a:t>
            </a:r>
          </a:p>
          <a:p>
            <a:pPr algn="just"/>
            <a:r>
              <a:rPr lang="vi-VN" sz="3200" dirty="0">
                <a:solidFill>
                  <a:srgbClr val="002060"/>
                </a:solidFill>
                <a:latin typeface="Cambria" panose="02040503050406030204" pitchFamily="18" charset="0"/>
                <a:ea typeface="Cambria" panose="02040503050406030204" pitchFamily="18" charset="0"/>
              </a:rPr>
              <a:t>+ Ý nghĩa của hoạt động xã hội đối với bản thân và cộng đồng.</a:t>
            </a:r>
          </a:p>
          <a:p>
            <a:pPr algn="just"/>
            <a:r>
              <a:rPr lang="vi-VN" sz="3200" dirty="0">
                <a:solidFill>
                  <a:srgbClr val="002060"/>
                </a:solidFill>
                <a:latin typeface="Cambria" panose="02040503050406030204" pitchFamily="18" charset="0"/>
                <a:ea typeface="Cambria" panose="02040503050406030204" pitchFamily="18" charset="0"/>
              </a:rPr>
              <a:t>+ …</a:t>
            </a:r>
            <a:endParaRPr lang="en-US" altLang="en-US" sz="32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73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D238F-CB15-8CD9-8245-89079CF2F7A5}"/>
              </a:ext>
            </a:extLst>
          </p:cNvPr>
          <p:cNvPicPr>
            <a:picLocks noChangeAspect="1"/>
          </p:cNvPicPr>
          <p:nvPr/>
        </p:nvPicPr>
        <p:blipFill>
          <a:blip r:embed="rId2"/>
          <a:stretch>
            <a:fillRect/>
          </a:stretch>
        </p:blipFill>
        <p:spPr>
          <a:xfrm>
            <a:off x="2145019" y="2304528"/>
            <a:ext cx="7901962" cy="4086488"/>
          </a:xfrm>
          <a:prstGeom prst="rect">
            <a:avLst/>
          </a:prstGeom>
        </p:spPr>
      </p:pic>
      <p:pic>
        <p:nvPicPr>
          <p:cNvPr id="3" name="Picture 2">
            <a:extLst>
              <a:ext uri="{FF2B5EF4-FFF2-40B4-BE49-F238E27FC236}">
                <a16:creationId xmlns:a16="http://schemas.microsoft.com/office/drawing/2014/main" id="{9DB97EDA-5932-F523-C79B-95DB9C3EAD08}"/>
              </a:ext>
            </a:extLst>
          </p:cNvPr>
          <p:cNvPicPr>
            <a:picLocks noChangeAspect="1"/>
          </p:cNvPicPr>
          <p:nvPr/>
        </p:nvPicPr>
        <p:blipFill>
          <a:blip r:embed="rId3"/>
          <a:stretch>
            <a:fillRect/>
          </a:stretch>
        </p:blipFill>
        <p:spPr>
          <a:xfrm>
            <a:off x="1365094" y="774299"/>
            <a:ext cx="9461812" cy="1530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457201" y="484413"/>
            <a:ext cx="9840686" cy="5807529"/>
          </a:xfrm>
          <a:prstGeom prst="roundRect">
            <a:avLst/>
          </a:prstGeom>
          <a:solidFill>
            <a:schemeClr val="accent3">
              <a:lumMod val="20000"/>
              <a:lumOff val="80000"/>
            </a:schemeClr>
          </a:solidFill>
          <a:ln w="28575">
            <a:solidFill>
              <a:schemeClr val="accent6">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r>
              <a:rPr lang="vi-VN" sz="2800" b="1" dirty="0">
                <a:latin typeface="Cambria" panose="02040503050406030204" pitchFamily="18" charset="0"/>
                <a:ea typeface="Cambria" panose="02040503050406030204" pitchFamily="18" charset="0"/>
              </a:rPr>
              <a:t>Gợi ý: </a:t>
            </a:r>
            <a:endParaRPr lang="en-US" sz="2800" b="1"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Nội dung hoạt động xã hội</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có thể là bảo vệ môi trường, tôn vinh giá trị tuyên truyền thống, bảo vệ quyền của những người yếu thế, ...</a:t>
            </a:r>
            <a:endParaRPr lang="en-US" sz="2800" dirty="0">
              <a:latin typeface="Cambria" panose="02040503050406030204" pitchFamily="18" charset="0"/>
              <a:ea typeface="Cambria" panose="02040503050406030204" pitchFamily="18" charset="0"/>
            </a:endParaRPr>
          </a:p>
          <a:p>
            <a:pPr algn="just"/>
            <a:r>
              <a:rPr lang="vi-VN" sz="2800" b="1" i="1" dirty="0">
                <a:latin typeface="Cambria" panose="02040503050406030204" pitchFamily="18" charset="0"/>
                <a:ea typeface="Cambria" panose="02040503050406030204" pitchFamily="18" charset="0"/>
              </a:rPr>
              <a:t>+ Hình thức hoạt động xã hội</a:t>
            </a:r>
            <a:r>
              <a:rPr lang="en-US"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rất đa dạng tạo cơ hội cho mọi người tham gia tự nguyện như lễ hội, lao động công ích, chạy hoặc đi bộ, chiến dịch, mit tinh,...</a:t>
            </a:r>
            <a:endParaRPr lang="en-US" sz="2800"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Hoạt động xã hội có ý nghĩa</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tuyên truyền nhằm nâng cao ý thức của con người về nội dung hoạt động,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a:t>
            </a:r>
            <a:endParaRPr lang="en-US" sz="2800" dirty="0">
              <a:latin typeface="Cambria" panose="02040503050406030204" pitchFamily="18" charset="0"/>
              <a:ea typeface="Cambria" panose="02040503050406030204" pitchFamily="18" charset="0"/>
            </a:endParaRPr>
          </a:p>
        </p:txBody>
      </p:sp>
      <p:sp>
        <p:nvSpPr>
          <p:cNvPr id="4" name="Freeform 4"/>
          <p:cNvSpPr/>
          <p:nvPr/>
        </p:nvSpPr>
        <p:spPr>
          <a:xfrm>
            <a:off x="9459686" y="3788228"/>
            <a:ext cx="2936256" cy="3304721"/>
          </a:xfrm>
          <a:custGeom>
            <a:avLst/>
            <a:gdLst/>
            <a:ahLst/>
            <a:cxnLst/>
            <a:rect l="l" t="t" r="r" b="b"/>
            <a:pathLst>
              <a:path w="4534668" h="4688096">
                <a:moveTo>
                  <a:pt x="0" y="0"/>
                </a:moveTo>
                <a:lnTo>
                  <a:pt x="4534668" y="0"/>
                </a:lnTo>
                <a:lnTo>
                  <a:pt x="4534668" y="4688096"/>
                </a:lnTo>
                <a:lnTo>
                  <a:pt x="0" y="46880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Picture 1" descr="A round pink label with white text and a black background&#10;&#10;Description automatically generated">
            <a:extLst>
              <a:ext uri="{FF2B5EF4-FFF2-40B4-BE49-F238E27FC236}">
                <a16:creationId xmlns:a16="http://schemas.microsoft.com/office/drawing/2014/main" id="{226D2776-5E40-212F-F400-FFC312DA7E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15DCC28-9F5D-4628-8A25-03555EA42789}"/>
</file>

<file path=customXml/itemProps2.xml><?xml version="1.0" encoding="utf-8"?>
<ds:datastoreItem xmlns:ds="http://schemas.openxmlformats.org/officeDocument/2006/customXml" ds:itemID="{368BE903-971B-4341-BE44-21F6EAA675F9}"/>
</file>

<file path=customXml/itemProps3.xml><?xml version="1.0" encoding="utf-8"?>
<ds:datastoreItem xmlns:ds="http://schemas.openxmlformats.org/officeDocument/2006/customXml" ds:itemID="{18474D6D-F488-4708-B018-A74373D6809E}"/>
</file>

<file path=docProps/app.xml><?xml version="1.0" encoding="utf-8"?>
<Properties xmlns="http://schemas.openxmlformats.org/officeDocument/2006/extended-properties" xmlns:vt="http://schemas.openxmlformats.org/officeDocument/2006/docPropsVTypes">
  <TotalTime>34</TotalTime>
  <Words>596</Words>
  <Application>Microsoft Office PowerPoint</Application>
  <PresentationFormat>Widescreen</PresentationFormat>
  <Paragraphs>26</Paragraphs>
  <Slides>18</Slides>
  <Notes>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18</vt:i4>
      </vt:variant>
    </vt:vector>
  </HeadingPairs>
  <TitlesOfParts>
    <vt:vector size="29" baseType="lpstr">
      <vt:lpstr>Calibri</vt:lpstr>
      <vt:lpstr>Arial</vt:lpstr>
      <vt:lpstr>Cambria</vt:lpstr>
      <vt:lpstr>Aptos Display</vt:lpstr>
      <vt:lpstr>Aptos</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Thao Tran</cp:lastModifiedBy>
  <cp:revision>31</cp:revision>
  <dcterms:created xsi:type="dcterms:W3CDTF">2024-10-02T03:10:00Z</dcterms:created>
  <dcterms:modified xsi:type="dcterms:W3CDTF">2024-11-27T09:12:07Z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BD45B94EA0134D18B7D4E3598C7DCB23_13</vt:lpwstr>
  </property>
  <property fmtid="{D5CDD505-2E9C-101B-9397-08002B2CF9AE}" pid="3" name="KSOProductBuildVer">
    <vt:lpwstr>1033-12.2.0.18911</vt:lpwstr>
  </property>
  <property fmtid="{D5CDD505-2E9C-101B-9397-08002B2CF9AE}" pid="4" name="ContentTypeId">
    <vt:lpwstr>0x010100D136222746B9DD4E9009FC74C2167E69</vt:lpwstr>
  </property>
</Properties>
</file>