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6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ppt/tags/tag18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</p:sldMasterIdLst>
  <p:notesMasterIdLst>
    <p:notesMasterId r:id="rId34"/>
  </p:notesMasterIdLst>
  <p:sldIdLst>
    <p:sldId id="256" r:id="rId10"/>
    <p:sldId id="280" r:id="rId11"/>
    <p:sldId id="296" r:id="rId12"/>
    <p:sldId id="297" r:id="rId13"/>
    <p:sldId id="257" r:id="rId14"/>
    <p:sldId id="258" r:id="rId15"/>
    <p:sldId id="259" r:id="rId16"/>
    <p:sldId id="281" r:id="rId17"/>
    <p:sldId id="295" r:id="rId18"/>
    <p:sldId id="293" r:id="rId19"/>
    <p:sldId id="260" r:id="rId20"/>
    <p:sldId id="282" r:id="rId21"/>
    <p:sldId id="283" r:id="rId22"/>
    <p:sldId id="294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87189" autoAdjust="0"/>
  </p:normalViewPr>
  <p:slideViewPr>
    <p:cSldViewPr snapToGrid="0">
      <p:cViewPr>
        <p:scale>
          <a:sx n="66" d="100"/>
          <a:sy n="66" d="100"/>
        </p:scale>
        <p:origin x="86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customXml" Target="../customXml/item1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6087-2246-4FB2-BB72-12FF24D6566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F0A1-30E7-4EEB-AF5A-55FD823F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1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60401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8/31/2023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0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0218127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7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9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5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0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4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2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0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3.xml"/><Relationship Id="rId7" Type="http://schemas.openxmlformats.org/officeDocument/2006/relationships/slide" Target="slide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20.xml"/><Relationship Id="rId1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slide" Target="slide17.xml"/><Relationship Id="rId12" Type="http://schemas.openxmlformats.org/officeDocument/2006/relationships/image" Target="../media/image37.png"/><Relationship Id="rId17" Type="http://schemas.openxmlformats.org/officeDocument/2006/relationships/slide" Target="slide2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slide" Target="slide19.xml"/><Relationship Id="rId5" Type="http://schemas.openxmlformats.org/officeDocument/2006/relationships/image" Target="../media/image33.png"/><Relationship Id="rId15" Type="http://schemas.openxmlformats.org/officeDocument/2006/relationships/slide" Target="slide21.xml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slide" Target="slide18.xml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audio" Target="../media/audio2.wav"/><Relationship Id="rId9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audio" Target="../media/audio2.wav"/><Relationship Id="rId10" Type="http://schemas.openxmlformats.org/officeDocument/2006/relationships/image" Target="../media/image4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27" y="5767484"/>
            <a:ext cx="932769" cy="95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301" y="67230"/>
            <a:ext cx="8608298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63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610" y="1418857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97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620281" y="647024"/>
            <a:ext cx="86809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Hoàn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thành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bảng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sau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(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theo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mẫu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).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75718"/>
              </p:ext>
            </p:extLst>
          </p:nvPr>
        </p:nvGraphicFramePr>
        <p:xfrm>
          <a:off x="836580" y="1598076"/>
          <a:ext cx="107198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148">
                  <a:extLst>
                    <a:ext uri="{9D8B030D-6E8A-4147-A177-3AD203B41FA5}">
                      <a16:colId xmlns:a16="http://schemas.microsoft.com/office/drawing/2014/main" val="226006245"/>
                    </a:ext>
                  </a:extLst>
                </a:gridCol>
                <a:gridCol w="2402732">
                  <a:extLst>
                    <a:ext uri="{9D8B030D-6E8A-4147-A177-3AD203B41FA5}">
                      <a16:colId xmlns:a16="http://schemas.microsoft.com/office/drawing/2014/main" val="112699116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Đọc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Viết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55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Hai </a:t>
                      </a:r>
                      <a:r>
                        <a:rPr lang="en-US" sz="400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tư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4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Ba </a:t>
                      </a:r>
                      <a:r>
                        <a:rPr lang="en-US" sz="4000" dirty="0" err="1" smtClean="0"/>
                        <a:t>trăm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bốn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7983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1 005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4276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Năm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nghìn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693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1" y="13337"/>
            <a:ext cx="2737341" cy="963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04678" y="3354840"/>
            <a:ext cx="198213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340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308" y="4168721"/>
            <a:ext cx="8212455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nghìn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trăm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lẻ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năm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đề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-xi-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mét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vuông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497" y="5005299"/>
            <a:ext cx="231515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5 000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4572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766550" y="342900"/>
            <a:ext cx="21011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1329046"/>
            <a:ext cx="10936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4400" dirty="0" smtClean="0"/>
              <a:t> 3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		</a:t>
            </a:r>
            <a:r>
              <a:rPr lang="en-US" sz="4400" dirty="0" smtClean="0"/>
              <a:t>300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en-US" sz="4400" dirty="0" smtClean="0"/>
              <a:t>b)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		600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  <a:endParaRPr lang="en-US" sz="4400" dirty="0" smtClean="0"/>
          </a:p>
          <a:p>
            <a:pPr>
              <a:lnSpc>
                <a:spcPct val="200000"/>
              </a:lnSpc>
            </a:pPr>
            <a:r>
              <a:rPr lang="en-US" sz="4400" dirty="0" smtClean="0"/>
              <a:t>   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50cm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329170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9170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3331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83331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7" y="63497"/>
            <a:ext cx="2737341" cy="9632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29170" y="169105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29169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83331" y="169327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83331" y="307795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650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4219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551394" y="694805"/>
            <a:ext cx="98913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Quan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sát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hình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vẽ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rồi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chọn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câu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trả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lời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đúng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3848309"/>
            <a:ext cx="1093676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vuông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 </a:t>
            </a: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bằng</a:t>
            </a:r>
            <a:r>
              <a:rPr lang="en-US" sz="3600" dirty="0" smtClean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  <a:endParaRPr lang="en-US" sz="3600" dirty="0"/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bé</a:t>
            </a:r>
            <a:r>
              <a:rPr lang="en-US" sz="3600" dirty="0" smtClean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033" y="1612348"/>
            <a:ext cx="1828800" cy="18288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79470" y="2979791"/>
            <a:ext cx="731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214033" y="3361535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2 </a:t>
            </a:r>
            <a:r>
              <a:rPr kumimoji="0" lang="en-US" altLang="zh-CN" sz="320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dm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0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6333147" y="3327322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80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1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0331821" y="2916003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5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481754" y="1612348"/>
            <a:ext cx="4352192" cy="840706"/>
          </a:xfrm>
          <a:prstGeom prst="wedgeRectCallout">
            <a:avLst>
              <a:gd name="adj1" fmla="val -58005"/>
              <a:gd name="adj2" fmla="val -25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vuông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2 x 2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40195" y="2281078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649916" y="1721214"/>
            <a:ext cx="4352192" cy="840706"/>
          </a:xfrm>
          <a:prstGeom prst="wedgeRectCallout">
            <a:avLst>
              <a:gd name="adj1" fmla="val -35177"/>
              <a:gd name="adj2" fmla="val 84462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chữ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nhật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80 x 5 = 400 cm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6509" y="3002526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12052" y="4903880"/>
            <a:ext cx="640450" cy="5729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4" y="-4744"/>
            <a:ext cx="2737341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1432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3" grpId="0" animBg="1"/>
      <p:bldP spid="18" grpId="0" animBg="1"/>
      <p:bldP spid="19" grpId="0"/>
      <p:bldP spid="20" grpId="0"/>
      <p:bldP spid="21" grpId="0"/>
      <p:bldP spid="5" grpId="0" animBg="1"/>
      <p:bldP spid="5" grpId="1" animBg="1"/>
      <p:bldP spid="22" grpId="0"/>
      <p:bldP spid="23" grpId="0" animBg="1"/>
      <p:bldP spid="23" grpId="1" animBg="1"/>
      <p:bldP spid="2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37" y="1240751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18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7AAEE-A09B-F2AE-CFEB-17BB9D1C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7384190" y="2980881"/>
            <a:ext cx="3249827" cy="2409567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7" name="Picture 6">
            <a:hlinkClick r:id="rId15" action="ppaction://hlinksldjump"/>
            <a:extLst>
              <a:ext uri="{FF2B5EF4-FFF2-40B4-BE49-F238E27FC236}">
                <a16:creationId xmlns:a16="http://schemas.microsoft.com/office/drawing/2014/main" id="{5367F541-4D18-89EF-8EBC-97C8D31468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61" y="4594199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7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CFA4B-46D9-1FDA-D965-879A3C375ADE}"/>
              </a:ext>
            </a:extLst>
          </p:cNvPr>
          <p:cNvGrpSpPr/>
          <p:nvPr/>
        </p:nvGrpSpPr>
        <p:grpSpPr>
          <a:xfrm>
            <a:off x="-19778" y="0"/>
            <a:ext cx="12211778" cy="6858000"/>
            <a:chOff x="-19778" y="0"/>
            <a:chExt cx="1221177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42C9BE-1858-8F92-D7D8-680B41E8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778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nghìn chín trăm năm mươi tư 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 viết là:</a:t>
            </a:r>
            <a:endParaRPr kumimoji="0" lang="zh-CN" altLang="en-US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006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48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1 955 dm</a:t>
                </a:r>
                <a:r>
                  <a:rPr lang="en-US" altLang="en-US" sz="48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6"/>
            <a:chOff x="6092322" y="2271847"/>
            <a:chExt cx="4568775" cy="120376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3"/>
              <a:ext cx="4297561" cy="1093600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1 956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1 954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3"/>
              <a:ext cx="4297560" cy="1173694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881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1 957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07EFE3-EC92-7744-9A9E-C4913E6AA635}"/>
              </a:ext>
            </a:extLst>
          </p:cNvPr>
          <p:cNvGrpSpPr/>
          <p:nvPr/>
        </p:nvGrpSpPr>
        <p:grpSpPr>
          <a:xfrm>
            <a:off x="-126159" y="-40066"/>
            <a:ext cx="12318159" cy="6898066"/>
            <a:chOff x="-126159" y="-40066"/>
            <a:chExt cx="12318159" cy="6898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B7E16C7-41F8-6CB1-54CD-C7FB4A99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6159" y="-40066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sp>
        <p:nvSpPr>
          <p:cNvPr id="45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3600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sz="3600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sz="3600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Cho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 = </a:t>
            </a:r>
            <a:r>
              <a:rPr lang="en-US" sz="3600" b="0" dirty="0" smtClean="0">
                <a:solidFill>
                  <a:schemeClr val="tx1"/>
                </a:solidFill>
                <a:effectLst/>
                <a:latin typeface="+mn-lt"/>
              </a:rPr>
              <a:t>6 dm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Hỏi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diện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tích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bằng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bao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nhiêu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đề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-xi-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mét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?</a:t>
            </a:r>
            <a:endParaRPr kumimoji="0" lang="zh-CN" altLang="en-US" sz="3600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5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24 dm</a:t>
                </a:r>
                <a:r>
                  <a:rPr lang="en-US" altLang="en-US" sz="66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60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32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67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36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7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40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76" name="Picture 75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FB7B52-D078-A853-4A68-DC23739DA7F6}"/>
              </a:ext>
            </a:extLst>
          </p:cNvPr>
          <p:cNvGrpSpPr/>
          <p:nvPr/>
        </p:nvGrpSpPr>
        <p:grpSpPr>
          <a:xfrm>
            <a:off x="-103830" y="0"/>
            <a:ext cx="12295830" cy="6858000"/>
            <a:chOff x="-103830" y="0"/>
            <a:chExt cx="1229583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6672FD-4126-2DD6-DD7E-2FD5E9AB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3830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56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</a:t>
                </a:r>
                <a:r>
                  <a:rPr kumimoji="0" lang="en-US" altLang="en-US" sz="6600" b="1" i="0" u="none" strike="noStrike" kern="0" cap="none" spc="0" normalizeH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 600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814983" y="401849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265" y="507376"/>
            <a:ext cx="89812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 smtClean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56 dm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= … cm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endParaRPr kumimoji="0" lang="vi-VN" altLang="zh-CN" sz="54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C75495-DEAB-8A53-1F5E-31E81DCB6E5F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9D62FE-0E30-6170-D76D-46D023E139CB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9D51BD5-C928-C41B-3FA5-9847B3D1A2BB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538747E-B8EA-B6EA-A347-FC8B3516045E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D4AEF7B-0EFF-7728-E81F-1EE45D144FA8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id="{1E291EE3-75F0-7074-2148-6C246C9CA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56 000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A24766-8CF1-06DD-8E10-AB88DD0F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D126E09E-6238-4B5A-B398-572CBDBB9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2" y="1310054"/>
            <a:ext cx="6163489" cy="6078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71" y="1431401"/>
            <a:ext cx="4858933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99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E06AE3-6F5F-F73E-C899-61CF361741A6}"/>
              </a:ext>
            </a:extLst>
          </p:cNvPr>
          <p:cNvGrpSpPr/>
          <p:nvPr/>
        </p:nvGrpSpPr>
        <p:grpSpPr>
          <a:xfrm>
            <a:off x="-97404" y="-122707"/>
            <a:ext cx="12289404" cy="6980707"/>
            <a:chOff x="-97404" y="-122707"/>
            <a:chExt cx="12289404" cy="69807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640293A-9BD8-105F-8CE3-401343D7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7404" y="-122707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54375" y="184949"/>
            <a:ext cx="85311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 smtClean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lvl="0" algn="ctr">
              <a:defRPr/>
            </a:pPr>
            <a:r>
              <a:rPr lang="en-US" b="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3 070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....... 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dm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+ 70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zh-CN" altLang="en-US" sz="4800" b="1" i="0" u="none" strike="noStrike" kern="1200" cap="none" spc="-3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&lt;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&gt;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=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+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36B781-8109-2131-F6CB-5705B23555F5}"/>
              </a:ext>
            </a:extLst>
          </p:cNvPr>
          <p:cNvGrpSpPr/>
          <p:nvPr/>
        </p:nvGrpSpPr>
        <p:grpSpPr>
          <a:xfrm>
            <a:off x="-19778" y="-32240"/>
            <a:ext cx="12211778" cy="6890240"/>
            <a:chOff x="-19778" y="-32240"/>
            <a:chExt cx="12211778" cy="68902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781F2FE-88DC-ED80-8E77-478DC32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9778" y="-3224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kumimoji="0" lang="en-US" altLang="zh-CN" sz="48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dm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+ 9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.......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118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59</a:t>
                </a:r>
                <a:endParaRPr kumimoji="0" lang="en-US" altLang="en-US" sz="5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3"/>
            <a:chOff x="6092322" y="2271847"/>
            <a:chExt cx="4568775" cy="12037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10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590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2" y="2676697"/>
                <a:ext cx="4716433" cy="110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5 900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076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509</a:t>
                </a:r>
                <a:endParaRPr kumimoji="0" lang="en-US" altLang="en-US" sz="60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48BC7C9B-DA62-CEDD-7C7A-4A675E99BF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77068" y="4381761"/>
            <a:ext cx="3249827" cy="240956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25F4D-49A3-A1A8-26AD-57A3C04954BB}"/>
              </a:ext>
            </a:extLst>
          </p:cNvPr>
          <p:cNvGrpSpPr/>
          <p:nvPr/>
        </p:nvGrpSpPr>
        <p:grpSpPr>
          <a:xfrm>
            <a:off x="334942" y="5993667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EC774D3F-BC1E-9D15-794F-346CE2D6C1F7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19500255-C2D4-A2C8-EF40-AE268315526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CECCF5-3D1D-A48C-1D6F-B2D51A3098B3}"/>
              </a:ext>
            </a:extLst>
          </p:cNvPr>
          <p:cNvGrpSpPr/>
          <p:nvPr/>
        </p:nvGrpSpPr>
        <p:grpSpPr>
          <a:xfrm>
            <a:off x="-36622" y="-61530"/>
            <a:ext cx="12222272" cy="6921359"/>
            <a:chOff x="-36622" y="-129262"/>
            <a:chExt cx="12222272" cy="692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80E695-DB3D-E7FF-7211-CA08F054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-6350" y="-65903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79D3F-7863-1239-00EE-202C0262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622" y="-129262"/>
              <a:ext cx="868472" cy="105474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5AA3C-4F1E-26C9-967B-FBAE56FF7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1302610" y="7004241"/>
            <a:ext cx="3249827" cy="2409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96461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57045 -0.3513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762177" y="1082235"/>
            <a:ext cx="2743201" cy="54510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886" y="1478904"/>
            <a:ext cx="4188315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33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2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62" y="550599"/>
            <a:ext cx="8333954" cy="780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2066" y="1523989"/>
            <a:ext cx="9663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i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+ 7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 = 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.........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066" y="3081883"/>
            <a:ext cx="9753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i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&gt; , &lt; , =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.....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835 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066" y="4639777"/>
            <a:ext cx="10350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vi-VN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thích hợp vào ô trống: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gạo giống nhau cân được 235kg. Vậy 8 bao gạo như vậy nặng .......... kg?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2365" y="2594186"/>
            <a:ext cx="1027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2 034 kg : 3 + 714 kg : 6 = 678 kg + 119 kg = 797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079" y="2035723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797</a:t>
            </a:r>
            <a:endParaRPr lang="en-US" sz="36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0225" y="4172709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i="1" dirty="0" err="1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35 kg = 8 035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598082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1008" y="5747772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 : 5 x 8 = 376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4413" y="5681472"/>
            <a:ext cx="109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376</a:t>
            </a:r>
            <a:endParaRPr lang="en-US" sz="36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237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27" y="5767484"/>
            <a:ext cx="932769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311" y="139572"/>
            <a:ext cx="7968163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25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đặc thù:</a:t>
                </a:r>
                <a:endParaRPr lang="en-US" sz="3200" b="1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Nhận biết được đơn vị đo diện tích đề-xi-mét vuông, biết kí hiệu của đề-xi-mét vuông: dm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Biết đổi và tính toán với các số đo diện tích (cm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dm</a:t>
                </a:r>
                <a:r>
                  <a:rPr lang="vi-VN" sz="3200" kern="100" baseline="30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vi-VN" sz="3200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chung: </a:t>
                </a:r>
                <a:endParaRPr lang="en-US" sz="3200" b="1" kern="1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tư duy, giải quyết vấn đề, giao tiếp hợp tác.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Phẩm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chất: </a:t>
                </a:r>
                <a:endParaRPr lang="en-US" sz="3200" b="1" kern="1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n-US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Chăm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chỉ, cẩn thận, có tinh thần tự học.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  <a:blipFill>
                <a:blip r:embed="rId4"/>
                <a:stretch>
                  <a:fillRect l="-1541" t="-2065" r="-1541"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853" y="599047"/>
            <a:ext cx="5425910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513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85" y="1406064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81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688543" y="697948"/>
            <a:ext cx="10961265" cy="5486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6376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4D8876-682B-4CF1-B0B4-B02404E7C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3" y="3156438"/>
            <a:ext cx="4033466" cy="4033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8004" y="1794221"/>
            <a:ext cx="8007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1dm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100 cm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69" y="607101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409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1635" y="1688383"/>
            <a:ext cx="553652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con: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83" y="1946034"/>
            <a:ext cx="5328366" cy="5322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4790" y="3317801"/>
            <a:ext cx="665021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4790" y="2515142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4790" y="4742501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85 dm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… cm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4790" y="5551648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9 600 cm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… dm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67" y="581586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79775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C864F74-155D-49EF-8DAE-B4F48D8771B0}"/>
</file>

<file path=customXml/itemProps2.xml><?xml version="1.0" encoding="utf-8"?>
<ds:datastoreItem xmlns:ds="http://schemas.openxmlformats.org/officeDocument/2006/customXml" ds:itemID="{604B218C-F0EE-4501-895C-3E07ACF08BD5}"/>
</file>

<file path=customXml/itemProps3.xml><?xml version="1.0" encoding="utf-8"?>
<ds:datastoreItem xmlns:ds="http://schemas.openxmlformats.org/officeDocument/2006/customXml" ds:itemID="{515EB141-12B6-4E9E-9A63-7371B1E5B9D8}"/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595</Words>
  <Application>Microsoft Office PowerPoint</Application>
  <PresentationFormat>Widescreen</PresentationFormat>
  <Paragraphs>112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52" baseType="lpstr">
      <vt:lpstr>等线</vt:lpstr>
      <vt:lpstr>等线 Light</vt:lpstr>
      <vt:lpstr>微软雅黑</vt:lpstr>
      <vt:lpstr>Vogue-ExtraBold</vt:lpstr>
      <vt:lpstr>仓耳青禾体-谷力 W04</vt:lpstr>
      <vt:lpstr>字魂156号-萌趣苏打饼</vt:lpstr>
      <vt:lpstr>字魂59号-创粗黑</vt:lpstr>
      <vt:lpstr>思源黑体 CN</vt:lpstr>
      <vt:lpstr>#9Slide07 HoneyCream</vt:lpstr>
      <vt:lpstr>Arial</vt:lpstr>
      <vt:lpstr>Calibri</vt:lpstr>
      <vt:lpstr>Calibri Light</vt:lpstr>
      <vt:lpstr>Cambria</vt:lpstr>
      <vt:lpstr>Cambria Math</vt:lpstr>
      <vt:lpstr>SVN-Cookies</vt:lpstr>
      <vt:lpstr>SVN-Newton</vt:lpstr>
      <vt:lpstr>Times New Roman</vt:lpstr>
      <vt:lpstr>UTM Avo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Nguyễn Thị Hồng Linh</cp:lastModifiedBy>
  <cp:revision>15</cp:revision>
  <dcterms:created xsi:type="dcterms:W3CDTF">2023-08-30T07:21:32Z</dcterms:created>
  <dcterms:modified xsi:type="dcterms:W3CDTF">2023-08-31T02:32:28Z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