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8"/>
  </p:notesMasterIdLst>
  <p:sldIdLst>
    <p:sldId id="257" r:id="rId3"/>
    <p:sldId id="258" r:id="rId4"/>
    <p:sldId id="262" r:id="rId5"/>
    <p:sldId id="261" r:id="rId6"/>
    <p:sldId id="263" r:id="rId7"/>
    <p:sldId id="264" r:id="rId8"/>
    <p:sldId id="265" r:id="rId9"/>
    <p:sldId id="266" r:id="rId10"/>
    <p:sldId id="267" r:id="rId11"/>
    <p:sldId id="268" r:id="rId12"/>
    <p:sldId id="269" r:id="rId13"/>
    <p:sldId id="270" r:id="rId14"/>
    <p:sldId id="271" r:id="rId15"/>
    <p:sldId id="272" r:id="rId16"/>
    <p:sldId id="274" r:id="rId17"/>
    <p:sldId id="275" r:id="rId18"/>
    <p:sldId id="276" r:id="rId19"/>
    <p:sldId id="277" r:id="rId20"/>
    <p:sldId id="278" r:id="rId21"/>
    <p:sldId id="279" r:id="rId22"/>
    <p:sldId id="280" r:id="rId23"/>
    <p:sldId id="281" r:id="rId24"/>
    <p:sldId id="282" r:id="rId25"/>
    <p:sldId id="260" r:id="rId26"/>
    <p:sldId id="2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46" d="100"/>
          <a:sy n="46" d="100"/>
        </p:scale>
        <p:origin x="1656"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83CB6-D3AF-4BF7-A9B7-CFD37DC23E66}"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A866F-0F49-47EC-BF97-212B9CC740D2}" type="slidenum">
              <a:rPr lang="en-US" smtClean="0"/>
              <a:t>‹#›</a:t>
            </a:fld>
            <a:endParaRPr lang="en-US"/>
          </a:p>
        </p:txBody>
      </p:sp>
    </p:spTree>
    <p:extLst>
      <p:ext uri="{BB962C8B-B14F-4D97-AF65-F5344CB8AC3E}">
        <p14:creationId xmlns:p14="http://schemas.microsoft.com/office/powerpoint/2010/main" val="147653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158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561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pic>
        <p:nvPicPr>
          <p:cNvPr id="12" name="Picture 11"/>
          <p:cNvPicPr>
            <a:picLocks noChangeAspect="1"/>
          </p:cNvPicPr>
          <p:nvPr userDrawn="1"/>
        </p:nvPicPr>
        <p:blipFill>
          <a:blip r:embed="rId6"/>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62480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8837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6971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0"/>
            <a:ext cx="2058232" cy="1801340"/>
          </a:xfrm>
          <a:prstGeom prst="rect">
            <a:avLst/>
          </a:prstGeom>
        </p:spPr>
      </p:pic>
      <p:pic>
        <p:nvPicPr>
          <p:cNvPr id="6" name="Picture 5"/>
          <p:cNvPicPr>
            <a:picLocks noChangeAspect="1"/>
          </p:cNvPicPr>
          <p:nvPr userDrawn="1"/>
        </p:nvPicPr>
        <p:blipFill>
          <a:blip r:embed="rId4"/>
          <a:stretch>
            <a:fillRect/>
          </a:stretch>
        </p:blipFill>
        <p:spPr>
          <a:xfrm>
            <a:off x="-5112616" y="-1247833"/>
            <a:ext cx="17680425" cy="14586162"/>
          </a:xfrm>
          <a:prstGeom prst="rect">
            <a:avLst/>
          </a:prstGeom>
        </p:spPr>
      </p:pic>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6310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46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pic>
        <p:nvPicPr>
          <p:cNvPr id="12" name="Picture 11"/>
          <p:cNvPicPr>
            <a:picLocks noChangeAspect="1"/>
          </p:cNvPicPr>
          <p:nvPr userDrawn="1"/>
        </p:nvPicPr>
        <p:blipFill>
          <a:blip r:embed="rId6"/>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10882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706908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3514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156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68370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72" r:id="rId5"/>
    <p:sldLayoutId id="2147483674" r:id="rId6"/>
    <p:sldLayoutId id="2147483675" r:id="rId7"/>
    <p:sldLayoutId id="214748367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2885205"/>
      </p:ext>
    </p:extLst>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noProof="0" smtClean="0">
                <a:solidFill>
                  <a:prstClr val="white"/>
                </a:solidFill>
                <a:latin typeface="#9Slide03 SVNEvery Movie Every " panose="02000500000000000000" pitchFamily="2" charset="0"/>
                <a:ea typeface="Cambria" panose="02040503050406030204" pitchFamily="18" charset="0"/>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3" name="Picture 2"/>
          <p:cNvPicPr>
            <a:picLocks noChangeAspect="1"/>
          </p:cNvPicPr>
          <p:nvPr/>
        </p:nvPicPr>
        <p:blipFill>
          <a:blip r:embed="rId6"/>
          <a:stretch>
            <a:fillRect/>
          </a:stretch>
        </p:blipFill>
        <p:spPr>
          <a:xfrm>
            <a:off x="3955750" y="3909181"/>
            <a:ext cx="4048095" cy="2200847"/>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spTree>
    <p:extLst>
      <p:ext uri="{BB962C8B-B14F-4D97-AF65-F5344CB8AC3E}">
        <p14:creationId xmlns:p14="http://schemas.microsoft.com/office/powerpoint/2010/main" val="968015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smtClean="0">
                <a:ln>
                  <a:noFill/>
                </a:ln>
                <a:solidFill>
                  <a:prstClr val="white"/>
                </a:solidFill>
                <a:effectLst/>
                <a:uLnTx/>
                <a:uFillTx/>
                <a:latin typeface="#9Slide03 SVNEvery Movie Every " panose="02000500000000000000" pitchFamily="2" charset="0"/>
                <a:ea typeface="Cambria" panose="02040503050406030204" pitchFamily="18" charset="0"/>
                <a:cs typeface="+mn-cs"/>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cs typeface="+mn-cs"/>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3" name="Picture 2"/>
          <p:cNvPicPr>
            <a:picLocks noChangeAspect="1"/>
          </p:cNvPicPr>
          <p:nvPr/>
        </p:nvPicPr>
        <p:blipFill>
          <a:blip r:embed="rId6"/>
          <a:stretch>
            <a:fillRect/>
          </a:stretch>
        </p:blipFill>
        <p:spPr>
          <a:xfrm>
            <a:off x="3955750" y="3909181"/>
            <a:ext cx="4048095" cy="2200847"/>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spTree>
    <p:extLst>
      <p:ext uri="{BB962C8B-B14F-4D97-AF65-F5344CB8AC3E}">
        <p14:creationId xmlns:p14="http://schemas.microsoft.com/office/powerpoint/2010/main" val="170709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1580607" y="520248"/>
            <a:ext cx="8660674"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1. Quan sát</a:t>
            </a:r>
            <a:r>
              <a:rPr kumimoji="0" lang="en-US" altLang="zh-CN" sz="3600" b="1" i="0" u="none" strike="noStrike" kern="1200" cap="none" spc="300" normalizeH="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tranh, đọc lời dưới tranh rồi tóm tắt câu chuyện.</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pic>
        <p:nvPicPr>
          <p:cNvPr id="3" name="图片 3">
            <a:extLst>
              <a:ext uri="{FF2B5EF4-FFF2-40B4-BE49-F238E27FC236}">
                <a16:creationId xmlns:a16="http://schemas.microsoft.com/office/drawing/2014/main" id="{090C4FC4-5C1B-1C24-163F-BDEC73C1D8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7257" y="2430735"/>
            <a:ext cx="5321312" cy="4032558"/>
          </a:xfrm>
          <a:prstGeom prst="rect">
            <a:avLst/>
          </a:prstGeom>
        </p:spPr>
      </p:pic>
      <p:grpSp>
        <p:nvGrpSpPr>
          <p:cNvPr id="4" name="Group 3"/>
          <p:cNvGrpSpPr/>
          <p:nvPr/>
        </p:nvGrpSpPr>
        <p:grpSpPr>
          <a:xfrm>
            <a:off x="589280" y="2430735"/>
            <a:ext cx="5538652" cy="3699132"/>
            <a:chOff x="3941708" y="2048337"/>
            <a:chExt cx="7334250" cy="4226139"/>
          </a:xfrm>
        </p:grpSpPr>
        <p:grpSp>
          <p:nvGrpSpPr>
            <p:cNvPr id="5"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6" name="TextBox 5"/>
            <p:cNvSpPr txBox="1"/>
            <p:nvPr/>
          </p:nvSpPr>
          <p:spPr>
            <a:xfrm>
              <a:off x="4201925" y="2190298"/>
              <a:ext cx="6786698" cy="4084178"/>
            </a:xfrm>
            <a:prstGeom prst="rect">
              <a:avLst/>
            </a:prstGeom>
            <a:noFill/>
          </p:spPr>
          <p:txBody>
            <a:bodyPr wrap="square" rtlCol="0">
              <a:spAutoFit/>
            </a:bodyPr>
            <a:lstStyle/>
            <a:p>
              <a:pPr algn="just"/>
              <a:r>
                <a:rPr lang="en-US" sz="4400" b="1" smtClean="0">
                  <a:solidFill>
                    <a:schemeClr val="accent3">
                      <a:lumMod val="75000"/>
                    </a:schemeClr>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Hãy quan sát tranh và đọc kĩ nội dung câu chuyện </a:t>
              </a:r>
              <a:r>
                <a:rPr lang="en-US" sz="4000" b="1" smtClean="0">
                  <a:solidFill>
                    <a:srgbClr val="00B0F0"/>
                  </a:solidFill>
                  <a:latin typeface="Cambria" panose="02040503050406030204" pitchFamily="18" charset="0"/>
                  <a:ea typeface="Cambria" panose="02040503050406030204" pitchFamily="18" charset="0"/>
                </a:rPr>
                <a:t>Nai con Bam-bi</a:t>
              </a:r>
              <a:r>
                <a:rPr lang="en-US" sz="4000" b="1" smtClean="0">
                  <a:solidFill>
                    <a:srgbClr val="002060"/>
                  </a:solidFill>
                  <a:latin typeface="Cambria" panose="02040503050406030204" pitchFamily="18" charset="0"/>
                  <a:ea typeface="Cambria" panose="02040503050406030204" pitchFamily="18" charset="0"/>
                </a:rPr>
                <a:t> trang 72/sgk và tóm tắt.</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4169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03EF80A0-7F2A-C2F4-1463-5BE4EDCE4780}"/>
              </a:ext>
            </a:extLst>
          </p:cNvPr>
          <p:cNvGrpSpPr/>
          <p:nvPr/>
        </p:nvGrpSpPr>
        <p:grpSpPr>
          <a:xfrm>
            <a:off x="1213006" y="2381673"/>
            <a:ext cx="10220147" cy="2857301"/>
            <a:chOff x="1111406" y="2872740"/>
            <a:chExt cx="10220147" cy="2857301"/>
          </a:xfrm>
        </p:grpSpPr>
        <p:sp>
          <p:nvSpPr>
            <p:cNvPr id="4" name="矩形 1">
              <a:extLst>
                <a:ext uri="{FF2B5EF4-FFF2-40B4-BE49-F238E27FC236}">
                  <a16:creationId xmlns:a16="http://schemas.microsoft.com/office/drawing/2014/main" id="{14F1DADF-9F15-6A5A-DF95-F5600BFD53AD}"/>
                </a:ext>
              </a:extLst>
            </p:cNvPr>
            <p:cNvSpPr/>
            <p:nvPr/>
          </p:nvSpPr>
          <p:spPr>
            <a:xfrm>
              <a:off x="1222164" y="2926080"/>
              <a:ext cx="10028774" cy="27516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 name="任意多边形: 形状 8">
              <a:extLst>
                <a:ext uri="{FF2B5EF4-FFF2-40B4-BE49-F238E27FC236}">
                  <a16:creationId xmlns:a16="http://schemas.microsoft.com/office/drawing/2014/main" id="{F6E891A9-7321-99A4-095A-5F6DB2CF33C1}"/>
                </a:ext>
              </a:extLst>
            </p:cNvPr>
            <p:cNvSpPr/>
            <p:nvPr/>
          </p:nvSpPr>
          <p:spPr>
            <a:xfrm rot="10800000">
              <a:off x="1111406" y="2872740"/>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 name="任意多边形: 形状 9">
              <a:extLst>
                <a:ext uri="{FF2B5EF4-FFF2-40B4-BE49-F238E27FC236}">
                  <a16:creationId xmlns:a16="http://schemas.microsoft.com/office/drawing/2014/main" id="{688E88A4-104C-3C9A-9333-76C0E14430F4}"/>
                </a:ext>
              </a:extLst>
            </p:cNvPr>
            <p:cNvSpPr/>
            <p:nvPr/>
          </p:nvSpPr>
          <p:spPr>
            <a:xfrm>
              <a:off x="10920073" y="5318561"/>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2"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33" y="1118293"/>
            <a:ext cx="2963334" cy="5739707"/>
          </a:xfrm>
          <a:prstGeom prst="rect">
            <a:avLst/>
          </a:prstGeom>
        </p:spPr>
      </p:pic>
      <p:pic>
        <p:nvPicPr>
          <p:cNvPr id="8" name="Picture 7"/>
          <p:cNvPicPr>
            <a:picLocks noChangeAspect="1"/>
          </p:cNvPicPr>
          <p:nvPr/>
        </p:nvPicPr>
        <p:blipFill>
          <a:blip r:embed="rId3"/>
          <a:stretch>
            <a:fillRect/>
          </a:stretch>
        </p:blipFill>
        <p:spPr>
          <a:xfrm>
            <a:off x="3548226" y="2381673"/>
            <a:ext cx="7834039" cy="3023878"/>
          </a:xfrm>
          <a:prstGeom prst="rect">
            <a:avLst/>
          </a:prstGeom>
        </p:spPr>
      </p:pic>
    </p:spTree>
    <p:extLst>
      <p:ext uri="{BB962C8B-B14F-4D97-AF65-F5344CB8AC3E}">
        <p14:creationId xmlns:p14="http://schemas.microsoft.com/office/powerpoint/2010/main" val="213876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Nai con Bam-bi _ Tiếng Việt Lớp 4 _ SGK Kết nối tri thức với cuộc sống_ Tiểu Bí Ngô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392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4050" y="530755"/>
            <a:ext cx="7484289" cy="4362977"/>
          </a:xfrm>
          <a:prstGeom prst="rect">
            <a:avLst/>
          </a:prstGeom>
        </p:spPr>
      </p:pic>
      <p:sp>
        <p:nvSpPr>
          <p:cNvPr id="5" name="TextBox 4"/>
          <p:cNvSpPr txBox="1"/>
          <p:nvPr/>
        </p:nvSpPr>
        <p:spPr>
          <a:xfrm>
            <a:off x="778932" y="4893733"/>
            <a:ext cx="1058333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Bam-bi đã lớn, nai mẹ quyết định cho con sống tự lập, để mong con sớm trưởng thành.</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540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538132"/>
            <a:ext cx="10752668" cy="1938992"/>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Nai mẹ lặng lẽ bỏ đi từ lúc nào không hay, Bam-bi hoảng hốt kêu khóc, gọi mẹ vang vọng cả rừng.</a:t>
            </a:r>
            <a:endParaRPr lang="en-US" sz="4000" b="1">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2"/>
          <a:stretch>
            <a:fillRect/>
          </a:stretch>
        </p:blipFill>
        <p:spPr>
          <a:xfrm>
            <a:off x="1953125" y="462111"/>
            <a:ext cx="6998815" cy="3901778"/>
          </a:xfrm>
          <a:prstGeom prst="rect">
            <a:avLst/>
          </a:prstGeom>
        </p:spPr>
      </p:pic>
    </p:spTree>
    <p:extLst>
      <p:ext uri="{BB962C8B-B14F-4D97-AF65-F5344CB8AC3E}">
        <p14:creationId xmlns:p14="http://schemas.microsoft.com/office/powerpoint/2010/main" val="79343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470314"/>
            <a:ext cx="10634136" cy="2077492"/>
          </a:xfrm>
          <a:prstGeom prst="rect">
            <a:avLst/>
          </a:prstGeom>
          <a:noFill/>
        </p:spPr>
        <p:txBody>
          <a:bodyPr wrap="square" rtlCol="0">
            <a:spAutoFit/>
          </a:bodyPr>
          <a:lstStyle/>
          <a:p>
            <a:pPr algn="just"/>
            <a:r>
              <a:rPr lang="en-US" sz="4300" b="1" smtClean="0">
                <a:latin typeface="Cambria" panose="02040503050406030204" pitchFamily="18" charset="0"/>
                <a:ea typeface="Cambria" panose="02040503050406030204" pitchFamily="18" charset="0"/>
              </a:rPr>
              <a:t>   Bỗng, nai bố xuất hiện với vẻ nghiêm nghị, khích lệ Bam-bi rồi quay người bước đi.</a:t>
            </a:r>
            <a:endParaRPr lang="en-US" sz="4300" b="1">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1683179" y="428316"/>
            <a:ext cx="6937849" cy="4041998"/>
          </a:xfrm>
          <a:prstGeom prst="rect">
            <a:avLst/>
          </a:prstGeom>
          <a:ln>
            <a:noFill/>
          </a:ln>
          <a:effectLst>
            <a:softEdge rad="112500"/>
          </a:effectLst>
        </p:spPr>
      </p:pic>
    </p:spTree>
    <p:extLst>
      <p:ext uri="{BB962C8B-B14F-4D97-AF65-F5344CB8AC3E}">
        <p14:creationId xmlns:p14="http://schemas.microsoft.com/office/powerpoint/2010/main" val="361012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411320"/>
            <a:ext cx="10634136" cy="2077492"/>
          </a:xfrm>
          <a:prstGeom prst="rect">
            <a:avLst/>
          </a:prstGeom>
          <a:noFill/>
        </p:spPr>
        <p:txBody>
          <a:bodyPr wrap="square" rtlCol="0">
            <a:spAutoFit/>
          </a:bodyPr>
          <a:lstStyle/>
          <a:p>
            <a:pPr algn="just"/>
            <a:r>
              <a:rPr lang="en-US" sz="4300" b="1" smtClean="0">
                <a:latin typeface="Cambria" panose="02040503050406030204" pitchFamily="18" charset="0"/>
                <a:ea typeface="Cambria" panose="02040503050406030204" pitchFamily="18" charset="0"/>
              </a:rPr>
              <a:t>   Nhìn theo bóng bố xa dần, Bam-bi cảm thấy yên tâm. Nó thấy tương lai cả mình qua bóng dáng của bố.</a:t>
            </a:r>
            <a:endParaRPr lang="en-US" sz="4300" b="1">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882328" y="578293"/>
            <a:ext cx="6816222" cy="3892021"/>
          </a:xfrm>
          <a:prstGeom prst="rect">
            <a:avLst/>
          </a:prstGeom>
          <a:ln>
            <a:noFill/>
          </a:ln>
          <a:effectLst>
            <a:softEdge rad="112500"/>
          </a:effectLst>
        </p:spPr>
      </p:pic>
    </p:spTree>
    <p:extLst>
      <p:ext uri="{BB962C8B-B14F-4D97-AF65-F5344CB8AC3E}">
        <p14:creationId xmlns:p14="http://schemas.microsoft.com/office/powerpoint/2010/main" val="19588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76145" y="713788"/>
            <a:ext cx="5786203" cy="3693319"/>
          </a:xfrm>
          <a:prstGeom prst="rect">
            <a:avLst/>
          </a:prstGeom>
          <a:noFill/>
        </p:spPr>
        <p:txBody>
          <a:bodyPr wrap="square" rtlCol="0">
            <a:spAutoFit/>
          </a:bodyPr>
          <a:lstStyle/>
          <a:p>
            <a:pPr algn="just"/>
            <a:r>
              <a:rPr lang="en-US" sz="3900" b="1" smtClean="0">
                <a:latin typeface="Cambria" panose="02040503050406030204" pitchFamily="18" charset="0"/>
                <a:ea typeface="Cambria" panose="02040503050406030204" pitchFamily="18" charset="0"/>
              </a:rPr>
              <a:t>     Kể từ đó, Bam-bi bắt đầu làm quen với cuộc sống tự lập. Bam-bi khắc ghi trong tim lời dặn của bố mẹ, khám phá thế giới, học cách suy nghĩ,</a:t>
            </a:r>
            <a:endParaRPr lang="en-US" sz="3900" b="1">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493563" y="493177"/>
            <a:ext cx="5414157" cy="3853970"/>
          </a:xfrm>
          <a:prstGeom prst="rect">
            <a:avLst/>
          </a:prstGeom>
        </p:spPr>
      </p:pic>
      <p:sp>
        <p:nvSpPr>
          <p:cNvPr id="6" name="TextBox 5"/>
          <p:cNvSpPr txBox="1"/>
          <p:nvPr/>
        </p:nvSpPr>
        <p:spPr>
          <a:xfrm>
            <a:off x="532151" y="4347147"/>
            <a:ext cx="11145187" cy="1938992"/>
          </a:xfrm>
          <a:prstGeom prst="rect">
            <a:avLst/>
          </a:prstGeom>
          <a:noFill/>
        </p:spPr>
        <p:txBody>
          <a:bodyPr wrap="square" rtlCol="0">
            <a:spAutoFit/>
          </a:bodyPr>
          <a:lstStyle/>
          <a:p>
            <a:pPr algn="just"/>
            <a:r>
              <a:rPr lang="en-US" sz="3900" b="1" smtClean="0">
                <a:latin typeface="Cambria" panose="02040503050406030204" pitchFamily="18" charset="0"/>
                <a:ea typeface="Cambria" panose="02040503050406030204" pitchFamily="18" charset="0"/>
              </a:rPr>
              <a:t>dùng </a:t>
            </a:r>
            <a:r>
              <a:rPr lang="en-US" sz="3900" b="1">
                <a:latin typeface="Cambria" panose="02040503050406030204" pitchFamily="18" charset="0"/>
                <a:ea typeface="Cambria" panose="02040503050406030204" pitchFamily="18" charset="0"/>
              </a:rPr>
              <a:t>hiểu biết của mình để xử lí các tình </a:t>
            </a:r>
            <a:r>
              <a:rPr lang="en-US" sz="3900" b="1">
                <a:latin typeface="Cambria" panose="02040503050406030204" pitchFamily="18" charset="0"/>
                <a:ea typeface="Cambria" panose="02040503050406030204" pitchFamily="18" charset="0"/>
              </a:rPr>
              <a:t>huống</a:t>
            </a:r>
            <a:r>
              <a:rPr lang="en-US" sz="3900" b="1" smtClean="0">
                <a:latin typeface="Cambria" panose="02040503050406030204" pitchFamily="18" charset="0"/>
                <a:ea typeface="Cambria" panose="02040503050406030204" pitchFamily="18" charset="0"/>
              </a:rPr>
              <a:t>,… Nhiều </a:t>
            </a:r>
            <a:r>
              <a:rPr lang="en-US" sz="3900" b="1">
                <a:latin typeface="Cambria" panose="02040503050406030204" pitchFamily="18" charset="0"/>
                <a:ea typeface="Cambria" panose="02040503050406030204" pitchFamily="18" charset="0"/>
              </a:rPr>
              <a:t>năm trôi qua, Bam-bi giờ đây đã trở thành chàng nai thông minh, dung cảm</a:t>
            </a:r>
            <a:r>
              <a:rPr lang="en-US" sz="3900" b="1">
                <a:latin typeface="Cambria" panose="02040503050406030204" pitchFamily="18" charset="0"/>
                <a:ea typeface="Cambria" panose="02040503050406030204" pitchFamily="18" charset="0"/>
              </a:rPr>
              <a:t>. </a:t>
            </a:r>
            <a:endParaRPr lang="en-US" sz="39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5611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Tóm</a:t>
            </a:r>
            <a:r>
              <a:rPr kumimoji="0" lang="en-US" altLang="zh-CN" sz="4800" b="1" i="0" u="none" strike="noStrike" kern="1200" cap="none" spc="300" normalizeH="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tắt</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4832092"/>
          </a:xfrm>
          <a:prstGeom prst="rect">
            <a:avLst/>
          </a:prstGeom>
          <a:noFill/>
        </p:spPr>
        <p:txBody>
          <a:bodyPr wrap="square" rtlCol="0">
            <a:spAutoFit/>
          </a:bodyPr>
          <a:lstStyle/>
          <a:p>
            <a:pPr algn="just"/>
            <a:r>
              <a:rPr lang="en-US" sz="4400" b="1" smtClean="0">
                <a:solidFill>
                  <a:srgbClr val="002060"/>
                </a:solidFill>
                <a:latin typeface="Cambria" panose="02040503050406030204" pitchFamily="18" charset="0"/>
                <a:ea typeface="Cambria" panose="02040503050406030204" pitchFamily="18" charset="0"/>
              </a:rPr>
              <a:t>    </a:t>
            </a:r>
            <a:r>
              <a:rPr lang="vi-VN" sz="4400" b="1" smtClean="0">
                <a:solidFill>
                  <a:srgbClr val="002060"/>
                </a:solidFill>
                <a:latin typeface="Cambria" panose="02040503050406030204" pitchFamily="18" charset="0"/>
                <a:ea typeface="Cambria" panose="02040503050406030204" pitchFamily="18" charset="0"/>
              </a:rPr>
              <a:t>Đến </a:t>
            </a:r>
            <a:r>
              <a:rPr lang="vi-VN" sz="4400" b="1">
                <a:solidFill>
                  <a:srgbClr val="002060"/>
                </a:solidFill>
                <a:latin typeface="Cambria" panose="02040503050406030204" pitchFamily="18" charset="0"/>
                <a:ea typeface="Cambria" panose="02040503050406030204" pitchFamily="18" charset="0"/>
              </a:rPr>
              <a:t>tuổi trưởng thành, Bam-bi được mẹ cho sống tự lập. Khi mẹ đi mất, Bam-bi hoang hốt kêu lên. Nhờ sự khích lên của nai bố mà Bam-bi đã có quyết tâm tự lập. Nhiều năm sau, Bam-bi ngày nào đã trở thành một chàng nai thông minh, dũng cảm như bố. </a:t>
            </a:r>
            <a:endParaRPr lang="en-US" sz="72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12464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sp>
        <p:nvSpPr>
          <p:cNvPr id="2" name="TextBox 1"/>
          <p:cNvSpPr txBox="1"/>
          <p:nvPr/>
        </p:nvSpPr>
        <p:spPr>
          <a:xfrm>
            <a:off x="1354808" y="1695166"/>
            <a:ext cx="9627342" cy="3539430"/>
          </a:xfrm>
          <a:prstGeom prst="rect">
            <a:avLst/>
          </a:prstGeom>
          <a:noFill/>
        </p:spPr>
        <p:txBody>
          <a:bodyPr wrap="square" rtlCol="0">
            <a:spAutoFit/>
          </a:bodyPr>
          <a:lstStyle/>
          <a:p>
            <a:pPr algn="just"/>
            <a:r>
              <a:rPr lang="en-US" sz="3200" b="1">
                <a:solidFill>
                  <a:schemeClr val="accent3">
                    <a:lumMod val="75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3">
                    <a:lumMod val="75000"/>
                  </a:schemeClr>
                </a:solidFill>
                <a:latin typeface="Cambria" panose="02040503050406030204" pitchFamily="18" charset="0"/>
                <a:ea typeface="Cambria" panose="02040503050406030204" pitchFamily="18" charset="0"/>
              </a:rPr>
              <a:t>- Biết tóm tắt câu chuyện theo gợi ý.</a:t>
            </a:r>
          </a:p>
          <a:p>
            <a:pPr algn="just"/>
            <a:r>
              <a:rPr lang="en-US" sz="3200" b="1">
                <a:solidFill>
                  <a:schemeClr val="accent3">
                    <a:lumMod val="75000"/>
                  </a:schemeClr>
                </a:solidFill>
                <a:latin typeface="Cambria" panose="02040503050406030204" pitchFamily="18" charset="0"/>
                <a:ea typeface="Cambria" panose="02040503050406030204" pitchFamily="18" charset="0"/>
              </a:rPr>
              <a:t>- Viết được đoạn mở bài và kết bài cho câu chuyện có sẵn.</a:t>
            </a:r>
          </a:p>
          <a:p>
            <a:pPr algn="just"/>
            <a:r>
              <a:rPr lang="en-US" sz="3200" b="1">
                <a:solidFill>
                  <a:schemeClr val="accent3">
                    <a:lumMod val="75000"/>
                  </a:schemeClr>
                </a:solidFill>
                <a:latin typeface="Cambria" panose="02040503050406030204" pitchFamily="18" charset="0"/>
                <a:ea typeface="Cambria" panose="02040503050406030204" pitchFamily="18" charset="0"/>
              </a:rPr>
              <a:t>* Năng lực chung: năng lực ngôn ngữ, giải quyết vấn đề sáng tạo.</a:t>
            </a:r>
          </a:p>
          <a:p>
            <a:pPr algn="just"/>
            <a:r>
              <a:rPr lang="en-US" sz="3200" b="1">
                <a:solidFill>
                  <a:schemeClr val="accent3">
                    <a:lumMod val="75000"/>
                  </a:schemeClr>
                </a:solidFill>
                <a:latin typeface="Cambria" panose="02040503050406030204" pitchFamily="18" charset="0"/>
                <a:ea typeface="Cambria" panose="02040503050406030204" pitchFamily="18" charset="0"/>
              </a:rPr>
              <a:t>* Phẩm chất: chăm chỉ, trách nhiệm</a:t>
            </a:r>
            <a:r>
              <a:rPr lang="en-US" sz="3200" b="1" smtClean="0">
                <a:solidFill>
                  <a:schemeClr val="accent3">
                    <a:lumMod val="75000"/>
                  </a:schemeClr>
                </a:solidFill>
                <a:latin typeface="Cambria" panose="02040503050406030204" pitchFamily="18" charset="0"/>
                <a:ea typeface="Cambria" panose="02040503050406030204" pitchFamily="18" charset="0"/>
              </a:rPr>
              <a:t>.</a:t>
            </a:r>
            <a:endParaRPr lang="en-US" sz="3200" b="1">
              <a:solidFill>
                <a:schemeClr val="accent3">
                  <a:lumMod val="75000"/>
                </a:schemeClr>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B5D2DAB1-4E2B-D3BA-EEFF-36D06A6A162B}"/>
              </a:ext>
            </a:extLst>
          </p:cNvPr>
          <p:cNvPicPr>
            <a:picLocks noChangeAspect="1"/>
          </p:cNvPicPr>
          <p:nvPr/>
        </p:nvPicPr>
        <p:blipFill>
          <a:blip r:embed="rId6"/>
          <a:stretch>
            <a:fillRect/>
          </a:stretch>
        </p:blipFill>
        <p:spPr>
          <a:xfrm>
            <a:off x="2676860" y="548856"/>
            <a:ext cx="7206214" cy="1508443"/>
          </a:xfrm>
          <a:prstGeom prst="rect">
            <a:avLst/>
          </a:prstGeom>
        </p:spPr>
      </p:pic>
    </p:spTree>
    <p:extLst>
      <p:ext uri="{BB962C8B-B14F-4D97-AF65-F5344CB8AC3E}">
        <p14:creationId xmlns:p14="http://schemas.microsoft.com/office/powerpoint/2010/main" val="25563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785790" y="523344"/>
            <a:ext cx="9497462" cy="1365417"/>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700" b="1" i="0" u="none" strike="noStrike" kern="1200" cap="none" spc="30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 Viết</a:t>
            </a:r>
            <a:r>
              <a:rPr kumimoji="0" lang="en-US" altLang="zh-CN" sz="3700" b="1" i="0" u="none" strike="noStrike" kern="1200" cap="none" spc="300" normalizeH="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mở bài hoặc kết bài cho câu chuyện Nai con Bam-bi theo ý em.</a:t>
            </a:r>
            <a:endParaRPr kumimoji="0" lang="zh-CN" altLang="en-US" sz="37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3" name="图片 3">
            <a:extLst>
              <a:ext uri="{FF2B5EF4-FFF2-40B4-BE49-F238E27FC236}">
                <a16:creationId xmlns:a16="http://schemas.microsoft.com/office/drawing/2014/main" id="{090C4FC4-5C1B-1C24-163F-BDEC73C1D8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7257" y="2430735"/>
            <a:ext cx="5321312" cy="4032558"/>
          </a:xfrm>
          <a:prstGeom prst="rect">
            <a:avLst/>
          </a:prstGeom>
        </p:spPr>
      </p:pic>
      <p:grpSp>
        <p:nvGrpSpPr>
          <p:cNvPr id="4" name="Group 3"/>
          <p:cNvGrpSpPr/>
          <p:nvPr/>
        </p:nvGrpSpPr>
        <p:grpSpPr>
          <a:xfrm>
            <a:off x="589280" y="2430735"/>
            <a:ext cx="5538652" cy="3398599"/>
            <a:chOff x="3941708" y="2048337"/>
            <a:chExt cx="7334250" cy="3882790"/>
          </a:xfrm>
        </p:grpSpPr>
        <p:grpSp>
          <p:nvGrpSpPr>
            <p:cNvPr id="5"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6" name="TextBox 5"/>
            <p:cNvSpPr txBox="1"/>
            <p:nvPr/>
          </p:nvSpPr>
          <p:spPr>
            <a:xfrm>
              <a:off x="4201925" y="2190298"/>
              <a:ext cx="6786698" cy="36920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40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đọc kĩ nội dung câu chuyện </a:t>
              </a:r>
              <a:r>
                <a:rPr kumimoji="0" lang="en-US" sz="4000" b="1" i="0" u="none" strike="noStrike" kern="1200" cap="none" spc="0" normalizeH="0" baseline="0" noProof="0" smtClean="0">
                  <a:ln>
                    <a:noFill/>
                  </a:ln>
                  <a:solidFill>
                    <a:srgbClr val="00B0F0"/>
                  </a:solidFill>
                  <a:effectLst/>
                  <a:uLnTx/>
                  <a:uFillTx/>
                  <a:latin typeface="Cambria" panose="02040503050406030204" pitchFamily="18" charset="0"/>
                  <a:ea typeface="Cambria" panose="02040503050406030204" pitchFamily="18" charset="0"/>
                  <a:cs typeface="+mn-cs"/>
                </a:rPr>
                <a:t>Nai con Bam-bi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viết Mở bài hoặc Kết bài cho câu chuyện.</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347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Mở bài</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4401205"/>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Mỗi người đều có một thời điểm cảm thấy bấp bênh, thiếu quyết tâm, thiếu định hướng. Em cũng đã một thời điểm như vậy. Nhưng may mắn thay, vào thời điểm đấy, em đã được truyền động lực để cố gắng nhờ một câu chuyện rất hay. Đó chính là câu chuyện Nai con Bam-bi.</a:t>
            </a:r>
            <a:endParaRPr lang="en-US" sz="40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593436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smtClean="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Kết</a:t>
            </a: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bài</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3785652"/>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Sau khi đọc xong câu chuyện, em vô cùng ngưỡng mộ Bam-bi, cậu đã mạnh mẽ sống tự lập và trở thành một chàng nai thông minh và dũng cảm. Em cũng hi vọng bản thân mình cũng có sự can đảm như Bam-bi để trở thành người tự lập trong cuộc sống. </a:t>
            </a:r>
            <a:endParaRPr lang="en-US" sz="40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771936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768F56F-FC6C-E976-7C76-6FEAE45C0DF2}"/>
              </a:ext>
            </a:extLst>
          </p:cNvPr>
          <p:cNvGrpSpPr/>
          <p:nvPr/>
        </p:nvGrpSpPr>
        <p:grpSpPr>
          <a:xfrm>
            <a:off x="604515" y="2035275"/>
            <a:ext cx="7334250" cy="3882790"/>
            <a:chOff x="623565" y="1520925"/>
            <a:chExt cx="7334250" cy="4814393"/>
          </a:xfrm>
        </p:grpSpPr>
        <p:sp>
          <p:nvSpPr>
            <p:cNvPr id="3"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5700" y="2035275"/>
            <a:ext cx="4686300" cy="4686300"/>
          </a:xfrm>
          <a:prstGeom prst="rect">
            <a:avLst/>
          </a:prstGeom>
        </p:spPr>
      </p:pic>
      <p:pic>
        <p:nvPicPr>
          <p:cNvPr id="6" name="图片 17">
            <a:extLst>
              <a:ext uri="{FF2B5EF4-FFF2-40B4-BE49-F238E27FC236}">
                <a16:creationId xmlns:a16="http://schemas.microsoft.com/office/drawing/2014/main" id="{57FB140C-40D0-F022-FD45-954A1FA02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846"/>
            <a:ext cx="3627452" cy="1323975"/>
          </a:xfrm>
          <a:prstGeom prst="rect">
            <a:avLst/>
          </a:prstGeom>
        </p:spPr>
      </p:pic>
      <p:pic>
        <p:nvPicPr>
          <p:cNvPr id="7" name="Picture 6"/>
          <p:cNvPicPr>
            <a:picLocks noChangeAspect="1"/>
          </p:cNvPicPr>
          <p:nvPr/>
        </p:nvPicPr>
        <p:blipFill>
          <a:blip r:embed="rId4"/>
          <a:stretch>
            <a:fillRect/>
          </a:stretch>
        </p:blipFill>
        <p:spPr>
          <a:xfrm>
            <a:off x="2320593" y="1589556"/>
            <a:ext cx="4292246" cy="1951631"/>
          </a:xfrm>
          <a:prstGeom prst="rect">
            <a:avLst/>
          </a:prstGeom>
        </p:spPr>
      </p:pic>
      <p:sp>
        <p:nvSpPr>
          <p:cNvPr id="8" name="TextBox 7">
            <a:extLst>
              <a:ext uri="{FF2B5EF4-FFF2-40B4-BE49-F238E27FC236}">
                <a16:creationId xmlns:a16="http://schemas.microsoft.com/office/drawing/2014/main" id="{A0C8EFDC-9F68-E142-3452-C4222B19AA14}"/>
              </a:ext>
            </a:extLst>
          </p:cNvPr>
          <p:cNvSpPr txBox="1"/>
          <p:nvPr/>
        </p:nvSpPr>
        <p:spPr>
          <a:xfrm>
            <a:off x="914918" y="3174202"/>
            <a:ext cx="6871447" cy="2308324"/>
          </a:xfrm>
          <a:prstGeom prst="rect">
            <a:avLst/>
          </a:prstGeom>
          <a:noFill/>
        </p:spPr>
        <p:txBody>
          <a:bodyPr wrap="square">
            <a:spAutoFit/>
          </a:bodyPr>
          <a:lstStyle/>
          <a:p>
            <a:pPr algn="just"/>
            <a:r>
              <a:rPr lang="en-US" sz="3600" b="1" smtClean="0">
                <a:solidFill>
                  <a:srgbClr val="008080"/>
                </a:solidFill>
                <a:latin typeface="Cambria" panose="02040503050406030204" pitchFamily="18" charset="0"/>
                <a:ea typeface="Cambria" panose="02040503050406030204" pitchFamily="18" charset="0"/>
              </a:rPr>
              <a:t>- </a:t>
            </a:r>
            <a:r>
              <a:rPr lang="en-US" sz="3600" b="1">
                <a:solidFill>
                  <a:srgbClr val="008080"/>
                </a:solidFill>
                <a:latin typeface="Cambria" panose="02040503050406030204" pitchFamily="18" charset="0"/>
                <a:ea typeface="Cambria" panose="02040503050406030204" pitchFamily="18" charset="0"/>
              </a:rPr>
              <a:t>Hoàn </a:t>
            </a:r>
            <a:r>
              <a:rPr lang="en-US" sz="3600" b="1" smtClean="0">
                <a:solidFill>
                  <a:srgbClr val="008080"/>
                </a:solidFill>
                <a:latin typeface="Cambria" panose="02040503050406030204" pitchFamily="18" charset="0"/>
                <a:ea typeface="Cambria" panose="02040503050406030204" pitchFamily="18" charset="0"/>
              </a:rPr>
              <a:t>thành đoạn mở bài hoặc kết bài cho câu chuyện.</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Đọc và chuẩn bị trước </a:t>
            </a:r>
            <a:r>
              <a:rPr lang="en-US" sz="3600" b="1" smtClean="0">
                <a:solidFill>
                  <a:srgbClr val="008080"/>
                </a:solidFill>
                <a:latin typeface="Cambria" panose="02040503050406030204" pitchFamily="18" charset="0"/>
                <a:ea typeface="Cambria" panose="02040503050406030204" pitchFamily="18" charset="0"/>
              </a:rPr>
              <a:t>bài tiếp theo.</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0941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3" name="Picture 2">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337801" y="1489166"/>
            <a:ext cx="9316513" cy="3954228"/>
          </a:xfrm>
          <a:prstGeom prst="rect">
            <a:avLst/>
          </a:prstGeom>
        </p:spPr>
      </p:pic>
    </p:spTree>
    <p:extLst>
      <p:ext uri="{BB962C8B-B14F-4D97-AF65-F5344CB8AC3E}">
        <p14:creationId xmlns:p14="http://schemas.microsoft.com/office/powerpoint/2010/main" val="185771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7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pic>
        <p:nvPicPr>
          <p:cNvPr id="14" name="Picture 13"/>
          <p:cNvPicPr>
            <a:picLocks noChangeAspect="1"/>
          </p:cNvPicPr>
          <p:nvPr/>
        </p:nvPicPr>
        <p:blipFill>
          <a:blip r:embed="rId6">
            <a:duotone>
              <a:prstClr val="black"/>
              <a:srgbClr val="FF6600">
                <a:tint val="45000"/>
                <a:satMod val="400000"/>
              </a:srgbClr>
            </a:duotone>
          </a:blip>
          <a:stretch>
            <a:fillRect/>
          </a:stretch>
        </p:blipFill>
        <p:spPr>
          <a:xfrm>
            <a:off x="1548647" y="2158521"/>
            <a:ext cx="9187468" cy="2237426"/>
          </a:xfrm>
          <a:prstGeom prst="rect">
            <a:avLst/>
          </a:prstGeom>
        </p:spPr>
      </p:pic>
    </p:spTree>
    <p:extLst>
      <p:ext uri="{BB962C8B-B14F-4D97-AF65-F5344CB8AC3E}">
        <p14:creationId xmlns:p14="http://schemas.microsoft.com/office/powerpoint/2010/main" val="305423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16095" y="685731"/>
            <a:ext cx="10636244" cy="1762048"/>
            <a:chOff x="816095" y="685731"/>
            <a:chExt cx="10636244" cy="1762048"/>
          </a:xfrm>
        </p:grpSpPr>
        <p:sp>
          <p:nvSpPr>
            <p:cNvPr id="4" name="Rounded Rectangle 3"/>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mở bài cho bài văn kể lại một câu chuyện? Đó là những cách mở bài nào?</a:t>
              </a:r>
              <a:endParaRPr lang="en-US" sz="4000" b="1">
                <a:latin typeface="Cambria" panose="02040503050406030204" pitchFamily="18" charset="0"/>
                <a:ea typeface="Cambria" panose="02040503050406030204" pitchFamily="18" charset="0"/>
              </a:endParaRPr>
            </a:p>
          </p:txBody>
        </p:sp>
      </p:grpSp>
      <p:grpSp>
        <p:nvGrpSpPr>
          <p:cNvPr id="6" name="Group 5"/>
          <p:cNvGrpSpPr/>
          <p:nvPr/>
        </p:nvGrpSpPr>
        <p:grpSpPr>
          <a:xfrm>
            <a:off x="816095" y="3080825"/>
            <a:ext cx="2363372" cy="2110154"/>
            <a:chOff x="816095" y="3080825"/>
            <a:chExt cx="2363372" cy="2110154"/>
          </a:xfrm>
        </p:grpSpPr>
        <p:sp>
          <p:nvSpPr>
            <p:cNvPr id="7" name="Oval 6"/>
            <p:cNvSpPr/>
            <p:nvPr/>
          </p:nvSpPr>
          <p:spPr>
            <a:xfrm>
              <a:off x="816095" y="3080825"/>
              <a:ext cx="2363372" cy="21101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8" name="TextBox 7"/>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mở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7" idx="6"/>
          </p:cNvCxnSpPr>
          <p:nvPr/>
        </p:nvCxnSpPr>
        <p:spPr>
          <a:xfrm flipV="1">
            <a:off x="3179466" y="3418449"/>
            <a:ext cx="1554480"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6" y="4147626"/>
            <a:ext cx="1554480"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754880" y="2904978"/>
            <a:ext cx="5767755" cy="872197"/>
            <a:chOff x="4754880" y="2904978"/>
            <a:chExt cx="5767755" cy="872197"/>
          </a:xfrm>
          <a:solidFill>
            <a:srgbClr val="FF6600"/>
          </a:solidFill>
        </p:grpSpPr>
        <p:sp>
          <p:nvSpPr>
            <p:cNvPr id="12" name="Rounded Rectangle 11"/>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4754880" y="2975318"/>
              <a:ext cx="5598941" cy="646331"/>
            </a:xfrm>
            <a:prstGeom prst="rect">
              <a:avLst/>
            </a:prstGeom>
            <a:grp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trực tiếp</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4754880" y="4318782"/>
            <a:ext cx="5767755" cy="872197"/>
            <a:chOff x="4754880" y="2904978"/>
            <a:chExt cx="5767755" cy="872197"/>
          </a:xfrm>
          <a:solidFill>
            <a:srgbClr val="FF6600"/>
          </a:solidFill>
        </p:grpSpPr>
        <p:sp>
          <p:nvSpPr>
            <p:cNvPr id="15" name="Rounded Rectangle 14"/>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4754880" y="2989386"/>
              <a:ext cx="5598941" cy="646331"/>
            </a:xfrm>
            <a:prstGeom prst="rect">
              <a:avLst/>
            </a:prstGeom>
            <a:grp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gián tiếp</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844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mở bài trực tiếp?</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6"/>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715844"/>
              <a:ext cx="6786698" cy="2405816"/>
            </a:xfrm>
            <a:prstGeom prst="rect">
              <a:avLst/>
            </a:prstGeom>
            <a:noFill/>
          </p:spPr>
          <p:txBody>
            <a:bodyPr wrap="square" rtlCol="0">
              <a:spAutoFit/>
            </a:bodyPr>
            <a:lstStyle/>
            <a:p>
              <a:pPr algn="just"/>
              <a:r>
                <a:rPr lang="en-US" sz="4800" b="1" smtClean="0">
                  <a:solidFill>
                    <a:schemeClr val="accent3">
                      <a:lumMod val="75000"/>
                    </a:schemeClr>
                  </a:solidFill>
                  <a:latin typeface="Cambria" panose="02040503050406030204" pitchFamily="18" charset="0"/>
                  <a:ea typeface="Cambria" panose="02040503050406030204" pitchFamily="18" charset="0"/>
                </a:rPr>
                <a:t>   </a:t>
              </a:r>
              <a:r>
                <a:rPr lang="en-US" sz="4800" b="1" smtClean="0">
                  <a:solidFill>
                    <a:schemeClr val="accent2">
                      <a:lumMod val="50000"/>
                    </a:schemeClr>
                  </a:solidFill>
                  <a:latin typeface="Cambria" panose="02040503050406030204" pitchFamily="18" charset="0"/>
                  <a:ea typeface="Cambria" panose="02040503050406030204" pitchFamily="18" charset="0"/>
                </a:rPr>
                <a:t>Mở bài trực tiếp: </a:t>
              </a:r>
              <a:r>
                <a:rPr lang="en-US" sz="4800" b="1" smtClean="0">
                  <a:solidFill>
                    <a:schemeClr val="accent3">
                      <a:lumMod val="75000"/>
                    </a:schemeClr>
                  </a:solidFill>
                  <a:latin typeface="Cambria" panose="02040503050406030204" pitchFamily="18" charset="0"/>
                  <a:ea typeface="Cambria" panose="02040503050406030204" pitchFamily="18" charset="0"/>
                </a:rPr>
                <a:t>giới thiệu ngay vào câu chuyện.</a:t>
              </a:r>
              <a:endParaRPr lang="en-US" sz="4800" b="1">
                <a:solidFill>
                  <a:schemeClr val="accent3">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82944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mở bài gián tiếp?</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408719"/>
              <a:ext cx="6786698" cy="3303986"/>
            </a:xfrm>
            <a:prstGeom prst="rect">
              <a:avLst/>
            </a:prstGeom>
            <a:noFill/>
          </p:spPr>
          <p:txBody>
            <a:bodyPr wrap="square" rtlCol="0">
              <a:spAutoFit/>
            </a:bodyPr>
            <a:lstStyle/>
            <a:p>
              <a:pPr algn="just"/>
              <a:r>
                <a:rPr lang="en-US" sz="4000" b="1" smtClean="0">
                  <a:solidFill>
                    <a:schemeClr val="accent3">
                      <a:lumMod val="75000"/>
                    </a:schemeClr>
                  </a:solidFill>
                  <a:latin typeface="Cambria" panose="02040503050406030204" pitchFamily="18" charset="0"/>
                  <a:ea typeface="Cambria" panose="02040503050406030204" pitchFamily="18" charset="0"/>
                </a:rPr>
                <a:t>   </a:t>
              </a:r>
              <a:r>
                <a:rPr lang="en-US" sz="4000" b="1" smtClean="0">
                  <a:solidFill>
                    <a:schemeClr val="accent2">
                      <a:lumMod val="50000"/>
                    </a:schemeClr>
                  </a:solidFill>
                  <a:latin typeface="Cambria" panose="02040503050406030204" pitchFamily="18" charset="0"/>
                  <a:ea typeface="Cambria" panose="02040503050406030204" pitchFamily="18" charset="0"/>
                </a:rPr>
                <a:t>Mở bài gián tiếp: </a:t>
              </a:r>
              <a:r>
                <a:rPr lang="en-US" sz="4000" b="1" smtClean="0">
                  <a:solidFill>
                    <a:schemeClr val="accent3">
                      <a:lumMod val="75000"/>
                    </a:schemeClr>
                  </a:solidFill>
                  <a:latin typeface="Cambria" panose="02040503050406030204" pitchFamily="18" charset="0"/>
                  <a:ea typeface="Cambria" panose="02040503050406030204" pitchFamily="18" charset="0"/>
                </a:rPr>
                <a:t>giới thiệu câu chuyện kết hợp nêu bối cảnh được nghe, đọc hoặc nêu cảm nghĩ, kỉ niệm gắn với câu chuyện .</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240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762048"/>
            <a:chOff x="816095" y="685731"/>
            <a:chExt cx="10636244" cy="1762048"/>
          </a:xfrm>
        </p:grpSpPr>
        <p:sp>
          <p:nvSpPr>
            <p:cNvPr id="3" name="Rounded Rectangle 2"/>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kết bài cho bài văn kể lại một câu chuyện? Đó là những cách kết bài nào?</a:t>
              </a:r>
              <a:endParaRPr lang="en-US" sz="4000" b="1">
                <a:latin typeface="Cambria" panose="02040503050406030204" pitchFamily="18" charset="0"/>
                <a:ea typeface="Cambria" panose="02040503050406030204" pitchFamily="18" charset="0"/>
              </a:endParaRPr>
            </a:p>
          </p:txBody>
        </p:sp>
      </p:grpSp>
      <p:grpSp>
        <p:nvGrpSpPr>
          <p:cNvPr id="5" name="Group 4"/>
          <p:cNvGrpSpPr/>
          <p:nvPr/>
        </p:nvGrpSpPr>
        <p:grpSpPr>
          <a:xfrm>
            <a:off x="816095" y="3080825"/>
            <a:ext cx="2363372" cy="2110154"/>
            <a:chOff x="816095" y="3080825"/>
            <a:chExt cx="2363372" cy="2110154"/>
          </a:xfrm>
        </p:grpSpPr>
        <p:sp>
          <p:nvSpPr>
            <p:cNvPr id="6" name="Oval 5"/>
            <p:cNvSpPr/>
            <p:nvPr/>
          </p:nvSpPr>
          <p:spPr>
            <a:xfrm>
              <a:off x="816095" y="3080825"/>
              <a:ext cx="2363372" cy="211015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7" name="TextBox 6"/>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kết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8" name="Straight Arrow Connector 7"/>
          <p:cNvCxnSpPr>
            <a:stCxn id="6" idx="6"/>
          </p:cNvCxnSpPr>
          <p:nvPr/>
        </p:nvCxnSpPr>
        <p:spPr>
          <a:xfrm flipV="1">
            <a:off x="3179467" y="3418449"/>
            <a:ext cx="1554480"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179466" y="4147626"/>
            <a:ext cx="1554480"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754880" y="2904978"/>
            <a:ext cx="5767755" cy="872197"/>
            <a:chOff x="4754880" y="2904978"/>
            <a:chExt cx="5767755" cy="872197"/>
          </a:xfrm>
        </p:grpSpPr>
        <p:sp>
          <p:nvSpPr>
            <p:cNvPr id="11" name="Rounded Rectangle 10"/>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4754880" y="2975318"/>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mở rộng</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4754880" y="4318782"/>
            <a:ext cx="5767755" cy="872197"/>
            <a:chOff x="4754880" y="2904978"/>
            <a:chExt cx="5767755" cy="872197"/>
          </a:xfrm>
        </p:grpSpPr>
        <p:sp>
          <p:nvSpPr>
            <p:cNvPr id="14" name="Rounded Rectangle 13"/>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4754880" y="2989386"/>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không mở rộng</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19581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kết bài mở rộng?</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408719"/>
              <a:ext cx="6786698" cy="3303985"/>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Kết bài mở rộng: </a:t>
              </a:r>
              <a:r>
                <a:rPr lang="en-US" sz="4000" b="1" smtClean="0">
                  <a:solidFill>
                    <a:srgbClr val="0070C0"/>
                  </a:solidFill>
                  <a:latin typeface="Cambria" panose="02040503050406030204" pitchFamily="18" charset="0"/>
                  <a:ea typeface="Cambria" panose="02040503050406030204" pitchFamily="18" charset="0"/>
                </a:rPr>
                <a:t>Nêu suy nghĩ, cảm xúc,… và những liên tưởng. Suy luận được gợi ra từ câu chuyện.</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804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kết bài không mở rộng?</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540123"/>
              <a:ext cx="6786698" cy="2213349"/>
            </a:xfrm>
            <a:prstGeom prst="rect">
              <a:avLst/>
            </a:prstGeom>
            <a:noFill/>
          </p:spPr>
          <p:txBody>
            <a:bodyPr wrap="square" rtlCol="0">
              <a:spAutoFit/>
            </a:bodyPr>
            <a:lstStyle/>
            <a:p>
              <a:pPr algn="just"/>
              <a:r>
                <a:rPr lang="en-US" sz="4400" b="1" smtClean="0">
                  <a:solidFill>
                    <a:schemeClr val="accent3">
                      <a:lumMod val="75000"/>
                    </a:schemeClr>
                  </a:solidFill>
                  <a:latin typeface="Cambria" panose="02040503050406030204" pitchFamily="18" charset="0"/>
                  <a:ea typeface="Cambria" panose="02040503050406030204" pitchFamily="18" charset="0"/>
                </a:rPr>
                <a:t>   </a:t>
              </a:r>
              <a:r>
                <a:rPr lang="en-US" sz="4400" b="1" smtClean="0">
                  <a:solidFill>
                    <a:srgbClr val="002060"/>
                  </a:solidFill>
                  <a:latin typeface="Cambria" panose="02040503050406030204" pitchFamily="18" charset="0"/>
                  <a:ea typeface="Cambria" panose="02040503050406030204" pitchFamily="18" charset="0"/>
                </a:rPr>
                <a:t>Kết bài không mở rộng: </a:t>
              </a:r>
              <a:r>
                <a:rPr lang="en-US" sz="4400" b="1" smtClean="0">
                  <a:solidFill>
                    <a:srgbClr val="0070C0"/>
                  </a:solidFill>
                  <a:latin typeface="Cambria" panose="02040503050406030204" pitchFamily="18" charset="0"/>
                  <a:ea typeface="Cambria" panose="02040503050406030204" pitchFamily="18" charset="0"/>
                </a:rPr>
                <a:t>Nêu suy nghĩ, cảm xúc về câu chuyện.</a:t>
              </a:r>
              <a:endParaRPr lang="en-US" sz="44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33804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A8617FB4-9FBA-494A-92EA-D109314F4FA2}"/>
</file>

<file path=customXml/itemProps2.xml><?xml version="1.0" encoding="utf-8"?>
<ds:datastoreItem xmlns:ds="http://schemas.openxmlformats.org/officeDocument/2006/customXml" ds:itemID="{0F121E51-9745-4FB7-BE6B-9F49281513D6}"/>
</file>

<file path=customXml/itemProps3.xml><?xml version="1.0" encoding="utf-8"?>
<ds:datastoreItem xmlns:ds="http://schemas.openxmlformats.org/officeDocument/2006/customXml" ds:itemID="{DAA6B3F0-1C32-4DBA-A33C-C4C9C5F89FA7}"/>
</file>

<file path=docProps/app.xml><?xml version="1.0" encoding="utf-8"?>
<Properties xmlns="http://schemas.openxmlformats.org/officeDocument/2006/extended-properties" xmlns:vt="http://schemas.openxmlformats.org/officeDocument/2006/docPropsVTypes">
  <Template/>
  <TotalTime>159</TotalTime>
  <Words>710</Words>
  <Application>Microsoft Office PowerPoint</Application>
  <PresentationFormat>Widescreen</PresentationFormat>
  <Paragraphs>43</Paragraphs>
  <Slides>25</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#9Slide03 SVNEvery Movie Every </vt:lpstr>
      <vt:lpstr>#9Slide07 HoneyCream</vt:lpstr>
      <vt:lpstr>Arial</vt:lpstr>
      <vt:lpstr>Calibri</vt:lpstr>
      <vt:lpstr>Cambria</vt:lpstr>
      <vt:lpstr>等线</vt:lpstr>
      <vt:lpstr>SVN-Newton</vt:lpstr>
      <vt:lpstr>Times New Roman</vt:lpstr>
      <vt:lpstr>思源黑体 CN Regular</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22</cp:revision>
  <dcterms:created xsi:type="dcterms:W3CDTF">2023-09-22T05:04:23Z</dcterms:created>
  <dcterms:modified xsi:type="dcterms:W3CDTF">2023-09-22T16:24:26Z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