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5" r:id="rId5"/>
    <p:sldId id="267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A1DFFB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Cau%20hoi/Cau%204.pptx" TargetMode="External"/><Relationship Id="rId13" Type="http://schemas.openxmlformats.org/officeDocument/2006/relationships/image" Target="../media/image15.jpeg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12" Type="http://schemas.openxmlformats.org/officeDocument/2006/relationships/image" Target="../media/image14.jpeg"/><Relationship Id="rId2" Type="http://schemas.openxmlformats.org/officeDocument/2006/relationships/hyperlink" Target="Cau%20hoi/Cau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Cau%20hoi/Cau%203.pptx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hyperlink" Target="Cau%20hoi/Cau%201.pptx" TargetMode="External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07997" y="4460661"/>
            <a:ext cx="14566900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73 - THU THẬP, PHÂN LOẠI, GHI CHÉP SỐ LIỆU. BẢNG SỐ LIỆU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31" name="Picture 2" descr="3 tài tử đóng Đường Tăng trong Tây du ký phiên bản 1986. Ảnh: NSCC.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Nhân vật hư cấu Tôn Ngộ Không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Những phiên bản Trư Bát Giới đáng yêu nhất trong lịch sử Tây Du Ký -  VietNamNet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ình ảnh đẹp và hiếm về Sa Tăng, Trư Bát Giới - Giáo dục Việt Nam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SỐ LIỆU (T1)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66"/>
          <a:stretch/>
        </p:blipFill>
        <p:spPr>
          <a:xfrm>
            <a:off x="8138319" y="2014913"/>
            <a:ext cx="7858616" cy="62541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5519" y="1896008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Khám phá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5519" y="3352800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Nam: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75719" y="3365500"/>
            <a:ext cx="503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Ném được 7 quả vào rổ, 3 quả trượt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5519" y="4959171"/>
            <a:ext cx="1518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Việt: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75719" y="4971871"/>
            <a:ext cx="503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Ném được 10 quả vào rổ, không trượt quả nào.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5519" y="6635571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Mai: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75719" y="6648271"/>
            <a:ext cx="5034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Ném được 5 quả vào rổ, 5 quả trượt.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70719" y="8269066"/>
            <a:ext cx="15087600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 à Nam có 7 lần, Việt có 10 lần và Mai có 5 lần đưa được bóng vào rổ.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  <p:bldP spid="23" grpId="0"/>
      <p:bldP spid="24" grpId="0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>
            <a:extLst>
              <a:ext uri="{FF2B5EF4-FFF2-40B4-BE49-F238E27FC236}">
                <a16:creationId xmlns:a16="http://schemas.microsoft.com/office/drawing/2014/main" id="{DF0137F1-D6B9-767E-1ACD-F969B4B904DA}"/>
              </a:ext>
            </a:extLst>
          </p:cNvPr>
          <p:cNvSpPr txBox="1"/>
          <p:nvPr/>
        </p:nvSpPr>
        <p:spPr>
          <a:xfrm>
            <a:off x="669679" y="4891076"/>
            <a:ext cx="15576472" cy="41857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742950" indent="-742950" algn="l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vi-VN" sz="3600" b="1" i="0" dirty="0">
                <a:solidFill>
                  <a:srgbClr val="FF0000"/>
                </a:solidFill>
                <a:effectLst/>
                <a:latin typeface="+mj-lt"/>
              </a:rPr>
              <a:t>Các bạn lớp 3A đã góp những loại đồ dùng học tập nào?</a:t>
            </a:r>
            <a:endParaRPr lang="en-US" sz="36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vi-VN" sz="36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3600" b="1" i="0" dirty="0">
                <a:solidFill>
                  <a:srgbClr val="FF0000"/>
                </a:solidFill>
                <a:effectLst/>
                <a:latin typeface="+mj-lt"/>
              </a:rPr>
              <a:t>b) Các bạn đã góp được bao nhiêu đồ vật mỗi loại?</a:t>
            </a:r>
            <a:endParaRPr lang="en-US" sz="36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vi-VN" sz="36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3600" b="1" i="0" dirty="0">
                <a:solidFill>
                  <a:srgbClr val="FF0000"/>
                </a:solidFill>
                <a:effectLst/>
                <a:latin typeface="+mj-lt"/>
              </a:rPr>
              <a:t>c) Trong số đồ vật góp được, đồ vật nào có nhiều nhất? Đồ vật nào có ít nhất?</a:t>
            </a:r>
            <a:endParaRPr lang="en-US" sz="3600" b="1" i="0" dirty="0">
              <a:solidFill>
                <a:srgbClr val="FF0000"/>
              </a:solidFill>
              <a:effectLst/>
              <a:latin typeface="+mj-lt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vi-VN" sz="3600" b="1" i="0" dirty="0">
              <a:solidFill>
                <a:srgbClr val="FF0000"/>
              </a:solidFill>
              <a:effectLst/>
              <a:latin typeface="+mj-lt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934EA2-4224-D270-802D-1402C2C457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519" y="2743200"/>
            <a:ext cx="10358147" cy="232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669679" y="1884677"/>
            <a:ext cx="15456754" cy="1204675"/>
            <a:chOff x="1470819" y="1943100"/>
            <a:chExt cx="15456754" cy="120467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4809054" cy="120032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Để thực hiện kế hoạch nhỏ của lớp, các bạn lớp 3A đã góp một số đồ dùng </a:t>
              </a:r>
              <a:endParaRPr lang="en-US" sz="3600" b="1" i="0" dirty="0">
                <a:solidFill>
                  <a:srgbClr val="FF0000"/>
                </a:solidFill>
                <a:effectLst/>
                <a:latin typeface="+mj-lt"/>
              </a:endParaRPr>
            </a:p>
            <a:p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học tập với số lượng được ghi chép lại như sau:</a:t>
              </a:r>
              <a:endPara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75" name="Text Box 14">
            <a:extLst>
              <a:ext uri="{FF2B5EF4-FFF2-40B4-BE49-F238E27FC236}">
                <a16:creationId xmlns:a16="http://schemas.microsoft.com/office/drawing/2014/main" id="{504333E9-2013-EE34-A8C5-8558547EC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SỐ LIỆU (T1)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70172B2-2E62-C637-27D6-5149B66B6588}"/>
              </a:ext>
            </a:extLst>
          </p:cNvPr>
          <p:cNvSpPr txBox="1"/>
          <p:nvPr/>
        </p:nvSpPr>
        <p:spPr>
          <a:xfrm>
            <a:off x="736769" y="5486151"/>
            <a:ext cx="1557647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bạn lớp 3A đã góp được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loại đồ dùng học tập là: vở, bút chì, bút mực.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vi-VN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đã góp được 18 quyển vở, 29 cái bút chì, 6 cái bút mực.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endParaRPr lang="vi-VN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 số 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ó,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bút chì có nhiều nhất và bút mực có ít nhất.</a:t>
            </a:r>
          </a:p>
        </p:txBody>
      </p: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746919" y="1986472"/>
            <a:ext cx="14630400" cy="1758672"/>
            <a:chOff x="1470819" y="1943100"/>
            <a:chExt cx="16259063" cy="175867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81483" y="1943100"/>
                <a:ext cx="4617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5611362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Quan sát, phân loại, đếm và ghi chép số lượng đồ vật trong phòng học </a:t>
              </a:r>
              <a:endParaRPr lang="en-US" sz="3600" b="1" i="0" dirty="0">
                <a:solidFill>
                  <a:srgbClr val="FF0000"/>
                </a:solidFill>
                <a:effectLst/>
                <a:latin typeface="+mj-lt"/>
              </a:endParaRPr>
            </a:p>
            <a:p>
              <a:pPr algn="just"/>
              <a:r>
                <a:rPr lang="vi-VN" sz="3600" b="1" i="0" dirty="0">
                  <a:solidFill>
                    <a:srgbClr val="FF0000"/>
                  </a:solidFill>
                  <a:effectLst/>
                  <a:latin typeface="+mj-lt"/>
                </a:rPr>
                <a:t>theo dạng hình tròn, hình tam giác, hình vuông. Cho biết dạng hình nào có nhiều nhất, dạng hình nào có ít nhất.</a:t>
              </a:r>
              <a:endParaRPr lang="en-US" sz="3600" b="1" dirty="0">
                <a:solidFill>
                  <a:srgbClr val="FF0000"/>
                </a:solidFill>
                <a:latin typeface="+mj-lt"/>
                <a:cs typeface="Times New Roman" pitchFamily="18" charset="0"/>
              </a:endParaRPr>
            </a:p>
          </p:txBody>
        </p: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54CC0B22-CBC7-629B-1C79-0DF05F51B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889" y="877811"/>
            <a:ext cx="10367196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BÀI 73 - THU THẬP, PHÂN LOẠI, GHI CHÉP SỐ LIỆU. 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BẢNG </a:t>
            </a: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SỐ LIỆU (T1)</a:t>
            </a:r>
            <a:endParaRPr 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966363"/>
              </p:ext>
            </p:extLst>
          </p:nvPr>
        </p:nvGraphicFramePr>
        <p:xfrm>
          <a:off x="1301959" y="4075329"/>
          <a:ext cx="14075361" cy="3151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235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baseline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endParaRPr lang="en-US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Kí</a:t>
                      </a:r>
                      <a:r>
                        <a:rPr lang="en-US" baseline="0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endParaRPr lang="en-US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dirty="0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rgbClr val="FF33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lượng</a:t>
                      </a:r>
                      <a:endParaRPr lang="en-US" dirty="0">
                        <a:solidFill>
                          <a:srgbClr val="FF33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235">
                <a:tc>
                  <a:txBody>
                    <a:bodyPr/>
                    <a:lstStyle/>
                    <a:p>
                      <a:pPr algn="l"/>
                      <a:r>
                        <a:rPr lang="en-US" sz="36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Bàn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1235">
                <a:tc>
                  <a:txBody>
                    <a:bodyPr/>
                    <a:lstStyle/>
                    <a:p>
                      <a:pPr algn="l"/>
                      <a:r>
                        <a:rPr lang="en-US" sz="36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Quạt điện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1235">
                <a:tc>
                  <a:txBody>
                    <a:bodyPr/>
                    <a:lstStyle/>
                    <a:p>
                      <a:pPr algn="l"/>
                      <a:r>
                        <a:rPr lang="en-US" sz="36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Cửa sổ</a:t>
                      </a: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235">
                <a:tc>
                  <a:txBody>
                    <a:bodyPr/>
                    <a:lstStyle/>
                    <a:p>
                      <a:pPr algn="l"/>
                      <a:r>
                        <a:rPr lang="en-US" sz="3600" b="1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Bóng</a:t>
                      </a:r>
                      <a:r>
                        <a:rPr lang="en-US" sz="3600" b="1" baseline="0">
                          <a:solidFill>
                            <a:srgbClr val="0000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đèn</a:t>
                      </a:r>
                      <a:endParaRPr lang="en-US" sz="3600" b="1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b="1" dirty="0"/>
                    </a:p>
                  </a:txBody>
                  <a:tcPr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Isosceles Triangle 18"/>
          <p:cNvSpPr/>
          <p:nvPr/>
        </p:nvSpPr>
        <p:spPr>
          <a:xfrm>
            <a:off x="4861719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61719" y="5435600"/>
            <a:ext cx="37519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77324" y="6146800"/>
            <a:ext cx="339995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gular Pentagon 22"/>
          <p:cNvSpPr/>
          <p:nvPr/>
        </p:nvSpPr>
        <p:spPr>
          <a:xfrm>
            <a:off x="4885211" y="6705600"/>
            <a:ext cx="355600" cy="38100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>
            <a:off x="7078358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7795356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8398056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8976519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9586119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10589367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11306365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11909065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12487528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/>
          <p:cNvSpPr/>
          <p:nvPr/>
        </p:nvSpPr>
        <p:spPr>
          <a:xfrm>
            <a:off x="13097128" y="48006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/>
          <p:cNvSpPr/>
          <p:nvPr/>
        </p:nvSpPr>
        <p:spPr>
          <a:xfrm>
            <a:off x="14011528" y="48133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>
            <a:off x="14621128" y="4813300"/>
            <a:ext cx="375191" cy="3810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075977" y="5435600"/>
            <a:ext cx="37519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91067" y="5435600"/>
            <a:ext cx="375191" cy="381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075977" y="6146800"/>
            <a:ext cx="339995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7812953" y="6146800"/>
            <a:ext cx="339995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8398056" y="6146800"/>
            <a:ext cx="339995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9014326" y="6146800"/>
            <a:ext cx="339995" cy="304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gular Pentagon 52"/>
          <p:cNvSpPr/>
          <p:nvPr/>
        </p:nvSpPr>
        <p:spPr>
          <a:xfrm>
            <a:off x="7060372" y="6705600"/>
            <a:ext cx="355600" cy="38100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gular Pentagon 53"/>
          <p:cNvSpPr/>
          <p:nvPr/>
        </p:nvSpPr>
        <p:spPr>
          <a:xfrm>
            <a:off x="7791067" y="6705600"/>
            <a:ext cx="355600" cy="38100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gular Pentagon 54"/>
          <p:cNvSpPr/>
          <p:nvPr/>
        </p:nvSpPr>
        <p:spPr>
          <a:xfrm>
            <a:off x="8417647" y="6705600"/>
            <a:ext cx="355600" cy="38100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gular Pentagon 55"/>
          <p:cNvSpPr/>
          <p:nvPr/>
        </p:nvSpPr>
        <p:spPr>
          <a:xfrm>
            <a:off x="9014326" y="6718300"/>
            <a:ext cx="355600" cy="381000"/>
          </a:xfrm>
          <a:prstGeom prst="pentag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3919ED02-474A-4546-A92E-E40738ECDAFD}"/>
</file>

<file path=customXml/itemProps2.xml><?xml version="1.0" encoding="utf-8"?>
<ds:datastoreItem xmlns:ds="http://schemas.openxmlformats.org/officeDocument/2006/customXml" ds:itemID="{8F057F58-D3B7-487A-A0DA-73AE658F3BAC}"/>
</file>

<file path=customXml/itemProps3.xml><?xml version="1.0" encoding="utf-8"?>
<ds:datastoreItem xmlns:ds="http://schemas.openxmlformats.org/officeDocument/2006/customXml" ds:itemID="{3DEB5D8F-216D-4000-98B6-8DC99B40AA8F}"/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419</Words>
  <Application>Microsoft Office PowerPoint</Application>
  <PresentationFormat>Custom</PresentationFormat>
  <Paragraphs>54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177</cp:revision>
  <dcterms:created xsi:type="dcterms:W3CDTF">2022-07-10T01:37:20Z</dcterms:created>
  <dcterms:modified xsi:type="dcterms:W3CDTF">2022-08-16T09:48:20Z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  <property fmtid="{D5CDD505-2E9C-101B-9397-08002B2CF9AE}" pid="3" name="MediaServiceImageTags">
    <vt:lpwstr/>
  </property>
</Properties>
</file>