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mf" ContentType="image/x-wmf"/>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app.xml" ContentType="application/vnd.openxmlformats-officedocument.extended-properties+xml"/>
  <Override PartName="/ppt/tags/tag2.xml" ContentType="application/vnd.openxmlformats-officedocument.presentationml.tag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7" r:id="rId2"/>
    <p:sldId id="407" r:id="rId3"/>
    <p:sldId id="408" r:id="rId4"/>
    <p:sldId id="441" r:id="rId5"/>
    <p:sldId id="440" r:id="rId6"/>
    <p:sldId id="437" r:id="rId7"/>
    <p:sldId id="423" r:id="rId8"/>
    <p:sldId id="340"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3399"/>
    <a:srgbClr val="FF0066"/>
    <a:srgbClr val="FF7C80"/>
    <a:srgbClr val="EDF6F7"/>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49" d="100"/>
          <a:sy n="49" d="100"/>
        </p:scale>
        <p:origin x="750" y="66"/>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8</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wmf"/><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3"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661319" y="4343401"/>
            <a:ext cx="13411200"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26: RÔ –BỐT Ở QUANH TA(T4)</a:t>
            </a: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p:nvPr/>
        </p:nvGrpSpPr>
        <p:grpSpPr>
          <a:xfrm>
            <a:off x="4617134" y="149573"/>
            <a:ext cx="7013458" cy="1117345"/>
            <a:chOff x="4539228" y="210532"/>
            <a:chExt cx="6895119" cy="1117345"/>
          </a:xfrm>
        </p:grpSpPr>
        <p:grpSp>
          <p:nvGrpSpPr>
            <p:cNvPr id="33" name="Group 32"/>
            <p:cNvGrpSpPr/>
            <p:nvPr/>
          </p:nvGrpSpPr>
          <p:grpSpPr>
            <a:xfrm>
              <a:off x="4539228" y="210532"/>
              <a:ext cx="6895119" cy="1117345"/>
              <a:chOff x="4539228" y="210532"/>
              <a:chExt cx="6895119" cy="1117345"/>
            </a:xfrm>
          </p:grpSpPr>
          <p:sp>
            <p:nvSpPr>
              <p:cNvPr id="36" name="TextBox 35"/>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37" name="TextBox 36"/>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34" name="Straight Connector 33"/>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3" name="Rectangle 95"/>
          <p:cNvSpPr>
            <a:spLocks noChangeArrowheads="1"/>
          </p:cNvSpPr>
          <p:nvPr/>
        </p:nvSpPr>
        <p:spPr bwMode="auto">
          <a:xfrm>
            <a:off x="4874186" y="1258669"/>
            <a:ext cx="60791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600" b="1">
                <a:solidFill>
                  <a:srgbClr val="0000CC"/>
                </a:solidFill>
                <a:latin typeface="Times New Roman" pitchFamily="18" charset="0"/>
                <a:cs typeface="Times New Roman" pitchFamily="18" charset="0"/>
              </a:rPr>
              <a:t>TRÒ CHƠI: Ô CỬA BÍ MẬT</a:t>
            </a:r>
          </a:p>
          <a:p>
            <a:pPr algn="ctr"/>
            <a:r>
              <a:rPr lang="en-GB" sz="3600" b="1">
                <a:solidFill>
                  <a:srgbClr val="FF0000"/>
                </a:solidFill>
                <a:latin typeface="Times New Roman" pitchFamily="18" charset="0"/>
                <a:cs typeface="Times New Roman" pitchFamily="18" charset="0"/>
              </a:rPr>
              <a:t>Đọc từ khó</a:t>
            </a:r>
          </a:p>
        </p:txBody>
      </p:sp>
      <p:grpSp>
        <p:nvGrpSpPr>
          <p:cNvPr id="14" name="Group 13"/>
          <p:cNvGrpSpPr/>
          <p:nvPr/>
        </p:nvGrpSpPr>
        <p:grpSpPr>
          <a:xfrm>
            <a:off x="10330623" y="2768796"/>
            <a:ext cx="2148131" cy="2712606"/>
            <a:chOff x="990600" y="2621280"/>
            <a:chExt cx="2438400" cy="3011385"/>
          </a:xfrm>
        </p:grpSpPr>
        <p:pic>
          <p:nvPicPr>
            <p:cNvPr id="15" name="Picture 14"/>
            <p:cNvPicPr>
              <a:picLocks noChangeAspect="1"/>
            </p:cNvPicPr>
            <p:nvPr/>
          </p:nvPicPr>
          <p:blipFill rotWithShape="1">
            <a:blip r:embed="rId2" cstate="print">
              <a:extLst>
                <a:ext uri="{28A0092B-C50C-407E-A947-70E740481C1C}">
                  <a14:useLocalDpi xmlns:a14="http://schemas.microsoft.com/office/drawing/2010/main" val="0"/>
                </a:ext>
              </a:extLst>
            </a:blip>
            <a:srcRect l="11454" r="12764"/>
            <a:stretch/>
          </p:blipFill>
          <p:spPr>
            <a:xfrm>
              <a:off x="990600" y="2621280"/>
              <a:ext cx="2438400" cy="2413260"/>
            </a:xfrm>
            <a:prstGeom prst="rect">
              <a:avLst/>
            </a:prstGeom>
          </p:spPr>
        </p:pic>
        <p:sp>
          <p:nvSpPr>
            <p:cNvPr id="16" name="TextBox 15"/>
            <p:cNvSpPr txBox="1"/>
            <p:nvPr/>
          </p:nvSpPr>
          <p:spPr>
            <a:xfrm>
              <a:off x="1187035" y="4983480"/>
              <a:ext cx="2045529" cy="649185"/>
            </a:xfrm>
            <a:prstGeom prst="rect">
              <a:avLst/>
            </a:prstGeom>
            <a:noFill/>
          </p:spPr>
          <p:txBody>
            <a:bodyPr wrap="square" rtlCol="0">
              <a:spAutoFit/>
            </a:bodyPr>
            <a:lstStyle/>
            <a:p>
              <a:pPr algn="ctr"/>
              <a:r>
                <a:rPr lang="en-US" sz="3200" b="1">
                  <a:solidFill>
                    <a:srgbClr val="0000CC"/>
                  </a:solidFill>
                  <a:latin typeface="VNI-Avo" pitchFamily="2" charset="0"/>
                  <a:ea typeface="Arial-Rounded" panose="020B0500000000000000" pitchFamily="34" charset="0"/>
                  <a:cs typeface="Arial" pitchFamily="34" charset="0"/>
                </a:rPr>
                <a:t>SOÁ 1</a:t>
              </a:r>
              <a:endParaRPr lang="en-US" sz="3200" b="1" dirty="0">
                <a:solidFill>
                  <a:srgbClr val="0000CC"/>
                </a:solidFill>
                <a:latin typeface="VNI-Avo" pitchFamily="2" charset="0"/>
                <a:ea typeface="Arial-Rounded" panose="020B0500000000000000" pitchFamily="34" charset="0"/>
                <a:cs typeface="Arial" pitchFamily="34" charset="0"/>
              </a:endParaRPr>
            </a:p>
          </p:txBody>
        </p:sp>
      </p:grpSp>
      <p:grpSp>
        <p:nvGrpSpPr>
          <p:cNvPr id="17" name="Group 16"/>
          <p:cNvGrpSpPr/>
          <p:nvPr/>
        </p:nvGrpSpPr>
        <p:grpSpPr>
          <a:xfrm>
            <a:off x="13240400" y="2834641"/>
            <a:ext cx="2148131" cy="2712606"/>
            <a:chOff x="990600" y="2621280"/>
            <a:chExt cx="2438400" cy="3011385"/>
          </a:xfrm>
        </p:grpSpPr>
        <p:pic>
          <p:nvPicPr>
            <p:cNvPr id="18" name="Picture 17"/>
            <p:cNvPicPr>
              <a:picLocks noChangeAspect="1"/>
            </p:cNvPicPr>
            <p:nvPr/>
          </p:nvPicPr>
          <p:blipFill rotWithShape="1">
            <a:blip r:embed="rId2" cstate="print">
              <a:extLst>
                <a:ext uri="{28A0092B-C50C-407E-A947-70E740481C1C}">
                  <a14:useLocalDpi xmlns:a14="http://schemas.microsoft.com/office/drawing/2010/main" val="0"/>
                </a:ext>
              </a:extLst>
            </a:blip>
            <a:srcRect l="11454" r="12764"/>
            <a:stretch/>
          </p:blipFill>
          <p:spPr>
            <a:xfrm>
              <a:off x="990600" y="2621280"/>
              <a:ext cx="2438400" cy="2413260"/>
            </a:xfrm>
            <a:prstGeom prst="rect">
              <a:avLst/>
            </a:prstGeom>
          </p:spPr>
        </p:pic>
        <p:sp>
          <p:nvSpPr>
            <p:cNvPr id="19" name="TextBox 18"/>
            <p:cNvSpPr txBox="1"/>
            <p:nvPr/>
          </p:nvSpPr>
          <p:spPr>
            <a:xfrm>
              <a:off x="1187035" y="4983480"/>
              <a:ext cx="2045529" cy="649185"/>
            </a:xfrm>
            <a:prstGeom prst="rect">
              <a:avLst/>
            </a:prstGeom>
            <a:noFill/>
          </p:spPr>
          <p:txBody>
            <a:bodyPr wrap="square" rtlCol="0">
              <a:spAutoFit/>
            </a:bodyPr>
            <a:lstStyle/>
            <a:p>
              <a:pPr algn="ctr"/>
              <a:r>
                <a:rPr lang="en-US" sz="3200" b="1">
                  <a:solidFill>
                    <a:srgbClr val="0000CC"/>
                  </a:solidFill>
                  <a:latin typeface="VNI-Avo" pitchFamily="2" charset="0"/>
                  <a:ea typeface="Arial-Rounded" panose="020B0500000000000000" pitchFamily="34" charset="0"/>
                  <a:cs typeface="Arial" pitchFamily="34" charset="0"/>
                </a:rPr>
                <a:t>SOÁ 2</a:t>
              </a:r>
              <a:endParaRPr lang="en-US" sz="3200" b="1" dirty="0">
                <a:solidFill>
                  <a:srgbClr val="0000CC"/>
                </a:solidFill>
                <a:latin typeface="VNI-Avo" pitchFamily="2" charset="0"/>
                <a:ea typeface="Arial-Rounded" panose="020B0500000000000000" pitchFamily="34" charset="0"/>
                <a:cs typeface="Arial" pitchFamily="34" charset="0"/>
              </a:endParaRPr>
            </a:p>
          </p:txBody>
        </p:sp>
      </p:grpSp>
      <p:grpSp>
        <p:nvGrpSpPr>
          <p:cNvPr id="20" name="Group 19"/>
          <p:cNvGrpSpPr/>
          <p:nvPr/>
        </p:nvGrpSpPr>
        <p:grpSpPr>
          <a:xfrm>
            <a:off x="10330624" y="5961669"/>
            <a:ext cx="2148131" cy="2712606"/>
            <a:chOff x="990600" y="2621280"/>
            <a:chExt cx="2438400" cy="3011385"/>
          </a:xfrm>
        </p:grpSpPr>
        <p:pic>
          <p:nvPicPr>
            <p:cNvPr id="26" name="Picture 25"/>
            <p:cNvPicPr>
              <a:picLocks noChangeAspect="1"/>
            </p:cNvPicPr>
            <p:nvPr/>
          </p:nvPicPr>
          <p:blipFill rotWithShape="1">
            <a:blip r:embed="rId2" cstate="print">
              <a:extLst>
                <a:ext uri="{28A0092B-C50C-407E-A947-70E740481C1C}">
                  <a14:useLocalDpi xmlns:a14="http://schemas.microsoft.com/office/drawing/2010/main" val="0"/>
                </a:ext>
              </a:extLst>
            </a:blip>
            <a:srcRect l="11454" r="12764"/>
            <a:stretch/>
          </p:blipFill>
          <p:spPr>
            <a:xfrm>
              <a:off x="990600" y="2621280"/>
              <a:ext cx="2438400" cy="2413260"/>
            </a:xfrm>
            <a:prstGeom prst="rect">
              <a:avLst/>
            </a:prstGeom>
          </p:spPr>
        </p:pic>
        <p:sp>
          <p:nvSpPr>
            <p:cNvPr id="27" name="TextBox 26"/>
            <p:cNvSpPr txBox="1"/>
            <p:nvPr/>
          </p:nvSpPr>
          <p:spPr>
            <a:xfrm>
              <a:off x="1187035" y="4983480"/>
              <a:ext cx="2045529" cy="649185"/>
            </a:xfrm>
            <a:prstGeom prst="rect">
              <a:avLst/>
            </a:prstGeom>
            <a:noFill/>
          </p:spPr>
          <p:txBody>
            <a:bodyPr wrap="square" rtlCol="0">
              <a:spAutoFit/>
            </a:bodyPr>
            <a:lstStyle/>
            <a:p>
              <a:pPr algn="ctr"/>
              <a:r>
                <a:rPr lang="en-US" sz="3200" b="1">
                  <a:solidFill>
                    <a:srgbClr val="0000CC"/>
                  </a:solidFill>
                  <a:latin typeface="VNI-Avo" pitchFamily="2" charset="0"/>
                  <a:ea typeface="Arial-Rounded" panose="020B0500000000000000" pitchFamily="34" charset="0"/>
                  <a:cs typeface="Arial" pitchFamily="34" charset="0"/>
                </a:rPr>
                <a:t>SOÁ 3</a:t>
              </a:r>
              <a:endParaRPr lang="en-US" sz="3200" b="1" dirty="0">
                <a:solidFill>
                  <a:srgbClr val="0000CC"/>
                </a:solidFill>
                <a:latin typeface="VNI-Avo" pitchFamily="2" charset="0"/>
                <a:ea typeface="Arial-Rounded" panose="020B0500000000000000" pitchFamily="34" charset="0"/>
                <a:cs typeface="Arial" pitchFamily="34" charset="0"/>
              </a:endParaRPr>
            </a:p>
          </p:txBody>
        </p:sp>
      </p:grpSp>
      <p:grpSp>
        <p:nvGrpSpPr>
          <p:cNvPr id="28" name="Group 27"/>
          <p:cNvGrpSpPr/>
          <p:nvPr/>
        </p:nvGrpSpPr>
        <p:grpSpPr>
          <a:xfrm>
            <a:off x="13240399" y="5943601"/>
            <a:ext cx="2148131" cy="2712606"/>
            <a:chOff x="990600" y="2621280"/>
            <a:chExt cx="2438400" cy="3011385"/>
          </a:xfrm>
        </p:grpSpPr>
        <p:pic>
          <p:nvPicPr>
            <p:cNvPr id="29" name="Picture 28"/>
            <p:cNvPicPr>
              <a:picLocks noChangeAspect="1"/>
            </p:cNvPicPr>
            <p:nvPr/>
          </p:nvPicPr>
          <p:blipFill rotWithShape="1">
            <a:blip r:embed="rId2" cstate="print">
              <a:extLst>
                <a:ext uri="{28A0092B-C50C-407E-A947-70E740481C1C}">
                  <a14:useLocalDpi xmlns:a14="http://schemas.microsoft.com/office/drawing/2010/main" val="0"/>
                </a:ext>
              </a:extLst>
            </a:blip>
            <a:srcRect l="11454" r="12764"/>
            <a:stretch/>
          </p:blipFill>
          <p:spPr>
            <a:xfrm>
              <a:off x="990600" y="2621280"/>
              <a:ext cx="2438400" cy="2413260"/>
            </a:xfrm>
            <a:prstGeom prst="rect">
              <a:avLst/>
            </a:prstGeom>
          </p:spPr>
        </p:pic>
        <p:sp>
          <p:nvSpPr>
            <p:cNvPr id="30" name="TextBox 29"/>
            <p:cNvSpPr txBox="1"/>
            <p:nvPr/>
          </p:nvSpPr>
          <p:spPr>
            <a:xfrm>
              <a:off x="1187035" y="4983480"/>
              <a:ext cx="2045529" cy="649185"/>
            </a:xfrm>
            <a:prstGeom prst="rect">
              <a:avLst/>
            </a:prstGeom>
            <a:noFill/>
          </p:spPr>
          <p:txBody>
            <a:bodyPr wrap="square" rtlCol="0">
              <a:spAutoFit/>
            </a:bodyPr>
            <a:lstStyle/>
            <a:p>
              <a:pPr algn="ctr"/>
              <a:r>
                <a:rPr lang="en-US" sz="3200" b="1">
                  <a:solidFill>
                    <a:srgbClr val="0000CC"/>
                  </a:solidFill>
                  <a:latin typeface="VNI-Avo" pitchFamily="2" charset="0"/>
                  <a:ea typeface="Arial-Rounded" panose="020B0500000000000000" pitchFamily="34" charset="0"/>
                  <a:cs typeface="Arial" pitchFamily="34" charset="0"/>
                </a:rPr>
                <a:t>SOÁ 4</a:t>
              </a:r>
              <a:endParaRPr lang="en-US" sz="3200" b="1" dirty="0">
                <a:solidFill>
                  <a:srgbClr val="0000CC"/>
                </a:solidFill>
                <a:latin typeface="VNI-Avo" pitchFamily="2" charset="0"/>
                <a:ea typeface="Arial-Rounded" panose="020B0500000000000000" pitchFamily="34" charset="0"/>
                <a:cs typeface="Arial" pitchFamily="34" charset="0"/>
              </a:endParaRPr>
            </a:p>
          </p:txBody>
        </p:sp>
      </p:grpSp>
      <p:sp>
        <p:nvSpPr>
          <p:cNvPr id="31" name="Rectangle 30"/>
          <p:cNvSpPr/>
          <p:nvPr/>
        </p:nvSpPr>
        <p:spPr>
          <a:xfrm>
            <a:off x="1432719" y="3569368"/>
            <a:ext cx="1926684" cy="769441"/>
          </a:xfrm>
          <a:prstGeom prst="rect">
            <a:avLst/>
          </a:prstGeom>
        </p:spPr>
        <p:txBody>
          <a:bodyPr wrap="square">
            <a:spAutoFit/>
          </a:bodyPr>
          <a:lstStyle/>
          <a:p>
            <a:pPr algn="just"/>
            <a:r>
              <a:rPr lang="en-US" sz="4400" b="1" dirty="0" err="1">
                <a:solidFill>
                  <a:srgbClr val="0000CC"/>
                </a:solidFill>
                <a:latin typeface="Times New Roman" pitchFamily="18" charset="0"/>
                <a:cs typeface="Times New Roman" pitchFamily="18" charset="0"/>
              </a:rPr>
              <a:t>Rô</a:t>
            </a:r>
            <a:r>
              <a:rPr lang="en-US" sz="4400" b="1" dirty="0">
                <a:solidFill>
                  <a:srgbClr val="0000CC"/>
                </a:solidFill>
                <a:latin typeface="Times New Roman" pitchFamily="18" charset="0"/>
                <a:cs typeface="Times New Roman" pitchFamily="18" charset="0"/>
              </a:rPr>
              <a:t> </a:t>
            </a:r>
            <a:r>
              <a:rPr lang="en-US" sz="4400" b="1" dirty="0" err="1">
                <a:solidFill>
                  <a:srgbClr val="0000CC"/>
                </a:solidFill>
                <a:latin typeface="Times New Roman" pitchFamily="18" charset="0"/>
                <a:cs typeface="Times New Roman" pitchFamily="18" charset="0"/>
              </a:rPr>
              <a:t>Bốt</a:t>
            </a:r>
            <a:endParaRPr lang="en-US" sz="4400" b="1" dirty="0">
              <a:solidFill>
                <a:srgbClr val="0000CC"/>
              </a:solidFill>
              <a:latin typeface="Times New Roman" pitchFamily="18" charset="0"/>
              <a:cs typeface="Times New Roman" pitchFamily="18" charset="0"/>
            </a:endParaRPr>
          </a:p>
        </p:txBody>
      </p:sp>
      <p:sp>
        <p:nvSpPr>
          <p:cNvPr id="35" name="Rectangle 34"/>
          <p:cNvSpPr/>
          <p:nvPr/>
        </p:nvSpPr>
        <p:spPr>
          <a:xfrm>
            <a:off x="5318918" y="3552745"/>
            <a:ext cx="3903960" cy="769441"/>
          </a:xfrm>
          <a:prstGeom prst="rect">
            <a:avLst/>
          </a:prstGeom>
        </p:spPr>
        <p:txBody>
          <a:bodyPr wrap="square">
            <a:spAutoFit/>
          </a:bodyPr>
          <a:lstStyle/>
          <a:p>
            <a:pPr algn="just"/>
            <a:r>
              <a:rPr lang="en-US" sz="4400" b="1" dirty="0" err="1">
                <a:solidFill>
                  <a:srgbClr val="0000CC"/>
                </a:solidFill>
                <a:latin typeface="Times New Roman" pitchFamily="18" charset="0"/>
                <a:cs typeface="Times New Roman" pitchFamily="18" charset="0"/>
              </a:rPr>
              <a:t>cho</a:t>
            </a:r>
            <a:r>
              <a:rPr lang="en-US" sz="4400" b="1" dirty="0">
                <a:solidFill>
                  <a:srgbClr val="0000CC"/>
                </a:solidFill>
                <a:latin typeface="Times New Roman" pitchFamily="18" charset="0"/>
                <a:cs typeface="Times New Roman" pitchFamily="18" charset="0"/>
              </a:rPr>
              <a:t> </a:t>
            </a:r>
            <a:r>
              <a:rPr lang="en-US" sz="4400" b="1" dirty="0" err="1">
                <a:solidFill>
                  <a:srgbClr val="0000CC"/>
                </a:solidFill>
                <a:latin typeface="Times New Roman" pitchFamily="18" charset="0"/>
                <a:cs typeface="Times New Roman" pitchFamily="18" charset="0"/>
              </a:rPr>
              <a:t>riêng</a:t>
            </a:r>
            <a:r>
              <a:rPr lang="en-US" sz="4400" b="1" dirty="0">
                <a:solidFill>
                  <a:srgbClr val="0000CC"/>
                </a:solidFill>
                <a:latin typeface="Times New Roman" pitchFamily="18" charset="0"/>
                <a:cs typeface="Times New Roman" pitchFamily="18" charset="0"/>
              </a:rPr>
              <a:t> </a:t>
            </a:r>
            <a:r>
              <a:rPr lang="en-US" sz="4400" b="1" dirty="0" err="1">
                <a:solidFill>
                  <a:srgbClr val="0000CC"/>
                </a:solidFill>
                <a:latin typeface="Times New Roman" pitchFamily="18" charset="0"/>
                <a:cs typeface="Times New Roman" pitchFamily="18" charset="0"/>
              </a:rPr>
              <a:t>mình</a:t>
            </a:r>
            <a:endParaRPr lang="en-US" sz="4400" b="1" dirty="0">
              <a:solidFill>
                <a:srgbClr val="0000CC"/>
              </a:solidFill>
              <a:latin typeface="Times New Roman" pitchFamily="18" charset="0"/>
              <a:cs typeface="Times New Roman" pitchFamily="18" charset="0"/>
            </a:endParaRPr>
          </a:p>
        </p:txBody>
      </p:sp>
      <p:sp>
        <p:nvSpPr>
          <p:cNvPr id="38" name="Rectangle 37"/>
          <p:cNvSpPr/>
          <p:nvPr/>
        </p:nvSpPr>
        <p:spPr>
          <a:xfrm>
            <a:off x="1432719" y="5807823"/>
            <a:ext cx="2529489" cy="769441"/>
          </a:xfrm>
          <a:prstGeom prst="rect">
            <a:avLst/>
          </a:prstGeom>
        </p:spPr>
        <p:txBody>
          <a:bodyPr wrap="square">
            <a:spAutoFit/>
          </a:bodyPr>
          <a:lstStyle/>
          <a:p>
            <a:pPr algn="just"/>
            <a:r>
              <a:rPr lang="en-US" sz="4400" b="1" dirty="0" err="1">
                <a:solidFill>
                  <a:srgbClr val="0000CC"/>
                </a:solidFill>
                <a:latin typeface="Times New Roman" pitchFamily="18" charset="0"/>
                <a:cs typeface="Times New Roman" pitchFamily="18" charset="0"/>
              </a:rPr>
              <a:t>nóng</a:t>
            </a:r>
            <a:r>
              <a:rPr lang="en-US" sz="4400" b="1" dirty="0">
                <a:solidFill>
                  <a:srgbClr val="0000CC"/>
                </a:solidFill>
                <a:latin typeface="Times New Roman" pitchFamily="18" charset="0"/>
                <a:cs typeface="Times New Roman" pitchFamily="18" charset="0"/>
              </a:rPr>
              <a:t> </a:t>
            </a:r>
            <a:r>
              <a:rPr lang="en-US" sz="4400" b="1" dirty="0" err="1">
                <a:solidFill>
                  <a:srgbClr val="0000CC"/>
                </a:solidFill>
                <a:latin typeface="Times New Roman" pitchFamily="18" charset="0"/>
                <a:cs typeface="Times New Roman" pitchFamily="18" charset="0"/>
              </a:rPr>
              <a:t>nảy</a:t>
            </a:r>
            <a:endParaRPr lang="en-US" sz="4400" b="1" dirty="0">
              <a:solidFill>
                <a:srgbClr val="0000CC"/>
              </a:solidFill>
              <a:latin typeface="Times New Roman" pitchFamily="18" charset="0"/>
              <a:cs typeface="Times New Roman" pitchFamily="18" charset="0"/>
            </a:endParaRPr>
          </a:p>
        </p:txBody>
      </p:sp>
      <p:sp>
        <p:nvSpPr>
          <p:cNvPr id="39" name="Rectangle 38"/>
          <p:cNvSpPr/>
          <p:nvPr/>
        </p:nvSpPr>
        <p:spPr>
          <a:xfrm>
            <a:off x="4937919" y="5791200"/>
            <a:ext cx="3291490" cy="769441"/>
          </a:xfrm>
          <a:prstGeom prst="rect">
            <a:avLst/>
          </a:prstGeom>
        </p:spPr>
        <p:txBody>
          <a:bodyPr wrap="square">
            <a:spAutoFit/>
          </a:bodyPr>
          <a:lstStyle/>
          <a:p>
            <a:pPr algn="just"/>
            <a:r>
              <a:rPr lang="en-US" sz="4400" b="1" dirty="0">
                <a:solidFill>
                  <a:srgbClr val="0000CC"/>
                </a:solidFill>
                <a:latin typeface="Times New Roman" pitchFamily="18" charset="0"/>
                <a:cs typeface="Times New Roman" pitchFamily="18" charset="0"/>
              </a:rPr>
              <a:t>lung </a:t>
            </a:r>
            <a:r>
              <a:rPr lang="en-US" sz="4400" b="1" dirty="0" err="1">
                <a:solidFill>
                  <a:srgbClr val="0000CC"/>
                </a:solidFill>
                <a:latin typeface="Times New Roman" pitchFamily="18" charset="0"/>
                <a:cs typeface="Times New Roman" pitchFamily="18" charset="0"/>
              </a:rPr>
              <a:t>linh</a:t>
            </a:r>
            <a:endParaRPr lang="en-US" sz="4400" b="1" dirty="0">
              <a:solidFill>
                <a:srgbClr val="0000CC"/>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par>
                          <p:cTn id="8" fill="hold">
                            <p:stCondLst>
                              <p:cond delay="500"/>
                            </p:stCondLst>
                            <p:childTnLst>
                              <p:par>
                                <p:cTn id="9" presetID="10" presetClass="exit" presetSubtype="0" fill="hold" nodeType="afterEffect">
                                  <p:stCondLst>
                                    <p:cond delay="0"/>
                                  </p:stCondLst>
                                  <p:childTnLst>
                                    <p:animEffect transition="out" filter="fade">
                                      <p:cBhvr>
                                        <p:cTn id="10" dur="500"/>
                                        <p:tgtEl>
                                          <p:spTgt spid="14"/>
                                        </p:tgtEl>
                                      </p:cBhvr>
                                    </p:animEffect>
                                    <p:set>
                                      <p:cBhvr>
                                        <p:cTn id="11"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 restart="whenNotActive" fill="hold" evtFilter="cancelBubble" nodeType="interactiveSeq">
                <p:stCondLst>
                  <p:cond evt="onClick" delay="0">
                    <p:tgtEl>
                      <p:spTgt spid="17"/>
                    </p:tgtEl>
                  </p:cond>
                </p:stCondLst>
                <p:endSync evt="end" delay="0">
                  <p:rtn val="all"/>
                </p:endSync>
                <p:childTnLst>
                  <p:par>
                    <p:cTn id="13" fill="hold">
                      <p:stCondLst>
                        <p:cond delay="0"/>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par>
                          <p:cTn id="18" fill="hold">
                            <p:stCondLst>
                              <p:cond delay="500"/>
                            </p:stCondLst>
                            <p:childTnLst>
                              <p:par>
                                <p:cTn id="19" presetID="10" presetClass="exit" presetSubtype="0" fill="hold" nodeType="afterEffect">
                                  <p:stCondLst>
                                    <p:cond delay="0"/>
                                  </p:stCondLst>
                                  <p:childTnLst>
                                    <p:animEffect transition="out" filter="fade">
                                      <p:cBhvr>
                                        <p:cTn id="20" dur="500"/>
                                        <p:tgtEl>
                                          <p:spTgt spid="17"/>
                                        </p:tgtEl>
                                      </p:cBhvr>
                                    </p:animEffect>
                                    <p:set>
                                      <p:cBhvr>
                                        <p:cTn id="21"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22" restart="whenNotActive" fill="hold" evtFilter="cancelBubble" nodeType="interactiveSeq">
                <p:stCondLst>
                  <p:cond evt="onClick" delay="0">
                    <p:tgtEl>
                      <p:spTgt spid="20"/>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par>
                          <p:cTn id="28" fill="hold">
                            <p:stCondLst>
                              <p:cond delay="500"/>
                            </p:stCondLst>
                            <p:childTnLst>
                              <p:par>
                                <p:cTn id="29" presetID="10" presetClass="exit" presetSubtype="0" fill="hold" nodeType="afterEffect">
                                  <p:stCondLst>
                                    <p:cond delay="0"/>
                                  </p:stCondLst>
                                  <p:childTnLst>
                                    <p:animEffect transition="out" filter="fade">
                                      <p:cBhvr>
                                        <p:cTn id="30" dur="500"/>
                                        <p:tgtEl>
                                          <p:spTgt spid="20"/>
                                        </p:tgtEl>
                                      </p:cBhvr>
                                    </p:animEffect>
                                    <p:set>
                                      <p:cBhvr>
                                        <p:cTn id="31"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32" restart="whenNotActive" fill="hold" evtFilter="cancelBubble" nodeType="interactiveSeq">
                <p:stCondLst>
                  <p:cond evt="onClick" delay="0">
                    <p:tgtEl>
                      <p:spTgt spid="28"/>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500"/>
                                        <p:tgtEl>
                                          <p:spTgt spid="39"/>
                                        </p:tgtEl>
                                      </p:cBhvr>
                                    </p:animEffect>
                                  </p:childTnLst>
                                </p:cTn>
                              </p:par>
                            </p:childTnLst>
                          </p:cTn>
                        </p:par>
                        <p:par>
                          <p:cTn id="38" fill="hold">
                            <p:stCondLst>
                              <p:cond delay="500"/>
                            </p:stCondLst>
                            <p:childTnLst>
                              <p:par>
                                <p:cTn id="39" presetID="10" presetClass="exit" presetSubtype="0" fill="hold" nodeType="afterEffect">
                                  <p:stCondLst>
                                    <p:cond delay="0"/>
                                  </p:stCondLst>
                                  <p:childTnLst>
                                    <p:animEffect transition="out" filter="fade">
                                      <p:cBhvr>
                                        <p:cTn id="40" dur="500"/>
                                        <p:tgtEl>
                                          <p:spTgt spid="28"/>
                                        </p:tgtEl>
                                      </p:cBhvr>
                                    </p:animEffect>
                                    <p:set>
                                      <p:cBhvr>
                                        <p:cTn id="41"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childTnLst>
        </p:cTn>
      </p:par>
    </p:tnLst>
    <p:bldLst>
      <p:bldP spid="31" grpId="0"/>
      <p:bldP spid="35" grpId="0"/>
      <p:bldP spid="38" grpId="0"/>
      <p:bldP spid="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64592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Luyện tập.</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331720"/>
            <a:ext cx="13966284" cy="1261884"/>
          </a:xfrm>
          <a:prstGeom prst="rect">
            <a:avLst/>
          </a:prstGeom>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1. </a:t>
            </a:r>
            <a:r>
              <a:rPr lang="en-US" sz="3800" b="1" dirty="0" err="1">
                <a:solidFill>
                  <a:srgbClr val="0000CC"/>
                </a:solidFill>
                <a:latin typeface="Times New Roman" pitchFamily="18" charset="0"/>
                <a:cs typeface="Times New Roman" pitchFamily="18" charset="0"/>
              </a:rPr>
              <a:t>Đọc</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bản</a:t>
            </a:r>
            <a:r>
              <a:rPr lang="en-US" sz="3800" b="1" dirty="0">
                <a:solidFill>
                  <a:srgbClr val="0000CC"/>
                </a:solidFill>
                <a:latin typeface="Times New Roman" pitchFamily="18" charset="0"/>
                <a:cs typeface="Times New Roman" pitchFamily="18" charset="0"/>
              </a:rPr>
              <a:t> tin </a:t>
            </a:r>
            <a:r>
              <a:rPr lang="en-US" sz="3800" b="1" dirty="0" err="1">
                <a:solidFill>
                  <a:srgbClr val="0000CC"/>
                </a:solidFill>
                <a:latin typeface="Times New Roman" pitchFamily="18" charset="0"/>
                <a:cs typeface="Times New Roman" pitchFamily="18" charset="0"/>
              </a:rPr>
              <a:t>sau</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và</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tìm</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thông</a:t>
            </a:r>
            <a:r>
              <a:rPr lang="en-US" sz="3800" b="1" dirty="0">
                <a:solidFill>
                  <a:srgbClr val="0000CC"/>
                </a:solidFill>
                <a:latin typeface="Times New Roman" pitchFamily="18" charset="0"/>
                <a:cs typeface="Times New Roman" pitchFamily="18" charset="0"/>
              </a:rPr>
              <a:t> tin </a:t>
            </a:r>
            <a:r>
              <a:rPr lang="en-US" sz="3800" b="1" dirty="0" err="1">
                <a:solidFill>
                  <a:srgbClr val="0000CC"/>
                </a:solidFill>
                <a:latin typeface="Times New Roman" pitchFamily="18" charset="0"/>
                <a:cs typeface="Times New Roman" pitchFamily="18" charset="0"/>
              </a:rPr>
              <a:t>ứng</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với</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các</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mục</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tiêu</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bên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dưới</a:t>
            </a:r>
            <a:r>
              <a:rPr lang="en-US" sz="3800" b="1" dirty="0">
                <a:solidFill>
                  <a:srgbClr val="0000CC"/>
                </a:solidFill>
                <a:latin typeface="Times New Roman" pitchFamily="18" charset="0"/>
                <a:cs typeface="Times New Roman" pitchFamily="18" charset="0"/>
              </a:rPr>
              <a:t>:</a:t>
            </a:r>
          </a:p>
        </p:txBody>
      </p:sp>
      <p:sp>
        <p:nvSpPr>
          <p:cNvPr id="19" name="Rectangle 18"/>
          <p:cNvSpPr/>
          <p:nvPr/>
        </p:nvSpPr>
        <p:spPr>
          <a:xfrm>
            <a:off x="427059" y="3180517"/>
            <a:ext cx="15235332" cy="2431435"/>
          </a:xfrm>
          <a:prstGeom prst="rect">
            <a:avLst/>
          </a:prstGeom>
        </p:spPr>
        <p:txBody>
          <a:bodyPr wrap="square">
            <a:spAutoFit/>
          </a:bodyPr>
          <a:lstStyle/>
          <a:p>
            <a:pPr algn="ctr"/>
            <a:r>
              <a:rPr lang="en-US" sz="3800" b="1" dirty="0" err="1">
                <a:solidFill>
                  <a:srgbClr val="FF0000"/>
                </a:solidFill>
                <a:latin typeface="Times New Roman" pitchFamily="18" charset="0"/>
                <a:cs typeface="Times New Roman" pitchFamily="18" charset="0"/>
              </a:rPr>
              <a:t>Bản</a:t>
            </a:r>
            <a:r>
              <a:rPr lang="en-US" sz="3800" b="1" dirty="0">
                <a:solidFill>
                  <a:srgbClr val="FF0000"/>
                </a:solidFill>
                <a:latin typeface="Times New Roman" pitchFamily="18" charset="0"/>
                <a:cs typeface="Times New Roman" pitchFamily="18" charset="0"/>
              </a:rPr>
              <a:t> tin </a:t>
            </a:r>
            <a:r>
              <a:rPr lang="en-US" sz="3800" b="1" dirty="0" err="1">
                <a:solidFill>
                  <a:srgbClr val="FF0000"/>
                </a:solidFill>
                <a:latin typeface="Times New Roman" pitchFamily="18" charset="0"/>
                <a:cs typeface="Times New Roman" pitchFamily="18" charset="0"/>
              </a:rPr>
              <a:t>Giờ</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Trái</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Đất</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năm</a:t>
            </a:r>
            <a:r>
              <a:rPr lang="en-US" sz="3800" b="1" dirty="0">
                <a:solidFill>
                  <a:srgbClr val="FF0000"/>
                </a:solidFill>
                <a:latin typeface="Times New Roman" pitchFamily="18" charset="0"/>
                <a:cs typeface="Times New Roman" pitchFamily="18" charset="0"/>
              </a:rPr>
              <a:t> 2021</a:t>
            </a:r>
          </a:p>
          <a:p>
            <a:r>
              <a:rPr lang="en-US" sz="3800" b="1" dirty="0" err="1">
                <a:solidFill>
                  <a:srgbClr val="0000CC"/>
                </a:solidFill>
                <a:latin typeface="Times New Roman" pitchFamily="18" charset="0"/>
                <a:cs typeface="Times New Roman" pitchFamily="18" charset="0"/>
              </a:rPr>
              <a:t>Tại</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Việt</a:t>
            </a:r>
            <a:r>
              <a:rPr lang="en-US" sz="3800" b="1" dirty="0">
                <a:solidFill>
                  <a:srgbClr val="0000CC"/>
                </a:solidFill>
                <a:latin typeface="Times New Roman" pitchFamily="18" charset="0"/>
                <a:cs typeface="Times New Roman" pitchFamily="18" charset="0"/>
              </a:rPr>
              <a:t> Nam, </a:t>
            </a:r>
            <a:r>
              <a:rPr lang="en-US" sz="3800" b="1" dirty="0" err="1">
                <a:solidFill>
                  <a:srgbClr val="0000CC"/>
                </a:solidFill>
                <a:latin typeface="Times New Roman" pitchFamily="18" charset="0"/>
                <a:cs typeface="Times New Roman" pitchFamily="18" charset="0"/>
              </a:rPr>
              <a:t>Giờ</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Trá</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Đất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bắt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đầu</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từ</a:t>
            </a:r>
            <a:r>
              <a:rPr lang="en-US" sz="3800" b="1" dirty="0">
                <a:solidFill>
                  <a:srgbClr val="0000CC"/>
                </a:solidFill>
                <a:latin typeface="Times New Roman" pitchFamily="18" charset="0"/>
                <a:cs typeface="Times New Roman" pitchFamily="18" charset="0"/>
              </a:rPr>
              <a:t> 20 </a:t>
            </a:r>
            <a:r>
              <a:rPr lang="en-US" sz="3800" b="1" dirty="0" err="1">
                <a:solidFill>
                  <a:srgbClr val="0000CC"/>
                </a:solidFill>
                <a:latin typeface="Times New Roman" pitchFamily="18" charset="0"/>
                <a:cs typeface="Times New Roman" pitchFamily="18" charset="0"/>
              </a:rPr>
              <a:t>giờ</a:t>
            </a:r>
            <a:r>
              <a:rPr lang="en-US" sz="3800" b="1" dirty="0">
                <a:solidFill>
                  <a:srgbClr val="0000CC"/>
                </a:solidFill>
                <a:latin typeface="Times New Roman" pitchFamily="18" charset="0"/>
                <a:cs typeface="Times New Roman" pitchFamily="18" charset="0"/>
              </a:rPr>
              <a:t> 30 </a:t>
            </a:r>
            <a:r>
              <a:rPr lang="en-US" sz="3800" b="1" dirty="0" err="1">
                <a:solidFill>
                  <a:srgbClr val="0000CC"/>
                </a:solidFill>
                <a:latin typeface="Times New Roman" pitchFamily="18" charset="0"/>
                <a:cs typeface="Times New Roman" pitchFamily="18" charset="0"/>
              </a:rPr>
              <a:t>phút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21 </a:t>
            </a:r>
            <a:r>
              <a:rPr lang="en-US" sz="3800" b="1" dirty="0" err="1">
                <a:solidFill>
                  <a:srgbClr val="0000CC"/>
                </a:solidFill>
                <a:latin typeface="Times New Roman" pitchFamily="18" charset="0"/>
                <a:cs typeface="Times New Roman" pitchFamily="18" charset="0"/>
              </a:rPr>
              <a:t>giờ</a:t>
            </a:r>
            <a:r>
              <a:rPr lang="en-US" sz="3800" b="1" dirty="0">
                <a:solidFill>
                  <a:srgbClr val="0000CC"/>
                </a:solidFill>
                <a:latin typeface="Times New Roman" pitchFamily="18" charset="0"/>
                <a:cs typeface="Times New Roman" pitchFamily="18" charset="0"/>
              </a:rPr>
              <a:t> 30 </a:t>
            </a:r>
            <a:r>
              <a:rPr lang="en-US" sz="3800" b="1" dirty="0" err="1">
                <a:solidFill>
                  <a:srgbClr val="0000CC"/>
                </a:solidFill>
                <a:latin typeface="Times New Roman" pitchFamily="18" charset="0"/>
                <a:cs typeface="Times New Roman" pitchFamily="18" charset="0"/>
              </a:rPr>
              <a:t>phút</a:t>
            </a:r>
            <a:r>
              <a:rPr lang="en-US" sz="3800" b="1" dirty="0">
                <a:solidFill>
                  <a:srgbClr val="0000CC"/>
                </a:solidFill>
                <a:latin typeface="Times New Roman" pitchFamily="18" charset="0"/>
                <a:cs typeface="Times New Roman" pitchFamily="18" charset="0"/>
              </a:rPr>
              <a:t> , </a:t>
            </a:r>
            <a:r>
              <a:rPr lang="en-US" sz="3800" b="1" dirty="0" err="1">
                <a:solidFill>
                  <a:srgbClr val="0000CC"/>
                </a:solidFill>
                <a:latin typeface="Times New Roman" pitchFamily="18" charset="0"/>
                <a:cs typeface="Times New Roman" pitchFamily="18" charset="0"/>
              </a:rPr>
              <a:t>ngày</a:t>
            </a:r>
            <a:r>
              <a:rPr lang="en-US" sz="3800" b="1" dirty="0">
                <a:solidFill>
                  <a:srgbClr val="0000CC"/>
                </a:solidFill>
                <a:latin typeface="Times New Roman" pitchFamily="18" charset="0"/>
                <a:cs typeface="Times New Roman" pitchFamily="18" charset="0"/>
              </a:rPr>
              <a:t> 27 </a:t>
            </a:r>
            <a:r>
              <a:rPr lang="en-US" sz="3800" b="1" dirty="0" err="1">
                <a:solidFill>
                  <a:srgbClr val="0000CC"/>
                </a:solidFill>
                <a:latin typeface="Times New Roman" pitchFamily="18" charset="0"/>
                <a:cs typeface="Times New Roman" pitchFamily="18" charset="0"/>
              </a:rPr>
              <a:t>tháng</a:t>
            </a:r>
            <a:r>
              <a:rPr lang="en-US" sz="3800" b="1" dirty="0">
                <a:solidFill>
                  <a:srgbClr val="0000CC"/>
                </a:solidFill>
                <a:latin typeface="Times New Roman" pitchFamily="18" charset="0"/>
                <a:cs typeface="Times New Roman" pitchFamily="18" charset="0"/>
              </a:rPr>
              <a:t> 3 </a:t>
            </a:r>
            <a:r>
              <a:rPr lang="en-US" sz="3800" b="1" dirty="0" err="1">
                <a:solidFill>
                  <a:srgbClr val="0000CC"/>
                </a:solidFill>
                <a:latin typeface="Times New Roman" pitchFamily="18" charset="0"/>
                <a:cs typeface="Times New Roman" pitchFamily="18" charset="0"/>
              </a:rPr>
              <a:t>năm</a:t>
            </a:r>
            <a:r>
              <a:rPr lang="en-US" sz="3800" b="1" dirty="0">
                <a:solidFill>
                  <a:srgbClr val="0000CC"/>
                </a:solidFill>
                <a:latin typeface="Times New Roman" pitchFamily="18" charset="0"/>
                <a:cs typeface="Times New Roman" pitchFamily="18" charset="0"/>
              </a:rPr>
              <a:t> 2021. </a:t>
            </a:r>
            <a:r>
              <a:rPr lang="en-US" sz="3800" b="1" dirty="0" err="1">
                <a:solidFill>
                  <a:srgbClr val="0000CC"/>
                </a:solidFill>
                <a:latin typeface="Times New Roman" pitchFamily="18" charset="0"/>
                <a:cs typeface="Times New Roman" pitchFamily="18" charset="0"/>
              </a:rPr>
              <a:t>Trong</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giờ</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này</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các</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thiết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bị</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điện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đều</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được</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tắt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Sự</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kiện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Giờ</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Trái</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Đất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giúp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chúng</a:t>
            </a:r>
            <a:r>
              <a:rPr lang="en-US" sz="3800" b="1" dirty="0">
                <a:solidFill>
                  <a:srgbClr val="0000CC"/>
                </a:solidFill>
                <a:latin typeface="Times New Roman" pitchFamily="18" charset="0"/>
                <a:cs typeface="Times New Roman" pitchFamily="18" charset="0"/>
              </a:rPr>
              <a:t> ta </a:t>
            </a:r>
            <a:r>
              <a:rPr lang="en-US" sz="3800" b="1" dirty="0" err="1">
                <a:solidFill>
                  <a:srgbClr val="0000CC"/>
                </a:solidFill>
                <a:latin typeface="Times New Roman" pitchFamily="18" charset="0"/>
                <a:cs typeface="Times New Roman" pitchFamily="18" charset="0"/>
              </a:rPr>
              <a:t>tiết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kiệm</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điện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và</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bảo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vệ</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môi</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trường</a:t>
            </a:r>
            <a:r>
              <a:rPr lang="en-US" sz="3800" b="1" dirty="0">
                <a:solidFill>
                  <a:srgbClr val="0000CC"/>
                </a:solidFill>
                <a:latin typeface="Times New Roman" pitchFamily="18" charset="0"/>
                <a:cs typeface="Times New Roman" pitchFamily="18" charset="0"/>
              </a:rPr>
              <a:t>. </a:t>
            </a:r>
          </a:p>
        </p:txBody>
      </p:sp>
      <p:sp>
        <p:nvSpPr>
          <p:cNvPr id="22" name="Rectangle 95">
            <a:extLst>
              <a:ext uri="{FF2B5EF4-FFF2-40B4-BE49-F238E27FC236}">
                <a16:creationId xmlns:a16="http://schemas.microsoft.com/office/drawing/2014/main" id="{D66A2520-5C16-2C47-930B-8235E3177C62}"/>
              </a:ext>
            </a:extLst>
          </p:cNvPr>
          <p:cNvSpPr>
            <a:spLocks noChangeArrowheads="1"/>
          </p:cNvSpPr>
          <p:nvPr/>
        </p:nvSpPr>
        <p:spPr bwMode="auto">
          <a:xfrm>
            <a:off x="4131581" y="1249680"/>
            <a:ext cx="77255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26: RÔ –BỐT Ở QUANH TA(T4)</a:t>
            </a:r>
          </a:p>
        </p:txBody>
      </p:sp>
      <p:sp>
        <p:nvSpPr>
          <p:cNvPr id="23" name="Rectangle 22">
            <a:extLst>
              <a:ext uri="{FF2B5EF4-FFF2-40B4-BE49-F238E27FC236}">
                <a16:creationId xmlns:a16="http://schemas.microsoft.com/office/drawing/2014/main" id="{0D0C324F-C9DD-0CEB-95CC-CDB721E10B9C}"/>
              </a:ext>
            </a:extLst>
          </p:cNvPr>
          <p:cNvSpPr/>
          <p:nvPr/>
        </p:nvSpPr>
        <p:spPr>
          <a:xfrm>
            <a:off x="3815625" y="5867400"/>
            <a:ext cx="9352872" cy="2431435"/>
          </a:xfrm>
          <a:prstGeom prst="rect">
            <a:avLst/>
          </a:prstGeom>
        </p:spPr>
        <p:txBody>
          <a:bodyPr wrap="square">
            <a:spAutoFit/>
          </a:bodyPr>
          <a:lstStyle/>
          <a:p>
            <a:r>
              <a:rPr lang="en-US" sz="3800" b="1" dirty="0">
                <a:solidFill>
                  <a:srgbClr val="FF0000"/>
                </a:solidFill>
                <a:latin typeface="Times New Roman" pitchFamily="18" charset="0"/>
                <a:cs typeface="Times New Roman" pitchFamily="18" charset="0"/>
              </a:rPr>
              <a:t>1.Tên </a:t>
            </a:r>
            <a:r>
              <a:rPr lang="en-US" sz="3800" b="1" dirty="0" err="1">
                <a:solidFill>
                  <a:srgbClr val="FF0000"/>
                </a:solidFill>
                <a:latin typeface="Times New Roman" pitchFamily="18" charset="0"/>
                <a:cs typeface="Times New Roman" pitchFamily="18" charset="0"/>
              </a:rPr>
              <a:t>bản</a:t>
            </a:r>
            <a:r>
              <a:rPr lang="en-US" sz="3800" b="1" dirty="0">
                <a:solidFill>
                  <a:srgbClr val="FF0000"/>
                </a:solidFill>
                <a:latin typeface="Times New Roman" pitchFamily="18" charset="0"/>
                <a:cs typeface="Times New Roman" pitchFamily="18" charset="0"/>
              </a:rPr>
              <a:t> tin</a:t>
            </a:r>
          </a:p>
          <a:p>
            <a:r>
              <a:rPr lang="en-US" sz="3800" b="1" dirty="0">
                <a:solidFill>
                  <a:srgbClr val="FF0000"/>
                </a:solidFill>
                <a:latin typeface="Times New Roman" pitchFamily="18" charset="0"/>
                <a:cs typeface="Times New Roman" pitchFamily="18" charset="0"/>
              </a:rPr>
              <a:t>2. </a:t>
            </a:r>
            <a:r>
              <a:rPr lang="en-US" sz="3800" b="1" dirty="0" err="1">
                <a:solidFill>
                  <a:srgbClr val="FF0000"/>
                </a:solidFill>
                <a:latin typeface="Times New Roman" pitchFamily="18" charset="0"/>
                <a:cs typeface="Times New Roman" pitchFamily="18" charset="0"/>
              </a:rPr>
              <a:t>Hoạt</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động</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được</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thông</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báo</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trong</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bản</a:t>
            </a:r>
            <a:r>
              <a:rPr lang="en-US" sz="3800" b="1" dirty="0">
                <a:solidFill>
                  <a:srgbClr val="FF0000"/>
                </a:solidFill>
                <a:latin typeface="Times New Roman" pitchFamily="18" charset="0"/>
                <a:cs typeface="Times New Roman" pitchFamily="18" charset="0"/>
              </a:rPr>
              <a:t> tin</a:t>
            </a:r>
          </a:p>
          <a:p>
            <a:r>
              <a:rPr lang="en-US" sz="3800" b="1" dirty="0">
                <a:solidFill>
                  <a:srgbClr val="FF0000"/>
                </a:solidFill>
                <a:latin typeface="Times New Roman" pitchFamily="18" charset="0"/>
                <a:cs typeface="Times New Roman" pitchFamily="18" charset="0"/>
              </a:rPr>
              <a:t>3. </a:t>
            </a:r>
            <a:r>
              <a:rPr lang="en-US" sz="3800" b="1" dirty="0" err="1">
                <a:solidFill>
                  <a:srgbClr val="FF0000"/>
                </a:solidFill>
                <a:latin typeface="Times New Roman" pitchFamily="18" charset="0"/>
                <a:cs typeface="Times New Roman" pitchFamily="18" charset="0"/>
              </a:rPr>
              <a:t>Địa</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điểm</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và</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thời</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gian</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của</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hoạt</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động</a:t>
            </a:r>
            <a:endParaRPr lang="en-US" sz="3800" b="1" dirty="0">
              <a:solidFill>
                <a:srgbClr val="FF0000"/>
              </a:solidFill>
              <a:latin typeface="Times New Roman" pitchFamily="18" charset="0"/>
              <a:cs typeface="Times New Roman" pitchFamily="18" charset="0"/>
            </a:endParaRPr>
          </a:p>
          <a:p>
            <a:r>
              <a:rPr lang="en-US" sz="3800" b="1" dirty="0">
                <a:solidFill>
                  <a:srgbClr val="FF0000"/>
                </a:solidFill>
                <a:latin typeface="Times New Roman" pitchFamily="18" charset="0"/>
                <a:cs typeface="Times New Roman" pitchFamily="18" charset="0"/>
              </a:rPr>
              <a:t>4. </a:t>
            </a:r>
            <a:r>
              <a:rPr lang="en-US" sz="3800" b="1" dirty="0" err="1">
                <a:solidFill>
                  <a:srgbClr val="FF0000"/>
                </a:solidFill>
                <a:latin typeface="Times New Roman" pitchFamily="18" charset="0"/>
                <a:cs typeface="Times New Roman" pitchFamily="18" charset="0"/>
              </a:rPr>
              <a:t>Nội</a:t>
            </a:r>
            <a:r>
              <a:rPr lang="en-US" sz="3800" b="1" dirty="0">
                <a:solidFill>
                  <a:srgbClr val="FF0000"/>
                </a:solidFill>
                <a:latin typeface="Times New Roman" pitchFamily="18" charset="0"/>
                <a:cs typeface="Times New Roman" pitchFamily="18" charset="0"/>
              </a:rPr>
              <a:t> dung </a:t>
            </a:r>
            <a:r>
              <a:rPr lang="en-US" sz="3800" b="1" dirty="0" err="1">
                <a:solidFill>
                  <a:srgbClr val="FF0000"/>
                </a:solidFill>
                <a:latin typeface="Times New Roman" pitchFamily="18" charset="0"/>
                <a:cs typeface="Times New Roman" pitchFamily="18" charset="0"/>
              </a:rPr>
              <a:t>của</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hoạt</a:t>
            </a:r>
            <a:r>
              <a:rPr lang="en-US" sz="3800" b="1" dirty="0">
                <a:solidFill>
                  <a:srgbClr val="FF0000"/>
                </a:solidFill>
                <a:latin typeface="Times New Roman" pitchFamily="18" charset="0"/>
                <a:cs typeface="Times New Roman" pitchFamily="18" charset="0"/>
              </a:rPr>
              <a:t> </a:t>
            </a:r>
            <a:r>
              <a:rPr lang="en-US" sz="3800" b="1" dirty="0" err="1">
                <a:solidFill>
                  <a:srgbClr val="FF0000"/>
                </a:solidFill>
                <a:latin typeface="Times New Roman" pitchFamily="18" charset="0"/>
                <a:cs typeface="Times New Roman" pitchFamily="18" charset="0"/>
              </a:rPr>
              <a:t>động</a:t>
            </a:r>
            <a:endParaRPr lang="en-US" sz="3800" b="1" dirty="0">
              <a:solidFill>
                <a:srgbClr val="FF0000"/>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a:ln>
                      <a:noFill/>
                    </a:ln>
                    <a:solidFill>
                      <a:srgbClr val="0000CC"/>
                    </a:solidFill>
                    <a:effectLst/>
                    <a:uLnTx/>
                    <a:uFillTx/>
                    <a:latin typeface="Times New Roman" pitchFamily="18" charset="0"/>
                    <a:ea typeface="+mn-ea"/>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FF0066"/>
                    </a:solidFill>
                    <a:effectLst/>
                    <a:uLnTx/>
                    <a:uFillTx/>
                    <a:latin typeface="Times New Roman" pitchFamily="18" charset="0"/>
                    <a:ea typeface="+mn-ea"/>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64592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800" b="1" i="0" u="none" strike="noStrike" kern="1200" cap="none" spc="0" normalizeH="0" baseline="0" noProof="0">
                  <a:ln>
                    <a:noFill/>
                  </a:ln>
                  <a:solidFill>
                    <a:srgbClr val="FF0066"/>
                  </a:solidFill>
                  <a:effectLst/>
                  <a:uLnTx/>
                  <a:uFillTx/>
                  <a:latin typeface="Times New Roman" pitchFamily="18" charset="0"/>
                  <a:ea typeface="+mn-ea"/>
                  <a:cs typeface="Times New Roman" pitchFamily="18" charset="0"/>
                </a:rPr>
                <a:t>1. Luyện tập.</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331720"/>
            <a:ext cx="13966284" cy="1261884"/>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Bài</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1.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Đọc</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bản</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tin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sau</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và</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tìm</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thông</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tin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ứng</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với</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các</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mục</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tiêu</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bên</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0000CC"/>
                </a:solidFill>
                <a:effectLst/>
                <a:uLnTx/>
                <a:uFillTx/>
                <a:latin typeface="Times New Roman" pitchFamily="18" charset="0"/>
                <a:ea typeface="+mn-ea"/>
                <a:cs typeface="Times New Roman" pitchFamily="18" charset="0"/>
              </a:rPr>
              <a:t>dưới</a:t>
            </a:r>
            <a:r>
              <a:rPr kumimoji="0" lang="en-US" sz="3800" b="1" i="0" u="none" strike="noStrike" kern="1200" cap="none" spc="0" normalizeH="0" baseline="0" noProof="0" dirty="0">
                <a:ln>
                  <a:noFill/>
                </a:ln>
                <a:solidFill>
                  <a:srgbClr val="0000CC"/>
                </a:solidFill>
                <a:effectLst/>
                <a:uLnTx/>
                <a:uFillTx/>
                <a:latin typeface="Times New Roman" pitchFamily="18" charset="0"/>
                <a:ea typeface="+mn-ea"/>
                <a:cs typeface="Times New Roman" pitchFamily="18" charset="0"/>
              </a:rPr>
              <a:t>:</a:t>
            </a:r>
          </a:p>
        </p:txBody>
      </p:sp>
      <p:sp>
        <p:nvSpPr>
          <p:cNvPr id="22" name="Rectangle 95">
            <a:extLst>
              <a:ext uri="{FF2B5EF4-FFF2-40B4-BE49-F238E27FC236}">
                <a16:creationId xmlns:a16="http://schemas.microsoft.com/office/drawing/2014/main" id="{D66A2520-5C16-2C47-930B-8235E3177C62}"/>
              </a:ext>
            </a:extLst>
          </p:cNvPr>
          <p:cNvSpPr>
            <a:spLocks noChangeArrowheads="1"/>
          </p:cNvSpPr>
          <p:nvPr/>
        </p:nvSpPr>
        <p:spPr bwMode="auto">
          <a:xfrm>
            <a:off x="4131581" y="1249680"/>
            <a:ext cx="77255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914400" rtl="0" eaLnBrk="1" fontAlgn="base" latinLnBrk="0" hangingPunct="1">
              <a:lnSpc>
                <a:spcPct val="100000"/>
              </a:lnSpc>
              <a:spcBef>
                <a:spcPts val="1800"/>
              </a:spcBef>
              <a:spcAft>
                <a:spcPct val="0"/>
              </a:spcAft>
              <a:buClrTx/>
              <a:buSzTx/>
              <a:buFontTx/>
              <a:buNone/>
              <a:tabLst/>
              <a:defRPr/>
            </a:pPr>
            <a:r>
              <a:rPr kumimoji="0" lang="en-US" sz="36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BÀI 26: RÔ –BỐT Ở QUANH TA(T4)</a:t>
            </a:r>
          </a:p>
        </p:txBody>
      </p:sp>
      <p:sp>
        <p:nvSpPr>
          <p:cNvPr id="23" name="Rectangle 22">
            <a:extLst>
              <a:ext uri="{FF2B5EF4-FFF2-40B4-BE49-F238E27FC236}">
                <a16:creationId xmlns:a16="http://schemas.microsoft.com/office/drawing/2014/main" id="{0D0C324F-C9DD-0CEB-95CC-CDB721E10B9C}"/>
              </a:ext>
            </a:extLst>
          </p:cNvPr>
          <p:cNvSpPr/>
          <p:nvPr/>
        </p:nvSpPr>
        <p:spPr>
          <a:xfrm>
            <a:off x="3604419" y="3047078"/>
            <a:ext cx="9352872" cy="2431435"/>
          </a:xfrm>
          <a:prstGeom prst="rect">
            <a:avLst/>
          </a:prstGeom>
          <a:solidFill>
            <a:srgbClr val="92D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1.Tên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bản</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tin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2.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Hoạt</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động</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được</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thông</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báo</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trong</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bản</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tin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3.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Địa</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điểm</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và</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thời</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gian</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của</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hoạt</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động</a:t>
            </a:r>
            <a:endPar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4.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Nội</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dung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của</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hoạt</a:t>
            </a:r>
            <a:r>
              <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38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động</a:t>
            </a:r>
            <a:endParaRPr kumimoji="0" lang="en-US" sz="3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24" name="Rectangle 23">
            <a:extLst>
              <a:ext uri="{FF2B5EF4-FFF2-40B4-BE49-F238E27FC236}">
                <a16:creationId xmlns:a16="http://schemas.microsoft.com/office/drawing/2014/main" id="{363C1ABA-830D-E499-B12C-4B1A04972973}"/>
              </a:ext>
            </a:extLst>
          </p:cNvPr>
          <p:cNvSpPr/>
          <p:nvPr/>
        </p:nvSpPr>
        <p:spPr>
          <a:xfrm>
            <a:off x="403525" y="5624621"/>
            <a:ext cx="15469588" cy="2862322"/>
          </a:xfrm>
          <a:prstGeom prst="rect">
            <a:avLst/>
          </a:prstGeom>
          <a:solidFill>
            <a:srgbClr val="FFFF00"/>
          </a:solidFill>
          <a:effectLst>
            <a:outerShdw blurRad="50800" dist="38100" dir="2700000" algn="tl" rotWithShape="0">
              <a:prstClr val="black">
                <a:alpha val="40000"/>
              </a:prstClr>
            </a:outerShdw>
          </a:effectLst>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rPr>
              <a:t>1.Tên bản tin: Bản tin Giờ Trái Đất năm 2021</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rPr>
              <a:t>2.Hoạt động được thông báo trong bản tin: thực hiện Giờ Trái Đất.</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rPr>
              <a:t>3.Địa điểm và thời gian của hoạt động: Tại Việt Nam, từ 20 giờ 30 phút đến 21 giờ 30 phút, ngày 27 tháng 3 năm 2021.</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rPr>
              <a:t>4.Nội dung của hoạt động: các thiết bị điện đều được tắt trong Giờ Trái Đất.</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434114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 calcmode="lin" valueType="num">
                                      <p:cBhvr additive="base">
                                        <p:cTn id="20" dur="500" fill="hold"/>
                                        <p:tgtEl>
                                          <p:spTgt spid="24"/>
                                        </p:tgtEl>
                                        <p:attrNameLst>
                                          <p:attrName>ppt_x</p:attrName>
                                        </p:attrNameLst>
                                      </p:cBhvr>
                                      <p:tavLst>
                                        <p:tav tm="0">
                                          <p:val>
                                            <p:strVal val="#ppt_x"/>
                                          </p:val>
                                        </p:tav>
                                        <p:tav tm="100000">
                                          <p:val>
                                            <p:strVal val="#ppt_x"/>
                                          </p:val>
                                        </p:tav>
                                      </p:tavLst>
                                    </p:anim>
                                    <p:anim calcmode="lin" valueType="num">
                                      <p:cBhvr additive="base">
                                        <p:cTn id="2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3"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21920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Luyện tập.</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899319" y="1905000"/>
            <a:ext cx="14575884" cy="1261884"/>
          </a:xfrm>
          <a:prstGeom prst="rect">
            <a:avLst/>
          </a:prstGeom>
        </p:spPr>
        <p:txBody>
          <a:bodyPr wrap="square">
            <a:spAutoFit/>
          </a:bodyPr>
          <a:lstStyle/>
          <a:p>
            <a:pPr algn="just"/>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2. </a:t>
            </a:r>
            <a:r>
              <a:rPr lang="en-US" sz="3800" b="1" dirty="0" err="1">
                <a:solidFill>
                  <a:srgbClr val="0000CC"/>
                </a:solidFill>
                <a:latin typeface="Times New Roman" pitchFamily="18" charset="0"/>
                <a:cs typeface="Times New Roman" pitchFamily="18" charset="0"/>
              </a:rPr>
              <a:t>Viết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một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bản</a:t>
            </a:r>
            <a:r>
              <a:rPr lang="en-US" sz="3800" b="1" dirty="0">
                <a:solidFill>
                  <a:srgbClr val="0000CC"/>
                </a:solidFill>
                <a:latin typeface="Times New Roman" pitchFamily="18" charset="0"/>
                <a:cs typeface="Times New Roman" pitchFamily="18" charset="0"/>
              </a:rPr>
              <a:t> tin </a:t>
            </a:r>
            <a:r>
              <a:rPr lang="nl-NL" sz="3600" b="1" dirty="0">
                <a:solidFill>
                  <a:srgbClr val="0000CC"/>
                </a:solidFill>
                <a:effectLst/>
                <a:latin typeface="Times New Roman" panose="02020603050405020304" pitchFamily="18" charset="0"/>
                <a:ea typeface="Times New Roman" panose="02020603050405020304" pitchFamily="18" charset="0"/>
              </a:rPr>
              <a:t>về hoạt động giữ gìn vệ sinh môi trường.</a:t>
            </a:r>
            <a:endParaRPr lang="en-US" sz="3600" b="1" dirty="0">
              <a:solidFill>
                <a:srgbClr val="0000CC"/>
              </a:solidFill>
              <a:effectLst/>
              <a:latin typeface="Times New Roman" panose="02020603050405020304" pitchFamily="18" charset="0"/>
              <a:ea typeface="Times New Roman" panose="02020603050405020304" pitchFamily="18" charset="0"/>
            </a:endParaRPr>
          </a:p>
          <a:p>
            <a:pPr algn="just"/>
            <a:endParaRPr lang="en-US" sz="3800" b="1" dirty="0">
              <a:solidFill>
                <a:srgbClr val="0000CC"/>
              </a:solidFill>
              <a:latin typeface="Times New Roman" pitchFamily="18" charset="0"/>
              <a:cs typeface="Times New Roman" pitchFamily="18" charset="0"/>
            </a:endParaRPr>
          </a:p>
        </p:txBody>
      </p:sp>
      <p:sp>
        <p:nvSpPr>
          <p:cNvPr id="29" name="Rectangle 95"/>
          <p:cNvSpPr>
            <a:spLocks noChangeArrowheads="1"/>
          </p:cNvSpPr>
          <p:nvPr/>
        </p:nvSpPr>
        <p:spPr bwMode="auto">
          <a:xfrm>
            <a:off x="4131581" y="1249680"/>
            <a:ext cx="77255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26: RÔ –BỐT Ở QUANH TA(T4)</a:t>
            </a:r>
          </a:p>
        </p:txBody>
      </p:sp>
      <p:sp>
        <p:nvSpPr>
          <p:cNvPr id="30" name="Rectangle 29">
            <a:extLst>
              <a:ext uri="{FF2B5EF4-FFF2-40B4-BE49-F238E27FC236}">
                <a16:creationId xmlns:a16="http://schemas.microsoft.com/office/drawing/2014/main" id="{C67F9178-646B-8982-67EF-5FB1C15BDCFC}"/>
              </a:ext>
            </a:extLst>
          </p:cNvPr>
          <p:cNvSpPr/>
          <p:nvPr/>
        </p:nvSpPr>
        <p:spPr>
          <a:xfrm>
            <a:off x="444225" y="2542427"/>
            <a:ext cx="14916392" cy="6093976"/>
          </a:xfrm>
          <a:prstGeom prst="rect">
            <a:avLst/>
          </a:prstGeom>
        </p:spPr>
        <p:txBody>
          <a:bodyPr wrap="square">
            <a:spAutoFit/>
          </a:bodyPr>
          <a:lstStyle/>
          <a:p>
            <a:pPr algn="just"/>
            <a:r>
              <a:rPr lang="en-US" sz="38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Bài</a:t>
            </a:r>
            <a:r>
              <a:rPr lang="en-US" sz="3200" b="1" dirty="0">
                <a:solidFill>
                  <a:srgbClr val="0000CC"/>
                </a:solidFill>
                <a:latin typeface="Times New Roman" pitchFamily="18" charset="0"/>
                <a:cs typeface="Times New Roman" pitchFamily="18" charset="0"/>
              </a:rPr>
              <a:t> 2. </a:t>
            </a:r>
            <a:r>
              <a:rPr lang="vi-VN" sz="3200" b="1" i="0" dirty="0">
                <a:solidFill>
                  <a:srgbClr val="0000CC"/>
                </a:solidFill>
                <a:effectLst/>
                <a:latin typeface="Times New Roman" panose="02020603050405020304" pitchFamily="18" charset="0"/>
                <a:cs typeface="Times New Roman" panose="02020603050405020304" pitchFamily="18" charset="0"/>
              </a:rPr>
              <a:t>Thiếu nhi Việt Nam đã </a:t>
            </a:r>
            <a:r>
              <a:rPr lang="en-US" sz="3200" b="1" i="0" dirty="0" err="1">
                <a:solidFill>
                  <a:srgbClr val="0000CC"/>
                </a:solidFill>
                <a:effectLst/>
                <a:latin typeface="Times New Roman" panose="02020603050405020304" pitchFamily="18" charset="0"/>
                <a:cs typeface="Times New Roman" panose="02020603050405020304" pitchFamily="18" charset="0"/>
              </a:rPr>
              <a:t>hưởng</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ứng</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nhiệt</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tình</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vi-VN" sz="3200" b="1" i="0" dirty="0">
                <a:solidFill>
                  <a:srgbClr val="0000CC"/>
                </a:solidFill>
                <a:effectLst/>
                <a:latin typeface="Times New Roman" panose="02020603050405020304" pitchFamily="18" charset="0"/>
                <a:cs typeface="Times New Roman" panose="02020603050405020304" pitchFamily="18" charset="0"/>
              </a:rPr>
              <a:t>Cuộc thi Viết thư Quốc tế UPU lần thứ 51 (năm 2022) do Liên minh Bưu chính Thế giới (UPU) tổ chức với chủ đề: “Em hãy viết thư gửi một người có tầm ảnh hưởng để trình bày lý do và cách thức họ cần hành động trước khủng hoảng khí hậu.”</a:t>
            </a:r>
            <a:r>
              <a:rPr lang="vi-VN" sz="3200" b="0" i="0" dirty="0">
                <a:solidFill>
                  <a:srgbClr val="333333"/>
                </a:solidFill>
                <a:effectLst/>
                <a:latin typeface="Roboto" panose="02000000000000000000" pitchFamily="2" charset="0"/>
              </a:rPr>
              <a:t> </a:t>
            </a:r>
            <a:r>
              <a:rPr lang="vi-VN" sz="3200" b="1" i="0" dirty="0">
                <a:solidFill>
                  <a:srgbClr val="0000CC"/>
                </a:solidFill>
                <a:effectLst/>
                <a:latin typeface="Times New Roman" panose="02020603050405020304" pitchFamily="18" charset="0"/>
                <a:cs typeface="Times New Roman" panose="02020603050405020304" pitchFamily="18" charset="0"/>
              </a:rPr>
              <a:t>Các em học sinh ở 62/63 tỉnh, thành phố đã viết và gửi đi gần một triệu bức thư để dự thi. Em Nguyễn Bình Nguyên, lớp 9A1 (Trường THCS Nguyễn Tri Phương, quận Ba Đình, Hà Nội) giành được giải Nhất duy nhất nhờ bức thư lay động lòng người gửi tới nghệ sỹ dương cầm Đặng Thái Sơn. Em Bình Nguyên biến mình thành ngọn gió nhỏ bay tới mảnh đất Canada lạnh giá, thỉnh cầu nghệ sỹ gốc Việt dùng âm nhạc để phát đi khắp mọi nơi thông điệp bảo vệ Hành tinh Xanh.</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Em</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cùng</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các</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bạn</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cùng</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tham</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gia</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vào</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cuộc</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thi</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chưa</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đạt</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giải</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cao</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xong</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cũng</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góp</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phần</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giữ</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gìn</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vệ</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sinh</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môi</a:t>
            </a:r>
            <a:r>
              <a:rPr lang="en-US" sz="3200" b="1" i="0" dirty="0">
                <a:solidFill>
                  <a:srgbClr val="0000CC"/>
                </a:solidFill>
                <a:effectLst/>
                <a:latin typeface="Times New Roman" panose="02020603050405020304" pitchFamily="18" charset="0"/>
                <a:cs typeface="Times New Roman" panose="02020603050405020304" pitchFamily="18" charset="0"/>
              </a:rPr>
              <a:t> </a:t>
            </a:r>
            <a:r>
              <a:rPr lang="en-US" sz="3200" b="1" i="0" dirty="0" err="1">
                <a:solidFill>
                  <a:srgbClr val="0000CC"/>
                </a:solidFill>
                <a:effectLst/>
                <a:latin typeface="Times New Roman" panose="02020603050405020304" pitchFamily="18" charset="0"/>
                <a:cs typeface="Times New Roman" panose="02020603050405020304" pitchFamily="18" charset="0"/>
              </a:rPr>
              <a:t>trường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Ngoài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ra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chúng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em</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thực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hiện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trồng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và</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chăm</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sóc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cây</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xanh</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với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phong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trào</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trường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xanh</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sáng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đẹp</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sạch</a:t>
            </a:r>
            <a:r>
              <a:rPr lang="en-US" sz="3200" b="1" dirty="0">
                <a:solidFill>
                  <a:srgbClr val="0000CC"/>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5252306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circle(in)">
                                      <p:cBhvr>
                                        <p:cTn id="11"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204119" y="1837492"/>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Luyện tập.</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5" name="Rectangle 34"/>
          <p:cNvSpPr/>
          <p:nvPr/>
        </p:nvSpPr>
        <p:spPr>
          <a:xfrm>
            <a:off x="1388554" y="4792594"/>
            <a:ext cx="14554200" cy="677108"/>
          </a:xfrm>
          <a:prstGeom prst="rect">
            <a:avLst/>
          </a:prstGeom>
        </p:spPr>
        <p:txBody>
          <a:bodyPr wrap="square">
            <a:spAutoFit/>
          </a:bodyPr>
          <a:lstStyle/>
          <a:p>
            <a:pPr indent="914400" algn="just">
              <a:spcBef>
                <a:spcPts val="600"/>
              </a:spcBef>
            </a:pPr>
            <a:r>
              <a:rPr lang="en-US" sz="3800" b="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Lớp</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theo</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dõi</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và</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nhận</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xét</a:t>
            </a:r>
            <a:r>
              <a:rPr lang="en-US" sz="3800" b="1" i="1" dirty="0">
                <a:solidFill>
                  <a:srgbClr val="FF3399"/>
                </a:solidFill>
                <a:latin typeface="Times New Roman" pitchFamily="18" charset="0"/>
                <a:cs typeface="Times New Roman" pitchFamily="18" charset="0"/>
              </a:rPr>
              <a:t> , </a:t>
            </a:r>
            <a:r>
              <a:rPr lang="en-US" sz="3800" b="1" i="1" dirty="0" err="1">
                <a:solidFill>
                  <a:srgbClr val="FF3399"/>
                </a:solidFill>
                <a:latin typeface="Times New Roman" pitchFamily="18" charset="0"/>
                <a:cs typeface="Times New Roman" pitchFamily="18" charset="0"/>
              </a:rPr>
              <a:t>sửa</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lỗi</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cho</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bạn</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khi</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bạn</a:t>
            </a:r>
            <a:r>
              <a:rPr lang="en-US" sz="3800" b="1" i="1" dirty="0">
                <a:solidFill>
                  <a:srgbClr val="FF3399"/>
                </a:solidFill>
                <a:latin typeface="Times New Roman" pitchFamily="18" charset="0"/>
                <a:cs typeface="Times New Roman" pitchFamily="18" charset="0"/>
              </a:rPr>
              <a:t> </a:t>
            </a:r>
            <a:r>
              <a:rPr lang="en-US" sz="3800" b="1" i="1" dirty="0" err="1">
                <a:solidFill>
                  <a:srgbClr val="FF3399"/>
                </a:solidFill>
                <a:latin typeface="Times New Roman" pitchFamily="18" charset="0"/>
                <a:cs typeface="Times New Roman" pitchFamily="18" charset="0"/>
              </a:rPr>
              <a:t>đọc</a:t>
            </a:r>
            <a:r>
              <a:rPr lang="en-US" sz="3800" b="1" i="1" dirty="0">
                <a:solidFill>
                  <a:srgbClr val="FF3399"/>
                </a:solidFill>
                <a:latin typeface="Times New Roman" pitchFamily="18" charset="0"/>
                <a:cs typeface="Times New Roman" pitchFamily="18" charset="0"/>
              </a:rPr>
              <a:t>.</a:t>
            </a:r>
          </a:p>
        </p:txBody>
      </p:sp>
      <p:sp>
        <p:nvSpPr>
          <p:cNvPr id="38" name="Rectangle 37"/>
          <p:cNvSpPr/>
          <p:nvPr/>
        </p:nvSpPr>
        <p:spPr>
          <a:xfrm>
            <a:off x="1204119" y="2750969"/>
            <a:ext cx="14554200" cy="1261884"/>
          </a:xfrm>
          <a:prstGeom prst="rect">
            <a:avLst/>
          </a:prstGeom>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3. </a:t>
            </a:r>
            <a:r>
              <a:rPr lang="en-US" sz="3800" b="1" dirty="0" err="1">
                <a:solidFill>
                  <a:srgbClr val="0000CC"/>
                </a:solidFill>
                <a:latin typeface="Times New Roman" pitchFamily="18" charset="0"/>
                <a:cs typeface="Times New Roman" pitchFamily="18" charset="0"/>
              </a:rPr>
              <a:t>Trao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đổi</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bản</a:t>
            </a:r>
            <a:r>
              <a:rPr lang="en-US" sz="3800" b="1" dirty="0">
                <a:solidFill>
                  <a:srgbClr val="0000CC"/>
                </a:solidFill>
                <a:latin typeface="Times New Roman" pitchFamily="18" charset="0"/>
                <a:cs typeface="Times New Roman" pitchFamily="18" charset="0"/>
              </a:rPr>
              <a:t> tin </a:t>
            </a:r>
            <a:r>
              <a:rPr lang="en-US" sz="3800" b="1" dirty="0" err="1">
                <a:solidFill>
                  <a:srgbClr val="0000CC"/>
                </a:solidFill>
                <a:latin typeface="Times New Roman" pitchFamily="18" charset="0"/>
                <a:cs typeface="Times New Roman" pitchFamily="18" charset="0"/>
              </a:rPr>
              <a:t>em</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viết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với</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bạn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phát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hiện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lỗi</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và</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sửa</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lỗi</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dùng</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từ</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đặt</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câu</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sắp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xếp</a:t>
            </a:r>
            <a:r>
              <a:rPr lang="en-US" sz="3800" b="1" dirty="0">
                <a:solidFill>
                  <a:srgbClr val="0000CC"/>
                </a:solidFill>
                <a:latin typeface="Times New Roman" pitchFamily="18" charset="0"/>
                <a:cs typeface="Times New Roman" pitchFamily="18" charset="0"/>
              </a:rPr>
              <a:t> ý,…</a:t>
            </a:r>
          </a:p>
        </p:txBody>
      </p:sp>
      <p:sp>
        <p:nvSpPr>
          <p:cNvPr id="19" name="Rectangle 95">
            <a:extLst>
              <a:ext uri="{FF2B5EF4-FFF2-40B4-BE49-F238E27FC236}">
                <a16:creationId xmlns:a16="http://schemas.microsoft.com/office/drawing/2014/main" id="{59A6362C-5166-81D6-90BD-1B36397A77BC}"/>
              </a:ext>
            </a:extLst>
          </p:cNvPr>
          <p:cNvSpPr>
            <a:spLocks noChangeArrowheads="1"/>
          </p:cNvSpPr>
          <p:nvPr/>
        </p:nvSpPr>
        <p:spPr bwMode="auto">
          <a:xfrm>
            <a:off x="4131581" y="1249680"/>
            <a:ext cx="77255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26: RÔ –BỐT Ở QUANH TA(T4)</a:t>
            </a:r>
          </a:p>
        </p:txBody>
      </p:sp>
    </p:spTree>
    <p:extLst>
      <p:ext uri="{BB962C8B-B14F-4D97-AF65-F5344CB8AC3E}">
        <p14:creationId xmlns:p14="http://schemas.microsoft.com/office/powerpoint/2010/main" val="42613419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46677137-328C-56F7-6741-741F4380726D}"/>
              </a:ext>
            </a:extLst>
          </p:cNvPr>
          <p:cNvSpPr txBox="1"/>
          <p:nvPr/>
        </p:nvSpPr>
        <p:spPr>
          <a:xfrm>
            <a:off x="594519" y="1492159"/>
            <a:ext cx="15087600" cy="8402300"/>
          </a:xfrm>
          <a:prstGeom prst="rect">
            <a:avLst/>
          </a:prstGeom>
          <a:noFill/>
        </p:spPr>
        <p:txBody>
          <a:bodyPr wrap="square" rtlCol="0">
            <a:spAutoFit/>
          </a:bodyPr>
          <a:lstStyle/>
          <a:p>
            <a:pPr algn="ctr"/>
            <a:r>
              <a:rPr lang="en-US" sz="3600" b="1" dirty="0" err="1">
                <a:solidFill>
                  <a:srgbClr val="FF0000"/>
                </a:solidFill>
                <a:latin typeface="Times New Roman" panose="02020603050405020304" pitchFamily="18" charset="0"/>
                <a:cs typeface="Times New Roman" panose="02020603050405020304" pitchFamily="18" charset="0"/>
              </a:rPr>
              <a:t>Rô</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bốt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đang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đến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gần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cuộc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sống</a:t>
            </a:r>
            <a:endParaRPr lang="en-US" sz="3600" b="1" dirty="0">
              <a:solidFill>
                <a:srgbClr val="FF0000"/>
              </a:solidFill>
              <a:latin typeface="Times New Roman" panose="02020603050405020304" pitchFamily="18" charset="0"/>
              <a:cs typeface="Times New Roman" panose="02020603050405020304" pitchFamily="18" charset="0"/>
            </a:endParaRPr>
          </a:p>
          <a:p>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Với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sự</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phát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triển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nhanh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chóng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của</a:t>
            </a:r>
            <a:r>
              <a:rPr lang="en-US" sz="3600" b="1" dirty="0">
                <a:solidFill>
                  <a:srgbClr val="0000CC"/>
                </a:solidFill>
                <a:latin typeface="Times New Roman" panose="02020603050405020304" pitchFamily="18" charset="0"/>
                <a:cs typeface="Times New Roman" panose="02020603050405020304" pitchFamily="18" charset="0"/>
              </a:rPr>
              <a:t> khoa </a:t>
            </a:r>
            <a:r>
              <a:rPr lang="en-US" sz="3600" b="1" dirty="0" err="1">
                <a:solidFill>
                  <a:srgbClr val="0000CC"/>
                </a:solidFill>
                <a:latin typeface="Times New Roman" panose="02020603050405020304" pitchFamily="18" charset="0"/>
                <a:cs typeface="Times New Roman" panose="02020603050405020304" pitchFamily="18" charset="0"/>
              </a:rPr>
              <a:t>học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công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nghệ</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chúng</a:t>
            </a:r>
            <a:r>
              <a:rPr lang="en-US" sz="3600" b="1" dirty="0">
                <a:solidFill>
                  <a:srgbClr val="0000CC"/>
                </a:solidFill>
                <a:latin typeface="Times New Roman" panose="02020603050405020304" pitchFamily="18" charset="0"/>
                <a:cs typeface="Times New Roman" panose="02020603050405020304" pitchFamily="18" charset="0"/>
              </a:rPr>
              <a:t> ta </a:t>
            </a:r>
            <a:r>
              <a:rPr lang="en-US" sz="3600" b="1" dirty="0" err="1">
                <a:solidFill>
                  <a:srgbClr val="0000CC"/>
                </a:solidFill>
                <a:latin typeface="Times New Roman" panose="02020603050405020304" pitchFamily="18" charset="0"/>
                <a:cs typeface="Times New Roman" panose="02020603050405020304" pitchFamily="18" charset="0"/>
              </a:rPr>
              <a:t>không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chỉ</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có</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rô</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bốt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làm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thay</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những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việc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nặng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nhọc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và</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nguy</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hiểm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mà</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còn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có</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rô</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bốt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giúp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việc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thường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ngày</a:t>
            </a:r>
            <a:r>
              <a:rPr lang="en-US" sz="3600" b="1" dirty="0">
                <a:solidFill>
                  <a:srgbClr val="0000CC"/>
                </a:solidFill>
                <a:latin typeface="Times New Roman" panose="02020603050405020304" pitchFamily="18" charset="0"/>
                <a:cs typeface="Times New Roman" panose="02020603050405020304" pitchFamily="18" charset="0"/>
              </a:rPr>
              <a:t>.</a:t>
            </a:r>
          </a:p>
          <a:p>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Của</a:t>
            </a:r>
            <a:r>
              <a:rPr lang="en-US" sz="3600" b="1" dirty="0">
                <a:solidFill>
                  <a:srgbClr val="0000CC"/>
                </a:solidFill>
                <a:latin typeface="Times New Roman" panose="02020603050405020304" pitchFamily="18" charset="0"/>
                <a:cs typeface="Times New Roman" panose="02020603050405020304" pitchFamily="18" charset="0"/>
              </a:rPr>
              <a:t> hang </a:t>
            </a:r>
            <a:r>
              <a:rPr lang="en-US" sz="3600" b="1" dirty="0" err="1">
                <a:solidFill>
                  <a:srgbClr val="0000CC"/>
                </a:solidFill>
                <a:latin typeface="Times New Roman" panose="02020603050405020304" pitchFamily="18" charset="0"/>
                <a:cs typeface="Times New Roman" panose="02020603050405020304" pitchFamily="18" charset="0"/>
              </a:rPr>
              <a:t>thực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phẩm</a:t>
            </a:r>
            <a:r>
              <a:rPr lang="en-US" sz="3600" b="1" dirty="0">
                <a:solidFill>
                  <a:srgbClr val="0000CC"/>
                </a:solidFill>
                <a:latin typeface="Times New Roman" panose="02020603050405020304" pitchFamily="18" charset="0"/>
                <a:cs typeface="Times New Roman" panose="02020603050405020304" pitchFamily="18" charset="0"/>
              </a:rPr>
              <a:t> ở </a:t>
            </a:r>
            <a:r>
              <a:rPr lang="en-US" sz="3600" b="1" dirty="0" err="1">
                <a:solidFill>
                  <a:srgbClr val="0000CC"/>
                </a:solidFill>
                <a:latin typeface="Times New Roman" panose="02020603050405020304" pitchFamily="18" charset="0"/>
                <a:cs typeface="Times New Roman" panose="02020603050405020304" pitchFamily="18" charset="0"/>
              </a:rPr>
              <a:t>Xơ</a:t>
            </a:r>
            <a:r>
              <a:rPr lang="en-US" sz="3600" b="1" dirty="0">
                <a:solidFill>
                  <a:srgbClr val="0000CC"/>
                </a:solidFill>
                <a:latin typeface="Times New Roman" panose="02020603050405020304" pitchFamily="18" charset="0"/>
                <a:cs typeface="Times New Roman" panose="02020603050405020304" pitchFamily="18" charset="0"/>
              </a:rPr>
              <a:t> –un (</a:t>
            </a:r>
            <a:r>
              <a:rPr lang="en-US" sz="3600" b="1" dirty="0" err="1">
                <a:solidFill>
                  <a:srgbClr val="0000CC"/>
                </a:solidFill>
                <a:latin typeface="Times New Roman" panose="02020603050405020304" pitchFamily="18" charset="0"/>
                <a:cs typeface="Times New Roman" panose="02020603050405020304" pitchFamily="18" charset="0"/>
              </a:rPr>
              <a:t>Hàn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Quốc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có</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chú</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rô</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bốt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Pép</a:t>
            </a:r>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pơ</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Pép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pơ</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hỗ</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trợ</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cung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cấp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thông</a:t>
            </a:r>
            <a:r>
              <a:rPr lang="en-US" sz="3600" b="1" dirty="0">
                <a:solidFill>
                  <a:srgbClr val="0000CC"/>
                </a:solidFill>
                <a:latin typeface="Times New Roman" panose="02020603050405020304" pitchFamily="18" charset="0"/>
                <a:cs typeface="Times New Roman" panose="02020603050405020304" pitchFamily="18" charset="0"/>
              </a:rPr>
              <a:t> tin, </a:t>
            </a:r>
            <a:r>
              <a:rPr lang="en-US" sz="3600" b="1" dirty="0" err="1">
                <a:solidFill>
                  <a:srgbClr val="0000CC"/>
                </a:solidFill>
                <a:latin typeface="Times New Roman" panose="02020603050405020304" pitchFamily="18" charset="0"/>
                <a:cs typeface="Times New Roman" panose="02020603050405020304" pitchFamily="18" charset="0"/>
              </a:rPr>
              <a:t>giúp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khách</a:t>
            </a:r>
            <a:r>
              <a:rPr lang="en-US" sz="3600" b="1" dirty="0">
                <a:solidFill>
                  <a:srgbClr val="0000CC"/>
                </a:solidFill>
                <a:latin typeface="Times New Roman" panose="02020603050405020304" pitchFamily="18" charset="0"/>
                <a:cs typeface="Times New Roman" panose="02020603050405020304" pitchFamily="18" charset="0"/>
              </a:rPr>
              <a:t> hang </a:t>
            </a:r>
            <a:r>
              <a:rPr lang="en-US" sz="3600" b="1" dirty="0" err="1">
                <a:solidFill>
                  <a:srgbClr val="0000CC"/>
                </a:solidFill>
                <a:latin typeface="Times New Roman" panose="02020603050405020304" pitchFamily="18" charset="0"/>
                <a:cs typeface="Times New Roman" panose="02020603050405020304" pitchFamily="18" charset="0"/>
              </a:rPr>
              <a:t>biết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về</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nhiều</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sản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phẩm</a:t>
            </a:r>
            <a:r>
              <a:rPr lang="en-US" sz="3600" b="1" dirty="0">
                <a:solidFill>
                  <a:srgbClr val="0000CC"/>
                </a:solidFill>
                <a:latin typeface="Times New Roman" panose="02020603050405020304" pitchFamily="18" charset="0"/>
                <a:cs typeface="Times New Roman" panose="02020603050405020304" pitchFamily="18" charset="0"/>
              </a:rPr>
              <a:t>,</a:t>
            </a:r>
          </a:p>
          <a:p>
            <a:r>
              <a:rPr lang="en-US" sz="3600" b="1" dirty="0">
                <a:solidFill>
                  <a:srgbClr val="0000CC"/>
                </a:solidFill>
                <a:latin typeface="Times New Roman" panose="02020603050405020304" pitchFamily="18" charset="0"/>
                <a:cs typeface="Times New Roman" panose="02020603050405020304" pitchFamily="18" charset="0"/>
              </a:rPr>
              <a:t>           Ở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lan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cuối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tháng</a:t>
            </a:r>
            <a:r>
              <a:rPr lang="en-US" sz="3600" b="1" dirty="0">
                <a:solidFill>
                  <a:srgbClr val="0000CC"/>
                </a:solidFill>
                <a:latin typeface="Times New Roman" panose="02020603050405020304" pitchFamily="18" charset="0"/>
                <a:cs typeface="Times New Roman" panose="02020603050405020304" pitchFamily="18" charset="0"/>
              </a:rPr>
              <a:t> 3 </a:t>
            </a:r>
            <a:r>
              <a:rPr lang="en-US" sz="3600" b="1" dirty="0" err="1">
                <a:solidFill>
                  <a:srgbClr val="0000CC"/>
                </a:solidFill>
                <a:latin typeface="Times New Roman" panose="02020603050405020304" pitchFamily="18" charset="0"/>
                <a:cs typeface="Times New Roman" panose="02020603050405020304" pitchFamily="18" charset="0"/>
              </a:rPr>
              <a:t>năm</a:t>
            </a:r>
            <a:r>
              <a:rPr lang="en-US" sz="3600" b="1" dirty="0">
                <a:solidFill>
                  <a:srgbClr val="0000CC"/>
                </a:solidFill>
                <a:latin typeface="Times New Roman" panose="02020603050405020304" pitchFamily="18" charset="0"/>
                <a:cs typeface="Times New Roman" panose="02020603050405020304" pitchFamily="18" charset="0"/>
              </a:rPr>
              <a:t> 2018 , </a:t>
            </a:r>
            <a:r>
              <a:rPr lang="en-US" sz="3600" b="1" dirty="0" err="1">
                <a:solidFill>
                  <a:srgbClr val="0000CC"/>
                </a:solidFill>
                <a:latin typeface="Times New Roman" panose="02020603050405020304" pitchFamily="18" charset="0"/>
                <a:cs typeface="Times New Roman" panose="02020603050405020304" pitchFamily="18" charset="0"/>
              </a:rPr>
              <a:t>nhiều</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trường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tiểu</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học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thử</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nghiệm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đưa</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rô</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bốt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vào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dạy</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học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trong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đó</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có</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rô</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bốt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dạy</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ngôn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ngữ</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tên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là</a:t>
            </a:r>
            <a:r>
              <a:rPr lang="en-US" sz="3600" b="1" dirty="0">
                <a:solidFill>
                  <a:srgbClr val="0000CC"/>
                </a:solidFill>
                <a:latin typeface="Times New Roman" panose="02020603050405020304" pitchFamily="18" charset="0"/>
                <a:cs typeface="Times New Roman" panose="02020603050405020304" pitchFamily="18" charset="0"/>
              </a:rPr>
              <a:t> Ê-li-</a:t>
            </a:r>
            <a:r>
              <a:rPr lang="en-US" sz="3600" b="1" dirty="0" err="1">
                <a:solidFill>
                  <a:srgbClr val="0000CC"/>
                </a:solidFill>
                <a:latin typeface="Times New Roman" panose="02020603050405020304" pitchFamily="18" charset="0"/>
                <a:cs typeface="Times New Roman" panose="02020603050405020304" pitchFamily="18" charset="0"/>
              </a:rPr>
              <a:t>át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cũng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khiến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học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sinh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không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còn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cảm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thấy</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ngại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ngùng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đặt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câu</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hỏi</a:t>
            </a:r>
            <a:r>
              <a:rPr lang="en-US" sz="3600" b="1" dirty="0">
                <a:solidFill>
                  <a:srgbClr val="0000CC"/>
                </a:solidFill>
                <a:latin typeface="Times New Roman" panose="02020603050405020304" pitchFamily="18" charset="0"/>
                <a:cs typeface="Times New Roman" panose="02020603050405020304" pitchFamily="18" charset="0"/>
              </a:rPr>
              <a:t>.</a:t>
            </a:r>
          </a:p>
          <a:p>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Tại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nhiều</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quốc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gia</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trên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thế</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giới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những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rô</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bốt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chăm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sóc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người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cao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tuổi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trong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bệnh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viện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rô</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bốt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phục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vụ</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trong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nhà</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hàng</a:t>
            </a:r>
            <a:r>
              <a:rPr lang="en-US" sz="3600" b="1" dirty="0">
                <a:solidFill>
                  <a:srgbClr val="0000CC"/>
                </a:solidFill>
                <a:latin typeface="Times New Roman" panose="02020603050405020304" pitchFamily="18" charset="0"/>
                <a:cs typeface="Times New Roman" panose="02020603050405020304" pitchFamily="18" charset="0"/>
              </a:rPr>
              <a:t> hay </a:t>
            </a:r>
            <a:r>
              <a:rPr lang="en-US" sz="3600" b="1" dirty="0" err="1">
                <a:solidFill>
                  <a:srgbClr val="0000CC"/>
                </a:solidFill>
                <a:latin typeface="Times New Roman" panose="02020603050405020304" pitchFamily="18" charset="0"/>
                <a:cs typeface="Times New Roman" panose="02020603050405020304" pitchFamily="18" charset="0"/>
              </a:rPr>
              <a:t>rô</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bốt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làm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cảnh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sát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trên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đường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phố</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giờ</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đây</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không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còn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quá</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xa</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lạ</a:t>
            </a:r>
            <a:r>
              <a:rPr lang="en-US" sz="3600" b="1" dirty="0">
                <a:solidFill>
                  <a:srgbClr val="0000CC"/>
                </a:solidFill>
                <a:latin typeface="Times New Roman" panose="02020603050405020304" pitchFamily="18" charset="0"/>
                <a:cs typeface="Times New Roman" panose="02020603050405020304" pitchFamily="18" charset="0"/>
              </a:rPr>
              <a:t>.</a:t>
            </a:r>
          </a:p>
          <a:p>
            <a:r>
              <a:rPr lang="en-US" sz="3600" b="1" dirty="0">
                <a:solidFill>
                  <a:srgbClr val="0000CC"/>
                </a:solidFill>
                <a:latin typeface="Times New Roman" panose="02020603050405020304" pitchFamily="18" charset="0"/>
                <a:cs typeface="Times New Roman" panose="02020603050405020304" pitchFamily="18" charset="0"/>
              </a:rPr>
              <a:t>                                                                    (Theo </a:t>
            </a:r>
            <a:r>
              <a:rPr lang="en-US" sz="3600" b="1" dirty="0" err="1">
                <a:solidFill>
                  <a:srgbClr val="0000CC"/>
                </a:solidFill>
                <a:latin typeface="Times New Roman" panose="02020603050405020304" pitchFamily="18" charset="0"/>
                <a:cs typeface="Times New Roman" panose="02020603050405020304" pitchFamily="18" charset="0"/>
              </a:rPr>
              <a:t>Bình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Nguyễn</a:t>
            </a:r>
            <a:r>
              <a:rPr lang="en-US" sz="3600" b="1" dirty="0">
                <a:solidFill>
                  <a:srgbClr val="0000CC"/>
                </a:solidFill>
                <a:latin typeface="Times New Roman" panose="02020603050405020304" pitchFamily="18" charset="0"/>
                <a:cs typeface="Times New Roman" panose="02020603050405020304" pitchFamily="18" charset="0"/>
              </a:rPr>
              <a:t>)</a:t>
            </a:r>
          </a:p>
          <a:p>
            <a:endParaRPr lang="en-US" sz="3600" dirty="0">
              <a:solidFill>
                <a:srgbClr val="0000CC"/>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99E8DBC-93C8-7C7C-E677-9AD9630237D0}"/>
              </a:ext>
            </a:extLst>
          </p:cNvPr>
          <p:cNvSpPr txBox="1"/>
          <p:nvPr/>
        </p:nvSpPr>
        <p:spPr>
          <a:xfrm>
            <a:off x="899319" y="304800"/>
            <a:ext cx="13335000" cy="1200329"/>
          </a:xfrm>
          <a:prstGeom prst="rect">
            <a:avLst/>
          </a:prstGeom>
          <a:noFill/>
        </p:spPr>
        <p:txBody>
          <a:bodyPr wrap="square" rtlCol="0">
            <a:spAutoFit/>
          </a:bodyPr>
          <a:lstStyle/>
          <a:p>
            <a:r>
              <a:rPr lang="en-US" sz="3600" b="1" dirty="0" err="1">
                <a:solidFill>
                  <a:srgbClr val="FF0000"/>
                </a:solidFill>
                <a:latin typeface="Times New Roman" panose="02020603050405020304" pitchFamily="18" charset="0"/>
                <a:cs typeface="Times New Roman" panose="02020603050405020304" pitchFamily="18" charset="0"/>
              </a:rPr>
              <a:t>Tìm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đọc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sách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báo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viết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về</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các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đồ</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vật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thông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minh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giúp</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đỡ</a:t>
            </a:r>
            <a:r>
              <a:rPr lang="en-US" sz="3600" b="1" dirty="0">
                <a:solidFill>
                  <a:srgbClr val="FF0000"/>
                </a:solidFill>
                <a:latin typeface="Times New Roman" panose="02020603050405020304" pitchFamily="18" charset="0"/>
                <a:cs typeface="Times New Roman" panose="02020603050405020304" pitchFamily="18" charset="0"/>
              </a:rPr>
              <a:t> con </a:t>
            </a:r>
            <a:r>
              <a:rPr lang="en-US" sz="3600" b="1" dirty="0" err="1">
                <a:solidFill>
                  <a:srgbClr val="FF0000"/>
                </a:solidFill>
                <a:latin typeface="Times New Roman" panose="02020603050405020304" pitchFamily="18" charset="0"/>
                <a:cs typeface="Times New Roman" panose="02020603050405020304" pitchFamily="18" charset="0"/>
              </a:rPr>
              <a:t>người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trong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công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việc</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27552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136222746B9DD4E9009FC74C2167E69" ma:contentTypeVersion="19" ma:contentTypeDescription="Tạo tài liệu mới." ma:contentTypeScope="" ma:versionID="ed60e3c01d761df44990121a08d1a5b4">
  <xsd:schema xmlns:xsd="http://www.w3.org/2001/XMLSchema" xmlns:xs="http://www.w3.org/2001/XMLSchema" xmlns:p="http://schemas.microsoft.com/office/2006/metadata/properties" xmlns:ns2="aa3bae8b-93bb-44fa-b79c-ae2e3c4b5ffa" xmlns:ns3="04428cd5-0689-4562-8eaa-c57d4739e61c" targetNamespace="http://schemas.microsoft.com/office/2006/metadata/properties" ma:root="true" ma:fieldsID="8ee43be82755e183bcee44c14f2bde86" ns2:_="" ns3:_="">
    <xsd:import namespace="aa3bae8b-93bb-44fa-b79c-ae2e3c4b5ffa"/>
    <xsd:import namespace="04428cd5-0689-4562-8eaa-c57d4739e6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bae8b-93bb-44fa-b79c-ae2e3c4b5f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Thẻ Hình ảnh" ma:readOnly="false" ma:fieldId="{5cf76f15-5ced-4ddc-b409-7134ff3c332f}" ma:taxonomyMulti="true" ma:sspId="cf3ea938-e986-4cea-a2f1-1b2aaf1bc39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428cd5-0689-4562-8eaa-c57d4739e61c" elementFormDefault="qualified">
    <xsd:import namespace="http://schemas.microsoft.com/office/2006/documentManagement/types"/>
    <xsd:import namespace="http://schemas.microsoft.com/office/infopath/2007/PartnerControls"/>
    <xsd:element name="SharedWithUsers" ma:index="14"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Chia sẻ Có Chi tiết" ma:internalName="SharedWithDetails" ma:readOnly="true">
      <xsd:simpleType>
        <xsd:restriction base="dms:Note">
          <xsd:maxLength value="255"/>
        </xsd:restriction>
      </xsd:simpleType>
    </xsd:element>
    <xsd:element name="TaxCatchAll" ma:index="22" nillable="true" ma:displayName="Taxonomy Catch All Column" ma:hidden="true" ma:list="{099e0b4f-fe1d-49af-b5a1-a3d49ef9e7f8}" ma:internalName="TaxCatchAll" ma:showField="CatchAllData" ma:web="04428cd5-0689-4562-8eaa-c57d4739e6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3bae8b-93bb-44fa-b79c-ae2e3c4b5ffa">
      <Terms xmlns="http://schemas.microsoft.com/office/infopath/2007/PartnerControls"/>
    </lcf76f155ced4ddcb4097134ff3c332f>
    <TaxCatchAll xmlns="04428cd5-0689-4562-8eaa-c57d4739e61c" xsi:nil="true"/>
  </documentManagement>
</p:properties>
</file>

<file path=customXml/itemProps1.xml><?xml version="1.0" encoding="utf-8"?>
<ds:datastoreItem xmlns:ds="http://schemas.openxmlformats.org/officeDocument/2006/customXml" ds:itemID="{CFE04A24-2FD8-48D7-96A3-39FA7D915968}"/>
</file>

<file path=customXml/itemProps2.xml><?xml version="1.0" encoding="utf-8"?>
<ds:datastoreItem xmlns:ds="http://schemas.openxmlformats.org/officeDocument/2006/customXml" ds:itemID="{E1128A25-F5A8-4EC2-A564-0F58E83E6AEA}"/>
</file>

<file path=customXml/itemProps3.xml><?xml version="1.0" encoding="utf-8"?>
<ds:datastoreItem xmlns:ds="http://schemas.openxmlformats.org/officeDocument/2006/customXml" ds:itemID="{A1F200A3-E5CB-4737-9E7D-18E66257339F}"/>
</file>

<file path=docProps/app.xml><?xml version="1.0" encoding="utf-8"?>
<Properties xmlns="http://schemas.openxmlformats.org/officeDocument/2006/extended-properties" xmlns:vt="http://schemas.openxmlformats.org/officeDocument/2006/docPropsVTypes">
  <Template>Cascade</Template>
  <TotalTime>9779</TotalTime>
  <Words>951</Words>
  <Application>Microsoft Office PowerPoint</Application>
  <PresentationFormat>Custom</PresentationFormat>
  <Paragraphs>65</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Roboto</vt:lpstr>
      <vt:lpstr>Times New Roman</vt:lpstr>
      <vt:lpstr>VNI-Avo</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Lê Tuấn Minh</cp:lastModifiedBy>
  <cp:revision>1060</cp:revision>
  <dcterms:created xsi:type="dcterms:W3CDTF">2008-09-09T22:52:10Z</dcterms:created>
  <dcterms:modified xsi:type="dcterms:W3CDTF">2022-06-28T00:45:34Z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0x010100D136222746B9DD4E9009FC74C2167E69</vt:lpwstr>
  </property>
  <property fmtid="{D5CDD505-2E9C-101B-9397-08002B2CF9AE}" pid="3" name="MediaServiceImageTags">
    <vt:lpwstr/>
  </property>
</Properties>
</file>