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Default Extension="mp4" ContentType="video/unknown"/>
  <Override PartName="/ppt/presentation.xml" ContentType="application/vnd.openxmlformats-officedocument.presentationml.presentation.main+xml"/>
  <Override PartName="/ppt/slides/slide2.xml" ContentType="application/vnd.openxmlformats-officedocument.presentationml.slide+xml"/>
  <Override PartName="/ppt/slides/slide13.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ppt/tags/tag2.xml" ContentType="application/vnd.openxmlformats-officedocument.presentationml.tags+xml"/>
  <Override PartName="/ppt/tags/tag1.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27" r:id="rId2"/>
    <p:sldId id="407" r:id="rId3"/>
    <p:sldId id="408" r:id="rId4"/>
    <p:sldId id="427" r:id="rId5"/>
    <p:sldId id="428" r:id="rId6"/>
    <p:sldId id="426" r:id="rId7"/>
    <p:sldId id="436" r:id="rId8"/>
    <p:sldId id="437" r:id="rId9"/>
    <p:sldId id="438" r:id="rId10"/>
    <p:sldId id="431" r:id="rId11"/>
    <p:sldId id="433" r:id="rId12"/>
    <p:sldId id="434" r:id="rId13"/>
    <p:sldId id="435" r:id="rId14"/>
    <p:sldId id="340" r:id="rId15"/>
  </p:sldIdLst>
  <p:sldSz cx="16276638" cy="9144000"/>
  <p:notesSz cx="6858000" cy="9144000"/>
  <p:custDataLst>
    <p:tags r:id="rId17"/>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28709F"/>
    <a:srgbClr val="FFFCFA"/>
    <a:srgbClr val="9DD8F3"/>
    <a:srgbClr val="88C8E4"/>
    <a:srgbClr val="5CBDE4"/>
    <a:srgbClr val="BADDE1"/>
    <a:srgbClr val="9FDAF1"/>
    <a:srgbClr val="3333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varScale="1">
        <p:scale>
          <a:sx n="63" d="100"/>
          <a:sy n="63" d="100"/>
        </p:scale>
        <p:origin x="-446" y="-82"/>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14</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hyperlink" Target="Khoi%20dong/cau%202.pptx" TargetMode="External"/><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hyperlink" Target="Khoi%20dong/cau%204.pptx" TargetMode="External"/><Relationship Id="rId5" Type="http://schemas.openxmlformats.org/officeDocument/2006/relationships/hyperlink" Target="Khoi%20dong/cau%203.pptx" TargetMode="External"/><Relationship Id="rId4" Type="http://schemas.openxmlformats.org/officeDocument/2006/relationships/hyperlink" Target="Khoi%20dong/cau%201.pptx"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813719" y="4343401"/>
            <a:ext cx="13182600"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26: RÔ -BỐT Ở QUANH TA (T1,2)</a:t>
            </a: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405519" y="5726876"/>
            <a:ext cx="3167858" cy="247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0917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54607"/>
            <a:chOff x="1024127" y="1442589"/>
            <a:chExt cx="2877445"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0644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4" name="Rectangle 43"/>
          <p:cNvSpPr/>
          <p:nvPr/>
        </p:nvSpPr>
        <p:spPr>
          <a:xfrm>
            <a:off x="191563" y="2917090"/>
            <a:ext cx="3212694" cy="646331"/>
          </a:xfrm>
          <a:prstGeom prst="rect">
            <a:avLst/>
          </a:prstGeom>
        </p:spPr>
        <p:txBody>
          <a:bodyPr wrap="square">
            <a:spAutoFit/>
          </a:bodyPr>
          <a:lstStyle/>
          <a:p>
            <a:pPr algn="just"/>
            <a:r>
              <a:rPr lang="en-US" sz="3600" b="1" i="1" dirty="0" err="1">
                <a:solidFill>
                  <a:srgbClr val="FF0000"/>
                </a:solidFill>
                <a:latin typeface="Times New Roman" pitchFamily="18" charset="0"/>
                <a:cs typeface="Times New Roman" pitchFamily="18" charset="0"/>
              </a:rPr>
              <a:t>R</a:t>
            </a:r>
            <a:r>
              <a:rPr lang="en-US" sz="3600" b="1" i="1" dirty="0" err="1">
                <a:solidFill>
                  <a:srgbClr val="0000CC"/>
                </a:solidFill>
                <a:latin typeface="Times New Roman" pitchFamily="18" charset="0"/>
                <a:cs typeface="Times New Roman" pitchFamily="18" charset="0"/>
              </a:rPr>
              <a:t>ô</a:t>
            </a:r>
            <a:r>
              <a:rPr lang="en-US" sz="3600" b="1" i="1" dirty="0">
                <a:solidFill>
                  <a:srgbClr val="0000CC"/>
                </a:solidFill>
                <a:latin typeface="Times New Roman" pitchFamily="18" charset="0"/>
                <a:cs typeface="Times New Roman" pitchFamily="18" charset="0"/>
              </a:rPr>
              <a:t> – </a:t>
            </a:r>
            <a:r>
              <a:rPr lang="en-US" sz="3600" b="1" i="1" dirty="0" err="1">
                <a:solidFill>
                  <a:srgbClr val="0000CC"/>
                </a:solidFill>
                <a:latin typeface="Times New Roman" pitchFamily="18" charset="0"/>
                <a:cs typeface="Times New Roman" pitchFamily="18" charset="0"/>
              </a:rPr>
              <a:t>bốt</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6" name="Rectangle 45"/>
          <p:cNvSpPr/>
          <p:nvPr/>
        </p:nvSpPr>
        <p:spPr>
          <a:xfrm>
            <a:off x="2040907" y="2914571"/>
            <a:ext cx="3185316" cy="646331"/>
          </a:xfrm>
          <a:prstGeom prst="rect">
            <a:avLst/>
          </a:prstGeom>
        </p:spPr>
        <p:txBody>
          <a:bodyPr wrap="square">
            <a:spAutoFit/>
          </a:bodyPr>
          <a:lstStyle/>
          <a:p>
            <a:pPr algn="just"/>
            <a:r>
              <a:rPr lang="en-US" sz="3600" b="1" i="1" dirty="0" err="1">
                <a:solidFill>
                  <a:srgbClr val="FF0000"/>
                </a:solidFill>
                <a:latin typeface="Times New Roman" pitchFamily="18" charset="0"/>
                <a:cs typeface="Times New Roman" pitchFamily="18" charset="0"/>
              </a:rPr>
              <a:t>kịch</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viễn</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tưởng</a:t>
            </a:r>
            <a:endParaRPr lang="en-US" sz="3600" b="1" dirty="0">
              <a:solidFill>
                <a:srgbClr val="0000CC"/>
              </a:solidFill>
              <a:latin typeface="Times New Roman" pitchFamily="18" charset="0"/>
              <a:cs typeface="Times New Roman" pitchFamily="18" charset="0"/>
            </a:endParaRPr>
          </a:p>
        </p:txBody>
      </p:sp>
      <p:sp>
        <p:nvSpPr>
          <p:cNvPr id="47" name="Rectangle 46"/>
          <p:cNvSpPr/>
          <p:nvPr/>
        </p:nvSpPr>
        <p:spPr>
          <a:xfrm>
            <a:off x="243986" y="3547692"/>
            <a:ext cx="3505200" cy="646331"/>
          </a:xfrm>
          <a:prstGeom prst="rect">
            <a:avLst/>
          </a:prstGeom>
        </p:spPr>
        <p:txBody>
          <a:bodyPr wrap="square">
            <a:spAutoFit/>
          </a:bodyPr>
          <a:lstStyle/>
          <a:p>
            <a:pPr algn="just"/>
            <a:r>
              <a:rPr lang="en-US" sz="3600" b="1" i="1" dirty="0" err="1">
                <a:solidFill>
                  <a:srgbClr val="0000CC"/>
                </a:solidFill>
                <a:latin typeface="Times New Roman" pitchFamily="18" charset="0"/>
                <a:cs typeface="Times New Roman" pitchFamily="18" charset="0"/>
              </a:rPr>
              <a:t>nguy</a:t>
            </a:r>
            <a:r>
              <a:rPr lang="en-US" sz="3600" b="1" i="1" dirty="0">
                <a:solidFill>
                  <a:srgbClr val="0000CC"/>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hiểm</a:t>
            </a:r>
            <a:endParaRPr lang="en-US" sz="3600" b="1" dirty="0">
              <a:solidFill>
                <a:srgbClr val="FF0000"/>
              </a:solidFill>
              <a:latin typeface="Times New Roman" pitchFamily="18" charset="0"/>
              <a:cs typeface="Times New Roman" pitchFamily="18" charset="0"/>
            </a:endParaRPr>
          </a:p>
        </p:txBody>
      </p:sp>
      <p:sp>
        <p:nvSpPr>
          <p:cNvPr id="48" name="Rectangle 47"/>
          <p:cNvSpPr/>
          <p:nvPr/>
        </p:nvSpPr>
        <p:spPr>
          <a:xfrm>
            <a:off x="2761584" y="3618213"/>
            <a:ext cx="2262982" cy="646331"/>
          </a:xfrm>
          <a:prstGeom prst="rect">
            <a:avLst/>
          </a:prstGeom>
        </p:spPr>
        <p:txBody>
          <a:bodyPr wrap="square">
            <a:spAutoFit/>
          </a:bodyPr>
          <a:lstStyle/>
          <a:p>
            <a:pPr algn="just"/>
            <a:r>
              <a:rPr lang="en-US" sz="3600" b="1" i="1" dirty="0">
                <a:solidFill>
                  <a:srgbClr val="FF0000"/>
                </a:solidFill>
                <a:latin typeface="Times New Roman" pitchFamily="18" charset="0"/>
                <a:cs typeface="Times New Roman" pitchFamily="18" charset="0"/>
              </a:rPr>
              <a:t>D</a:t>
            </a:r>
            <a:r>
              <a:rPr lang="en-US" sz="3600" b="1" i="1" dirty="0">
                <a:solidFill>
                  <a:srgbClr val="0000CC"/>
                </a:solidFill>
                <a:latin typeface="Times New Roman" pitchFamily="18" charset="0"/>
                <a:cs typeface="Times New Roman" pitchFamily="18" charset="0"/>
              </a:rPr>
              <a:t>i </a:t>
            </a:r>
            <a:r>
              <a:rPr lang="en-US" sz="3600" b="1" i="1" dirty="0" err="1">
                <a:solidFill>
                  <a:srgbClr val="FF0000"/>
                </a:solidFill>
                <a:latin typeface="Times New Roman" pitchFamily="18" charset="0"/>
                <a:cs typeface="Times New Roman" pitchFamily="18" charset="0"/>
              </a:rPr>
              <a:t>ch</a:t>
            </a:r>
            <a:r>
              <a:rPr lang="en-US" sz="3600" b="1" i="1" dirty="0" err="1">
                <a:solidFill>
                  <a:srgbClr val="0000CC"/>
                </a:solidFill>
                <a:latin typeface="Times New Roman" pitchFamily="18" charset="0"/>
                <a:cs typeface="Times New Roman" pitchFamily="18" charset="0"/>
              </a:rPr>
              <a:t>uyển</a:t>
            </a:r>
            <a:endParaRPr lang="en-US" sz="3600" b="1" dirty="0">
              <a:solidFill>
                <a:srgbClr val="0000CC"/>
              </a:solidFill>
              <a:latin typeface="Times New Roman" pitchFamily="18" charset="0"/>
              <a:cs typeface="Times New Roman" pitchFamily="18" charset="0"/>
            </a:endParaRPr>
          </a:p>
        </p:txBody>
      </p:sp>
      <p:sp>
        <p:nvSpPr>
          <p:cNvPr id="49" name="Rectangle 48"/>
          <p:cNvSpPr/>
          <p:nvPr/>
        </p:nvSpPr>
        <p:spPr>
          <a:xfrm>
            <a:off x="376896" y="4119947"/>
            <a:ext cx="3921908" cy="646331"/>
          </a:xfrm>
          <a:prstGeom prst="rect">
            <a:avLst/>
          </a:prstGeom>
        </p:spPr>
        <p:txBody>
          <a:bodyPr wrap="square">
            <a:spAutoFit/>
          </a:bodyPr>
          <a:lstStyle/>
          <a:p>
            <a:pPr algn="just"/>
            <a:r>
              <a:rPr lang="en-US" sz="3600" b="1" i="1" dirty="0" err="1">
                <a:solidFill>
                  <a:srgbClr val="FF0000"/>
                </a:solidFill>
                <a:latin typeface="Times New Roman" pitchFamily="18" charset="0"/>
                <a:cs typeface="Times New Roman" pitchFamily="18" charset="0"/>
              </a:rPr>
              <a:t>quét</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nhà</a:t>
            </a:r>
            <a:endParaRPr lang="en-US" sz="3600" b="1" dirty="0">
              <a:solidFill>
                <a:srgbClr val="0000CC"/>
              </a:solidFill>
              <a:latin typeface="Times New Roman" pitchFamily="18" charset="0"/>
              <a:cs typeface="Times New Roman" pitchFamily="18" charset="0"/>
            </a:endParaRPr>
          </a:p>
        </p:txBody>
      </p:sp>
      <p:sp>
        <p:nvSpPr>
          <p:cNvPr id="23" name="Text Box 2"/>
          <p:cNvSpPr txBox="1">
            <a:spLocks noChangeArrowheads="1"/>
          </p:cNvSpPr>
          <p:nvPr/>
        </p:nvSpPr>
        <p:spPr bwMode="auto">
          <a:xfrm>
            <a:off x="8750766" y="2967726"/>
            <a:ext cx="4138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a:solidFill>
                  <a:srgbClr val="FF0000"/>
                </a:solidFill>
                <a:latin typeface="Times New Roman" pitchFamily="18" charset="0"/>
                <a:cs typeface="Times New Roman" pitchFamily="18" charset="0"/>
              </a:rPr>
              <a:t>NỘI DUNG</a:t>
            </a:r>
          </a:p>
        </p:txBody>
      </p:sp>
      <p:grpSp>
        <p:nvGrpSpPr>
          <p:cNvPr id="2" name="Group 1"/>
          <p:cNvGrpSpPr/>
          <p:nvPr/>
        </p:nvGrpSpPr>
        <p:grpSpPr>
          <a:xfrm>
            <a:off x="5546107" y="3533764"/>
            <a:ext cx="10311485" cy="5275642"/>
            <a:chOff x="5855677" y="3536863"/>
            <a:chExt cx="9991748" cy="4724429"/>
          </a:xfrm>
        </p:grpSpPr>
        <p:pic>
          <p:nvPicPr>
            <p:cNvPr id="2054"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489336" y="903204"/>
              <a:ext cx="4724429" cy="9991748"/>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p:cNvSpPr/>
            <p:nvPr/>
          </p:nvSpPr>
          <p:spPr>
            <a:xfrm>
              <a:off x="6554007" y="4027420"/>
              <a:ext cx="8372651" cy="3610612"/>
            </a:xfrm>
            <a:prstGeom prst="rect">
              <a:avLst/>
            </a:prstGeom>
            <a:solidFill>
              <a:srgbClr val="00FF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just"/>
              <a:r>
                <a:rPr lang="nl-NL" sz="32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Việc trình bày về một con rô-bốt theo mong muốn cho thấy các em rất sáng tạo. Trong tương lai, mong muốn ấy rất có khả năng sẽ trở thành hiện thực. Có bạn thích rô-bốt hình một chú mèo/ rô-bốt hình khủng long, siêu nhân,... Có bạn thích rô-bốt biết quét nhà/ biết đánh răng cho người khác/ biết giải đáp thắc mắc/ biết dạy tiếng Anh...).</a:t>
              </a:r>
              <a:endParaRPr lang="en-US" sz="3200" b="1" dirty="0">
                <a:solidFill>
                  <a:srgbClr val="0000CC"/>
                </a:solidFill>
                <a:latin typeface="Times New Roman" panose="02020603050405020304" pitchFamily="18" charset="0"/>
                <a:cs typeface="Times New Roman" pitchFamily="18" charset="0"/>
              </a:endParaRPr>
            </a:p>
          </p:txBody>
        </p:sp>
      </p:grpSp>
      <p:sp>
        <p:nvSpPr>
          <p:cNvPr id="25" name="Text Box 14">
            <a:extLst>
              <a:ext uri="{FF2B5EF4-FFF2-40B4-BE49-F238E27FC236}">
                <a16:creationId xmlns:a16="http://schemas.microsoft.com/office/drawing/2014/main" xmlns="" id="{A7A6AF52-5ED7-5BC1-171B-5FA9BC698A20}"/>
              </a:ext>
            </a:extLst>
          </p:cNvPr>
          <p:cNvSpPr txBox="1">
            <a:spLocks noChangeArrowheads="1"/>
          </p:cNvSpPr>
          <p:nvPr/>
        </p:nvSpPr>
        <p:spPr bwMode="auto">
          <a:xfrm>
            <a:off x="5699919" y="1343666"/>
            <a:ext cx="6259067"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0000CC"/>
                </a:solidFill>
                <a:effectLst>
                  <a:outerShdw blurRad="38100" dist="38100" dir="2700000" algn="tl">
                    <a:srgbClr val="000000">
                      <a:alpha val="43137"/>
                    </a:srgbClr>
                  </a:outerShdw>
                </a:effectLst>
                <a:latin typeface="Times New Roman" pitchFamily="18" charset="0"/>
              </a:rPr>
              <a:t>BÀI 26 :RÔ –BỐT Ở QUANH TA</a:t>
            </a:r>
          </a:p>
        </p:txBody>
      </p:sp>
      <p:sp>
        <p:nvSpPr>
          <p:cNvPr id="33" name="Rectangle 32">
            <a:extLst>
              <a:ext uri="{FF2B5EF4-FFF2-40B4-BE49-F238E27FC236}">
                <a16:creationId xmlns:a16="http://schemas.microsoft.com/office/drawing/2014/main" xmlns="" id="{0C100F53-9FAD-E334-D537-0EE2E5E9AAAC}"/>
              </a:ext>
            </a:extLst>
          </p:cNvPr>
          <p:cNvSpPr/>
          <p:nvPr/>
        </p:nvSpPr>
        <p:spPr>
          <a:xfrm>
            <a:off x="419045" y="4889185"/>
            <a:ext cx="4876799" cy="3970318"/>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Rồi</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người</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ta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bắt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đầu</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nghiên</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cứu</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chế</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tạo</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rô-bốt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thật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thường</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có</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hình</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dạng</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như</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người</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làm</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việc</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chẳng</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biết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mệt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mỏi</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chẳng</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sợ</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hiểm</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nguy</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100612337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928519" y="1266918"/>
            <a:ext cx="4267200" cy="729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800" b="1">
                <a:solidFill>
                  <a:srgbClr val="0000CC"/>
                </a:solidFill>
                <a:effectLst>
                  <a:outerShdw blurRad="38100" dist="38100" dir="2700000" algn="tl">
                    <a:srgbClr val="000000">
                      <a:alpha val="43137"/>
                    </a:srgbClr>
                  </a:outerShdw>
                </a:effectLst>
                <a:latin typeface="Times New Roman" pitchFamily="18" charset="0"/>
              </a:rPr>
              <a:t>VỀ THĂM QUÊ</a:t>
            </a:r>
          </a:p>
        </p:txBody>
      </p:sp>
      <p:grpSp>
        <p:nvGrpSpPr>
          <p:cNvPr id="5" name="Group 4"/>
          <p:cNvGrpSpPr/>
          <p:nvPr/>
        </p:nvGrpSpPr>
        <p:grpSpPr>
          <a:xfrm>
            <a:off x="1406914" y="1953419"/>
            <a:ext cx="6781801" cy="646331"/>
            <a:chOff x="1508918" y="1888664"/>
            <a:chExt cx="6172201" cy="1083059"/>
          </a:xfrm>
        </p:grpSpPr>
        <p:sp>
          <p:nvSpPr>
            <p:cNvPr id="10" name="Rectangle 9"/>
            <p:cNvSpPr/>
            <p:nvPr/>
          </p:nvSpPr>
          <p:spPr>
            <a:xfrm>
              <a:off x="1508918" y="1888664"/>
              <a:ext cx="6172201" cy="1083059"/>
            </a:xfrm>
            <a:prstGeom prst="rect">
              <a:avLst/>
            </a:prstGeom>
          </p:spPr>
          <p:txBody>
            <a:bodyPr wrap="square">
              <a:spAutoFit/>
            </a:bodyPr>
            <a:lstStyle/>
            <a:p>
              <a:r>
                <a:rPr lang="en-US" sz="3600" b="1">
                  <a:solidFill>
                    <a:srgbClr val="FF0000"/>
                  </a:solidFill>
                  <a:latin typeface="Times New Roman" pitchFamily="18" charset="0"/>
                  <a:cs typeface="Times New Roman" pitchFamily="18" charset="0"/>
                </a:rPr>
                <a:t>4. Ôn chữ viết hoa.</a:t>
              </a:r>
            </a:p>
          </p:txBody>
        </p:sp>
        <p:cxnSp>
          <p:nvCxnSpPr>
            <p:cNvPr id="4" name="Straight Connector 3"/>
            <p:cNvCxnSpPr/>
            <p:nvPr/>
          </p:nvCxnSpPr>
          <p:spPr>
            <a:xfrm>
              <a:off x="1646078" y="2896526"/>
              <a:ext cx="332882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5721521" y="2406334"/>
            <a:ext cx="6781801" cy="646331"/>
          </a:xfrm>
          <a:prstGeom prst="rect">
            <a:avLst/>
          </a:prstGeom>
        </p:spPr>
        <p:txBody>
          <a:bodyPr wrap="square">
            <a:spAutoFit/>
          </a:bodyPr>
          <a:lstStyle/>
          <a:p>
            <a:pPr algn="ctr"/>
            <a:r>
              <a:rPr lang="en-US" sz="3600" b="1" i="1" dirty="0" err="1">
                <a:solidFill>
                  <a:srgbClr val="0000CC"/>
                </a:solidFill>
                <a:latin typeface="Times New Roman" pitchFamily="18" charset="0"/>
                <a:cs typeface="Times New Roman" pitchFamily="18" charset="0"/>
              </a:rPr>
              <a:t>Viết</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chữ</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hoa</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HP001 4H" panose="020B0603050302020204" pitchFamily="34" charset="0"/>
                <a:cs typeface="Times New Roman" pitchFamily="18" charset="0"/>
              </a:rPr>
              <a:t>ƴ,ƶ</a:t>
            </a:r>
            <a:r>
              <a:rPr lang="en-US" sz="3600" b="1" i="1" dirty="0">
                <a:solidFill>
                  <a:srgbClr val="0000CC"/>
                </a:solidFill>
                <a:latin typeface="HP001 4H" panose="020B0603050302020204" pitchFamily="34" charset="0"/>
                <a:cs typeface="Times New Roman" pitchFamily="18" charset="0"/>
              </a:rPr>
              <a:t> </a:t>
            </a:r>
            <a:r>
              <a:rPr lang="en-US" sz="3600" b="1" i="1" dirty="0" err="1">
                <a:solidFill>
                  <a:srgbClr val="0000CC"/>
                </a:solidFill>
                <a:latin typeface="HP001 4H" panose="020B0603050302020204" pitchFamily="34" charset="0"/>
                <a:cs typeface="Times New Roman" pitchFamily="18" charset="0"/>
              </a:rPr>
              <a:t>ƻ,Q</a:t>
            </a:r>
            <a:r>
              <a:rPr lang="en-US" sz="3600" b="1" i="1" dirty="0">
                <a:solidFill>
                  <a:srgbClr val="0000CC"/>
                </a:solidFill>
                <a:latin typeface="HP001 4H" panose="020B0603050302020204" pitchFamily="34" charset="0"/>
                <a:cs typeface="Times New Roman" pitchFamily="18" charset="0"/>
              </a:rPr>
              <a:t> (</a:t>
            </a:r>
            <a:r>
              <a:rPr lang="en-US" sz="3600" b="1" i="1" dirty="0" err="1">
                <a:solidFill>
                  <a:srgbClr val="0000CC"/>
                </a:solidFill>
                <a:latin typeface="Times New Roman" pitchFamily="18" charset="0"/>
                <a:cs typeface="Times New Roman" pitchFamily="18" charset="0"/>
              </a:rPr>
              <a:t>kiểu</a:t>
            </a:r>
            <a:r>
              <a:rPr lang="en-US" sz="3600" b="1" i="1" dirty="0">
                <a:solidFill>
                  <a:srgbClr val="0000CC"/>
                </a:solidFill>
                <a:latin typeface="Times New Roman" pitchFamily="18" charset="0"/>
                <a:cs typeface="Times New Roman" pitchFamily="18" charset="0"/>
              </a:rPr>
              <a:t> 2)</a:t>
            </a:r>
            <a:endParaRPr lang="en-US" sz="3600" b="1" dirty="0">
              <a:solidFill>
                <a:srgbClr val="0000CC"/>
              </a:solidFill>
              <a:latin typeface="Times New Roman" pitchFamily="18" charset="0"/>
              <a:cs typeface="Times New Roman" pitchFamily="18" charset="0"/>
            </a:endParaRPr>
          </a:p>
        </p:txBody>
      </p:sp>
      <p:sp>
        <p:nvSpPr>
          <p:cNvPr id="2" name="Oval 1">
            <a:extLst>
              <a:ext uri="{FF2B5EF4-FFF2-40B4-BE49-F238E27FC236}">
                <a16:creationId xmlns:a16="http://schemas.microsoft.com/office/drawing/2014/main" xmlns="" id="{4BB7A96C-9C51-CD66-88BE-E0DE1373DD0D}"/>
              </a:ext>
            </a:extLst>
          </p:cNvPr>
          <p:cNvSpPr/>
          <p:nvPr/>
        </p:nvSpPr>
        <p:spPr>
          <a:xfrm>
            <a:off x="8900319" y="2079879"/>
            <a:ext cx="275298" cy="2892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xmlns="" id="{468037ED-6E1B-EFA6-EA11-8C6ECC537283}"/>
              </a:ext>
            </a:extLst>
          </p:cNvPr>
          <p:cNvSpPr/>
          <p:nvPr/>
        </p:nvSpPr>
        <p:spPr>
          <a:xfrm>
            <a:off x="9580344" y="2040242"/>
            <a:ext cx="275298" cy="2892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xmlns="" id="{6C4A809C-B29E-3EB2-789E-FE4677E18EE0}"/>
              </a:ext>
            </a:extLst>
          </p:cNvPr>
          <p:cNvSpPr/>
          <p:nvPr/>
        </p:nvSpPr>
        <p:spPr>
          <a:xfrm>
            <a:off x="10208369" y="1996785"/>
            <a:ext cx="275298" cy="2892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chu a.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665917" y="3058072"/>
            <a:ext cx="10787173" cy="6061865"/>
          </a:xfrm>
          <a:prstGeom prst="rect">
            <a:avLst/>
          </a:prstGeom>
        </p:spPr>
      </p:pic>
    </p:spTree>
    <p:extLst>
      <p:ext uri="{BB962C8B-B14F-4D97-AF65-F5344CB8AC3E}">
        <p14:creationId xmlns:p14="http://schemas.microsoft.com/office/powerpoint/2010/main" val="3332805865"/>
      </p:ext>
    </p:extLst>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ẫu giấy luyện viết chữ đẹp - Mẫu giấy 4 ô ly, 5 ô ly, kẻ ngang, ô ly to, ô  ly nhỏ, ô ly nghiêng..."/>
          <p:cNvPicPr>
            <a:picLocks noChangeAspect="1" noChangeArrowheads="1"/>
          </p:cNvPicPr>
          <p:nvPr/>
        </p:nvPicPr>
        <p:blipFill rotWithShape="1">
          <a:blip r:embed="rId2">
            <a:extLst>
              <a:ext uri="{28A0092B-C50C-407E-A947-70E740481C1C}">
                <a14:useLocalDpi xmlns:a14="http://schemas.microsoft.com/office/drawing/2010/main" val="0"/>
              </a:ext>
            </a:extLst>
          </a:blip>
          <a:srcRect b="15077"/>
          <a:stretch/>
        </p:blipFill>
        <p:spPr bwMode="auto">
          <a:xfrm>
            <a:off x="1661320" y="3513959"/>
            <a:ext cx="13182600" cy="5257799"/>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4" y="1953419"/>
            <a:ext cx="6781801" cy="646331"/>
            <a:chOff x="1508918" y="1888664"/>
            <a:chExt cx="6172201" cy="1083059"/>
          </a:xfrm>
        </p:grpSpPr>
        <p:sp>
          <p:nvSpPr>
            <p:cNvPr id="10" name="Rectangle 9"/>
            <p:cNvSpPr/>
            <p:nvPr/>
          </p:nvSpPr>
          <p:spPr>
            <a:xfrm>
              <a:off x="1508918" y="1888664"/>
              <a:ext cx="6172201" cy="1083059"/>
            </a:xfrm>
            <a:prstGeom prst="rect">
              <a:avLst/>
            </a:prstGeom>
          </p:spPr>
          <p:txBody>
            <a:bodyPr wrap="square">
              <a:spAutoFit/>
            </a:bodyPr>
            <a:lstStyle/>
            <a:p>
              <a:r>
                <a:rPr lang="en-US" sz="3600" b="1">
                  <a:solidFill>
                    <a:srgbClr val="FF0000"/>
                  </a:solidFill>
                  <a:latin typeface="Times New Roman" pitchFamily="18" charset="0"/>
                  <a:cs typeface="Times New Roman" pitchFamily="18" charset="0"/>
                </a:rPr>
                <a:t>5. Viết câu ứng dụng.</a:t>
              </a:r>
            </a:p>
          </p:txBody>
        </p:sp>
        <p:cxnSp>
          <p:nvCxnSpPr>
            <p:cNvPr id="4" name="Straight Connector 3"/>
            <p:cNvCxnSpPr/>
            <p:nvPr/>
          </p:nvCxnSpPr>
          <p:spPr>
            <a:xfrm>
              <a:off x="1646078" y="2896526"/>
              <a:ext cx="3578489"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0" name="Rectangle 19"/>
          <p:cNvSpPr/>
          <p:nvPr/>
        </p:nvSpPr>
        <p:spPr>
          <a:xfrm>
            <a:off x="1406914" y="2895600"/>
            <a:ext cx="3390900" cy="646331"/>
          </a:xfrm>
          <a:prstGeom prst="rect">
            <a:avLst/>
          </a:prstGeom>
        </p:spPr>
        <p:txBody>
          <a:bodyPr wrap="square">
            <a:spAutoFit/>
          </a:bodyPr>
          <a:lstStyle/>
          <a:p>
            <a:pPr algn="just"/>
            <a:r>
              <a:rPr lang="en-US" sz="3600" b="1" i="1">
                <a:solidFill>
                  <a:srgbClr val="0000CC"/>
                </a:solidFill>
                <a:latin typeface="Times New Roman" pitchFamily="18" charset="0"/>
                <a:cs typeface="Times New Roman" pitchFamily="18" charset="0"/>
              </a:rPr>
              <a:t>a. Viết tên riêng</a:t>
            </a:r>
            <a:endParaRPr lang="en-US" sz="3600" b="1">
              <a:solidFill>
                <a:srgbClr val="0000CC"/>
              </a:solidFill>
              <a:latin typeface="Times New Roman" pitchFamily="18" charset="0"/>
              <a:cs typeface="Times New Roman" pitchFamily="18" charset="0"/>
            </a:endParaRPr>
          </a:p>
        </p:txBody>
      </p:sp>
      <p:sp>
        <p:nvSpPr>
          <p:cNvPr id="21" name="Rectangle 20"/>
          <p:cNvSpPr/>
          <p:nvPr/>
        </p:nvSpPr>
        <p:spPr>
          <a:xfrm>
            <a:off x="2623944" y="4856550"/>
            <a:ext cx="3390900" cy="769441"/>
          </a:xfrm>
          <a:prstGeom prst="rect">
            <a:avLst/>
          </a:prstGeom>
        </p:spPr>
        <p:txBody>
          <a:bodyPr wrap="square">
            <a:spAutoFit/>
          </a:bodyPr>
          <a:lstStyle/>
          <a:p>
            <a:pPr algn="just"/>
            <a:r>
              <a:rPr lang="en-US" sz="4400" b="1" dirty="0">
                <a:solidFill>
                  <a:srgbClr val="0000CC"/>
                </a:solidFill>
                <a:latin typeface="HP001 4 hàng" pitchFamily="34" charset="0"/>
                <a:cs typeface="Times New Roman" pitchFamily="18" charset="0"/>
              </a:rPr>
              <a:t>HĖ An</a:t>
            </a:r>
          </a:p>
        </p:txBody>
      </p:sp>
      <p:sp>
        <p:nvSpPr>
          <p:cNvPr id="22" name="Text Box 14">
            <a:extLst>
              <a:ext uri="{FF2B5EF4-FFF2-40B4-BE49-F238E27FC236}">
                <a16:creationId xmlns:a16="http://schemas.microsoft.com/office/drawing/2014/main" xmlns="" id="{00515122-1E30-1B81-0DE2-4FD0E70248E5}"/>
              </a:ext>
            </a:extLst>
          </p:cNvPr>
          <p:cNvSpPr txBox="1">
            <a:spLocks noChangeArrowheads="1"/>
          </p:cNvSpPr>
          <p:nvPr/>
        </p:nvSpPr>
        <p:spPr bwMode="auto">
          <a:xfrm>
            <a:off x="5699919" y="1343666"/>
            <a:ext cx="6259067"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0000CC"/>
                </a:solidFill>
                <a:effectLst>
                  <a:outerShdw blurRad="38100" dist="38100" dir="2700000" algn="tl">
                    <a:srgbClr val="000000">
                      <a:alpha val="43137"/>
                    </a:srgbClr>
                  </a:outerShdw>
                </a:effectLst>
                <a:latin typeface="Times New Roman" pitchFamily="18" charset="0"/>
              </a:rPr>
              <a:t>BÀI 26 :RÔ –BỐT Ở QUANH TA</a:t>
            </a:r>
          </a:p>
        </p:txBody>
      </p:sp>
    </p:spTree>
    <p:extLst>
      <p:ext uri="{BB962C8B-B14F-4D97-AF65-F5344CB8AC3E}">
        <p14:creationId xmlns:p14="http://schemas.microsoft.com/office/powerpoint/2010/main" val="1636936384"/>
      </p:ext>
    </p:extLst>
  </p:cSld>
  <p:clrMapOvr>
    <a:masterClrMapping/>
  </p:clrMapOvr>
  <p:transition spd="slow">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ẫu giấy luyện viết chữ đẹp - Mẫu giấy 4 ô ly, 5 ô ly, kẻ ngang, ô ly to, ô  ly nhỏ, ô ly nghiêng..."/>
          <p:cNvPicPr>
            <a:picLocks noChangeAspect="1" noChangeArrowheads="1"/>
          </p:cNvPicPr>
          <p:nvPr/>
        </p:nvPicPr>
        <p:blipFill rotWithShape="1">
          <a:blip r:embed="rId2">
            <a:extLst>
              <a:ext uri="{28A0092B-C50C-407E-A947-70E740481C1C}">
                <a14:useLocalDpi xmlns:a14="http://schemas.microsoft.com/office/drawing/2010/main" val="0"/>
              </a:ext>
            </a:extLst>
          </a:blip>
          <a:srcRect b="15077"/>
          <a:stretch/>
        </p:blipFill>
        <p:spPr bwMode="auto">
          <a:xfrm>
            <a:off x="1661320" y="3513959"/>
            <a:ext cx="13182600" cy="5257799"/>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4" y="1953419"/>
            <a:ext cx="6781801" cy="646331"/>
            <a:chOff x="1508918" y="1888664"/>
            <a:chExt cx="6172201" cy="1083059"/>
          </a:xfrm>
        </p:grpSpPr>
        <p:sp>
          <p:nvSpPr>
            <p:cNvPr id="10" name="Rectangle 9"/>
            <p:cNvSpPr/>
            <p:nvPr/>
          </p:nvSpPr>
          <p:spPr>
            <a:xfrm>
              <a:off x="1508918" y="1888664"/>
              <a:ext cx="6172201" cy="1083059"/>
            </a:xfrm>
            <a:prstGeom prst="rect">
              <a:avLst/>
            </a:prstGeom>
          </p:spPr>
          <p:txBody>
            <a:bodyPr wrap="square">
              <a:spAutoFit/>
            </a:bodyPr>
            <a:lstStyle/>
            <a:p>
              <a:r>
                <a:rPr lang="en-US" sz="3600" b="1">
                  <a:solidFill>
                    <a:srgbClr val="FF0000"/>
                  </a:solidFill>
                  <a:latin typeface="Times New Roman" pitchFamily="18" charset="0"/>
                  <a:cs typeface="Times New Roman" pitchFamily="18" charset="0"/>
                </a:rPr>
                <a:t>5. Viết câu ứng dụng.</a:t>
              </a:r>
            </a:p>
          </p:txBody>
        </p:sp>
        <p:cxnSp>
          <p:nvCxnSpPr>
            <p:cNvPr id="4" name="Straight Connector 3"/>
            <p:cNvCxnSpPr/>
            <p:nvPr/>
          </p:nvCxnSpPr>
          <p:spPr>
            <a:xfrm>
              <a:off x="1646078" y="2896526"/>
              <a:ext cx="3578489"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0" name="Rectangle 19"/>
          <p:cNvSpPr/>
          <p:nvPr/>
        </p:nvSpPr>
        <p:spPr>
          <a:xfrm>
            <a:off x="1406913" y="2895600"/>
            <a:ext cx="6121805" cy="646331"/>
          </a:xfrm>
          <a:prstGeom prst="rect">
            <a:avLst/>
          </a:prstGeom>
        </p:spPr>
        <p:txBody>
          <a:bodyPr wrap="square">
            <a:spAutoFit/>
          </a:bodyPr>
          <a:lstStyle/>
          <a:p>
            <a:pPr algn="just"/>
            <a:r>
              <a:rPr lang="en-US" sz="3600" b="1" i="1">
                <a:solidFill>
                  <a:srgbClr val="0000CC"/>
                </a:solidFill>
                <a:latin typeface="Times New Roman" pitchFamily="18" charset="0"/>
                <a:cs typeface="Times New Roman" pitchFamily="18" charset="0"/>
              </a:rPr>
              <a:t>b. Viết câu ứng dụng</a:t>
            </a:r>
            <a:endParaRPr lang="en-US" sz="3600" b="1">
              <a:solidFill>
                <a:srgbClr val="0000CC"/>
              </a:solidFill>
              <a:latin typeface="Times New Roman" pitchFamily="18" charset="0"/>
              <a:cs typeface="Times New Roman" pitchFamily="18" charset="0"/>
            </a:endParaRPr>
          </a:p>
        </p:txBody>
      </p:sp>
      <p:sp>
        <p:nvSpPr>
          <p:cNvPr id="21" name="Rectangle 20"/>
          <p:cNvSpPr/>
          <p:nvPr/>
        </p:nvSpPr>
        <p:spPr>
          <a:xfrm>
            <a:off x="1889919" y="4725510"/>
            <a:ext cx="11915176" cy="1706108"/>
          </a:xfrm>
          <a:prstGeom prst="rect">
            <a:avLst/>
          </a:prstGeom>
        </p:spPr>
        <p:txBody>
          <a:bodyPr wrap="square">
            <a:spAutoFit/>
          </a:bodyPr>
          <a:lstStyle/>
          <a:p>
            <a:pPr algn="ctr">
              <a:lnSpc>
                <a:spcPct val="129000"/>
              </a:lnSpc>
              <a:spcBef>
                <a:spcPts val="200"/>
              </a:spcBef>
            </a:pPr>
            <a:r>
              <a:rPr lang="nl-NL" sz="4000" b="1" dirty="0">
                <a:solidFill>
                  <a:srgbClr val="3333FF"/>
                </a:solidFill>
                <a:effectLst/>
                <a:latin typeface="HP001 4 hàng" pitchFamily="34" charset="0"/>
                <a:ea typeface="Times New Roman" panose="02020603050405020304" pitchFamily="18" charset="0"/>
              </a:rPr>
              <a:t>Ai về phố cổ HĖ An</a:t>
            </a:r>
          </a:p>
          <a:p>
            <a:pPr algn="ctr">
              <a:lnSpc>
                <a:spcPct val="129000"/>
              </a:lnSpc>
              <a:spcBef>
                <a:spcPts val="200"/>
              </a:spcBef>
            </a:pPr>
            <a:r>
              <a:rPr lang="nl-NL" sz="4000" b="1" dirty="0">
                <a:solidFill>
                  <a:srgbClr val="3333FF"/>
                </a:solidFill>
                <a:effectLst/>
                <a:latin typeface="HP001 4 hàng" pitchFamily="34" charset="0"/>
                <a:ea typeface="Times New Roman" panose="02020603050405020304" pitchFamily="18" charset="0"/>
              </a:rPr>
              <a:t>Thêm yêu, thêm nhớ Quảng Nam quê mình.</a:t>
            </a:r>
            <a:endParaRPr lang="en-US" sz="4000" b="1" dirty="0">
              <a:solidFill>
                <a:srgbClr val="3333FF"/>
              </a:solidFill>
              <a:latin typeface="HP001 4 hàng" pitchFamily="34" charset="0"/>
              <a:cs typeface="Times New Roman" pitchFamily="18" charset="0"/>
            </a:endParaRPr>
          </a:p>
        </p:txBody>
      </p:sp>
      <p:sp>
        <p:nvSpPr>
          <p:cNvPr id="22" name="Text Box 14">
            <a:extLst>
              <a:ext uri="{FF2B5EF4-FFF2-40B4-BE49-F238E27FC236}">
                <a16:creationId xmlns:a16="http://schemas.microsoft.com/office/drawing/2014/main" xmlns="" id="{45C34398-F0A6-4287-7B42-923F7C66BF61}"/>
              </a:ext>
            </a:extLst>
          </p:cNvPr>
          <p:cNvSpPr txBox="1">
            <a:spLocks noChangeArrowheads="1"/>
          </p:cNvSpPr>
          <p:nvPr/>
        </p:nvSpPr>
        <p:spPr bwMode="auto">
          <a:xfrm>
            <a:off x="5699919" y="1343666"/>
            <a:ext cx="6259067"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0000CC"/>
                </a:solidFill>
                <a:effectLst>
                  <a:outerShdw blurRad="38100" dist="38100" dir="2700000" algn="tl">
                    <a:srgbClr val="000000">
                      <a:alpha val="43137"/>
                    </a:srgbClr>
                  </a:outerShdw>
                </a:effectLst>
                <a:latin typeface="Times New Roman" pitchFamily="18" charset="0"/>
              </a:rPr>
              <a:t>BÀI 26 :RÔ –BỐT Ở QUANH TA</a:t>
            </a:r>
          </a:p>
        </p:txBody>
      </p:sp>
    </p:spTree>
    <p:extLst>
      <p:ext uri="{BB962C8B-B14F-4D97-AF65-F5344CB8AC3E}">
        <p14:creationId xmlns:p14="http://schemas.microsoft.com/office/powerpoint/2010/main" val="1650289125"/>
      </p:ext>
    </p:extLst>
  </p:cSld>
  <p:clrMapOvr>
    <a:masterClrMapping/>
  </p:clrMapOvr>
  <p:transition spd="slow">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4617134" y="149573"/>
            <a:ext cx="7013458" cy="1117345"/>
            <a:chOff x="4539228" y="210532"/>
            <a:chExt cx="6895119" cy="1117345"/>
          </a:xfrm>
        </p:grpSpPr>
        <p:grpSp>
          <p:nvGrpSpPr>
            <p:cNvPr id="33" name="Group 32"/>
            <p:cNvGrpSpPr/>
            <p:nvPr/>
          </p:nvGrpSpPr>
          <p:grpSpPr>
            <a:xfrm>
              <a:off x="4539228" y="210532"/>
              <a:ext cx="6895119" cy="1117345"/>
              <a:chOff x="4539228" y="210532"/>
              <a:chExt cx="6895119" cy="1117345"/>
            </a:xfrm>
          </p:grpSpPr>
          <p:sp>
            <p:nvSpPr>
              <p:cNvPr id="36" name="TextBox 35"/>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37" name="TextBox 36"/>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34" name="Straight Connector 33"/>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8" name="Text Box 14"/>
          <p:cNvSpPr txBox="1">
            <a:spLocks noChangeArrowheads="1"/>
          </p:cNvSpPr>
          <p:nvPr/>
        </p:nvSpPr>
        <p:spPr bwMode="auto">
          <a:xfrm>
            <a:off x="4054703" y="1310092"/>
            <a:ext cx="813831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TRÒ CHƠI: VIỆT NAM THÂN YÊU</a:t>
            </a:r>
          </a:p>
        </p:txBody>
      </p:sp>
      <p:pic>
        <p:nvPicPr>
          <p:cNvPr id="21" name="Picture 20"/>
          <p:cNvPicPr>
            <a:picLocks noChangeAspect="1"/>
          </p:cNvPicPr>
          <p:nvPr/>
        </p:nvPicPr>
        <p:blipFill rotWithShape="1">
          <a:blip r:embed="rId2">
            <a:extLst>
              <a:ext uri="{28A0092B-C50C-407E-A947-70E740481C1C}">
                <a14:useLocalDpi xmlns:a14="http://schemas.microsoft.com/office/drawing/2010/main" val="0"/>
              </a:ext>
            </a:extLst>
          </a:blip>
          <a:srcRect l="40400"/>
          <a:stretch/>
        </p:blipFill>
        <p:spPr>
          <a:xfrm>
            <a:off x="10271919" y="2081651"/>
            <a:ext cx="5462164" cy="6757550"/>
          </a:xfrm>
          <a:prstGeom prst="rect">
            <a:avLst/>
          </a:prstGeom>
        </p:spPr>
      </p:pic>
      <p:sp>
        <p:nvSpPr>
          <p:cNvPr id="22" name="Rounded Rectangle 21">
            <a:hlinkClick r:id="rId3" action="ppaction://hlinkpres?slideindex=1&amp;slidetitle="/>
          </p:cNvPr>
          <p:cNvSpPr/>
          <p:nvPr/>
        </p:nvSpPr>
        <p:spPr>
          <a:xfrm>
            <a:off x="5549866" y="3505200"/>
            <a:ext cx="2787051" cy="1219200"/>
          </a:xfrm>
          <a:prstGeom prst="roundRect">
            <a:avLst/>
          </a:prstGeom>
          <a:solidFill>
            <a:srgbClr val="2DC8FF"/>
          </a:solidFill>
          <a:ln>
            <a:solidFill>
              <a:srgbClr val="2DC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rgbClr val="FFFF00"/>
                </a:solidFill>
              </a:rPr>
              <a:t>Tây Bắc Bộ</a:t>
            </a:r>
          </a:p>
        </p:txBody>
      </p:sp>
      <p:sp>
        <p:nvSpPr>
          <p:cNvPr id="23" name="Rounded Rectangle 22">
            <a:hlinkClick r:id="rId4" action="ppaction://hlinkpres?slideindex=1&amp;slidetitle="/>
          </p:cNvPr>
          <p:cNvSpPr/>
          <p:nvPr/>
        </p:nvSpPr>
        <p:spPr>
          <a:xfrm>
            <a:off x="1585278" y="3505200"/>
            <a:ext cx="2787051" cy="1219200"/>
          </a:xfrm>
          <a:prstGeom prst="roundRect">
            <a:avLst/>
          </a:prstGeom>
          <a:solidFill>
            <a:srgbClr val="FFD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rgbClr val="FF0000"/>
                </a:solidFill>
              </a:rPr>
              <a:t>Đông Bắc Bộ</a:t>
            </a:r>
          </a:p>
        </p:txBody>
      </p:sp>
      <p:sp>
        <p:nvSpPr>
          <p:cNvPr id="24" name="Rounded Rectangle 23">
            <a:hlinkClick r:id="rId5" action="ppaction://hlinkpres?slideindex=1&amp;slidetitle="/>
          </p:cNvPr>
          <p:cNvSpPr/>
          <p:nvPr/>
        </p:nvSpPr>
        <p:spPr>
          <a:xfrm>
            <a:off x="1585119" y="6096000"/>
            <a:ext cx="2787051" cy="12192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t>Đồng bằng sông hồng</a:t>
            </a:r>
          </a:p>
        </p:txBody>
      </p:sp>
      <p:sp>
        <p:nvSpPr>
          <p:cNvPr id="25" name="Rounded Rectangle 24">
            <a:hlinkClick r:id="rId6" action="ppaction://hlinkpres?slideindex=1&amp;slidetitle="/>
          </p:cNvPr>
          <p:cNvSpPr/>
          <p:nvPr/>
        </p:nvSpPr>
        <p:spPr>
          <a:xfrm>
            <a:off x="5549865" y="6096000"/>
            <a:ext cx="2787051" cy="1219200"/>
          </a:xfrm>
          <a:prstGeom prst="roundRect">
            <a:avLst/>
          </a:prstGeom>
          <a:solidFill>
            <a:srgbClr val="18B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t>Bắc Trung Bộ</a:t>
            </a:r>
          </a:p>
        </p:txBody>
      </p:sp>
    </p:spTree>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2"/>
                                        </p:tgtEl>
                                      </p:cBhvr>
                                    </p:animEffect>
                                    <p:set>
                                      <p:cBhvr>
                                        <p:cTn id="7"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3"/>
                                        </p:tgtEl>
                                      </p:cBhvr>
                                    </p:animEffect>
                                    <p:set>
                                      <p:cBhvr>
                                        <p:cTn id="13"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4" restart="whenNotActive" fill="hold" evtFilter="cancelBubble" nodeType="interactiveSeq">
                <p:stCondLst>
                  <p:cond evt="onClick" delay="0">
                    <p:tgtEl>
                      <p:spTgt spid="2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4"/>
                                        </p:tgtEl>
                                      </p:cBhvr>
                                    </p:animEffect>
                                    <p:set>
                                      <p:cBhvr>
                                        <p:cTn id="19"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20" restart="whenNotActive" fill="hold" evtFilter="cancelBubble" nodeType="interactiveSeq">
                <p:stCondLst>
                  <p:cond evt="onClick" delay="0">
                    <p:tgtEl>
                      <p:spTgt spid="25"/>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5"/>
                                        </p:tgtEl>
                                      </p:cBhvr>
                                    </p:animEffect>
                                    <p:set>
                                      <p:cBhvr>
                                        <p:cTn id="25"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22" grpId="0" animBg="1"/>
      <p:bldP spid="23" grpId="0" animBg="1"/>
      <p:bldP spid="24"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pic>
        <p:nvPicPr>
          <p:cNvPr id="3" name="Picture 2">
            <a:extLst>
              <a:ext uri="{FF2B5EF4-FFF2-40B4-BE49-F238E27FC236}">
                <a16:creationId xmlns:a16="http://schemas.microsoft.com/office/drawing/2014/main" xmlns="" id="{B50BDAE5-0F69-F3F6-700D-A815FBE815E6}"/>
              </a:ext>
            </a:extLst>
          </p:cNvPr>
          <p:cNvPicPr>
            <a:picLocks noChangeAspect="1"/>
          </p:cNvPicPr>
          <p:nvPr/>
        </p:nvPicPr>
        <p:blipFill>
          <a:blip r:embed="rId2"/>
          <a:stretch>
            <a:fillRect/>
          </a:stretch>
        </p:blipFill>
        <p:spPr>
          <a:xfrm>
            <a:off x="328052" y="2272524"/>
            <a:ext cx="15620533" cy="5698308"/>
          </a:xfrm>
          <a:prstGeom prst="rect">
            <a:avLst/>
          </a:prstGeom>
          <a:solidFill>
            <a:srgbClr val="FFFCFA"/>
          </a:solidFill>
        </p:spPr>
      </p:pic>
      <p:sp>
        <p:nvSpPr>
          <p:cNvPr id="2" name="Oval 1">
            <a:extLst>
              <a:ext uri="{FF2B5EF4-FFF2-40B4-BE49-F238E27FC236}">
                <a16:creationId xmlns:a16="http://schemas.microsoft.com/office/drawing/2014/main" xmlns="" id="{D3B76256-D0F7-7C66-2712-F7F4826F84B2}"/>
              </a:ext>
            </a:extLst>
          </p:cNvPr>
          <p:cNvSpPr/>
          <p:nvPr/>
        </p:nvSpPr>
        <p:spPr>
          <a:xfrm>
            <a:off x="10119519" y="2020669"/>
            <a:ext cx="4343401" cy="646331"/>
          </a:xfrm>
          <a:prstGeom prst="ellipse">
            <a:avLst/>
          </a:prstGeom>
          <a:solidFill>
            <a:srgbClr val="9DD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CBDE4"/>
              </a:solidFill>
            </a:endParaRPr>
          </a:p>
        </p:txBody>
      </p:sp>
    </p:spTree>
  </p:cSld>
  <p:clrMapOvr>
    <a:masterClrMapping/>
  </p:clrMapOvr>
  <p:transition spd="slow">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699919" y="1343666"/>
            <a:ext cx="6259067"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0000CC"/>
                </a:solidFill>
                <a:effectLst>
                  <a:outerShdw blurRad="38100" dist="38100" dir="2700000" algn="tl">
                    <a:srgbClr val="000000">
                      <a:alpha val="43137"/>
                    </a:srgbClr>
                  </a:outerShdw>
                </a:effectLst>
                <a:latin typeface="Times New Roman" pitchFamily="18" charset="0"/>
              </a:rPr>
              <a:t>BÀI 26 :RÔ –BỐT Ở QUANH TA</a:t>
            </a:r>
          </a:p>
        </p:txBody>
      </p:sp>
      <p:sp>
        <p:nvSpPr>
          <p:cNvPr id="2" name="Rectangle 1"/>
          <p:cNvSpPr/>
          <p:nvPr/>
        </p:nvSpPr>
        <p:spPr>
          <a:xfrm>
            <a:off x="594519" y="2828092"/>
            <a:ext cx="14935200" cy="1323439"/>
          </a:xfrm>
          <a:prstGeom prst="rect">
            <a:avLst/>
          </a:prstGeom>
        </p:spPr>
        <p:txBody>
          <a:bodyPr wrap="square">
            <a:spAutoFit/>
          </a:bodyPr>
          <a:lstStyle/>
          <a:p>
            <a:pPr algn="just"/>
            <a:r>
              <a:rPr lang="en-US" sz="3800" b="1" dirty="0" err="1">
                <a:solidFill>
                  <a:srgbClr val="0000CC"/>
                </a:solidFill>
                <a:latin typeface="Times New Roman" pitchFamily="18" charset="0"/>
                <a:cs typeface="Times New Roman" pitchFamily="18" charset="0"/>
              </a:rPr>
              <a:t>Đọc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trôi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chảy</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toàn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bài</a:t>
            </a:r>
            <a:r>
              <a:rPr lang="en-US" sz="3800" b="1" dirty="0">
                <a:solidFill>
                  <a:srgbClr val="0000CC"/>
                </a:solidFill>
                <a:latin typeface="Times New Roman" pitchFamily="18" charset="0"/>
                <a:cs typeface="Times New Roman" pitchFamily="18" charset="0"/>
              </a:rPr>
              <a:t>.</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nhấn</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giọng</a:t>
            </a:r>
            <a:r>
              <a:rPr lang="en-US" sz="4000" b="1" dirty="0">
                <a:solidFill>
                  <a:srgbClr val="0000CC"/>
                </a:solidFill>
                <a:latin typeface="Times New Roman" pitchFamily="18" charset="0"/>
                <a:cs typeface="Times New Roman" pitchFamily="18" charset="0"/>
              </a:rPr>
              <a:t> ở </a:t>
            </a:r>
            <a:r>
              <a:rPr lang="en-US" sz="4000" b="1" dirty="0" err="1">
                <a:solidFill>
                  <a:srgbClr val="0000CC"/>
                </a:solidFill>
                <a:latin typeface="Times New Roman" pitchFamily="18" charset="0"/>
                <a:cs typeface="Times New Roman" pitchFamily="18" charset="0"/>
              </a:rPr>
              <a:t>những</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từ</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ngữ</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giàu</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sức</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gợi</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tả</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gợi</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cảm</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N</a:t>
            </a:r>
            <a:r>
              <a:rPr lang="en-US" sz="3800" b="1" dirty="0" err="1">
                <a:solidFill>
                  <a:srgbClr val="0000CC"/>
                </a:solidFill>
                <a:latin typeface="Times New Roman" pitchFamily="18" charset="0"/>
                <a:cs typeface="Times New Roman" pitchFamily="18" charset="0"/>
              </a:rPr>
              <a:t>ghỉ</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hơi</a:t>
            </a:r>
            <a:r>
              <a:rPr lang="en-US" sz="3800" b="1" dirty="0">
                <a:solidFill>
                  <a:srgbClr val="0000CC"/>
                </a:solidFill>
                <a:latin typeface="Times New Roman" pitchFamily="18" charset="0"/>
                <a:cs typeface="Times New Roman" pitchFamily="18" charset="0"/>
              </a:rPr>
              <a:t> ở </a:t>
            </a:r>
            <a:r>
              <a:rPr lang="en-US" sz="3800" b="1" dirty="0" err="1">
                <a:solidFill>
                  <a:srgbClr val="0000CC"/>
                </a:solidFill>
                <a:latin typeface="Times New Roman" pitchFamily="18" charset="0"/>
                <a:cs typeface="Times New Roman" pitchFamily="18" charset="0"/>
              </a:rPr>
              <a:t>chỗ</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dấu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câu.Chú</a:t>
            </a:r>
            <a:r>
              <a:rPr lang="en-US" sz="3800" b="1" dirty="0">
                <a:solidFill>
                  <a:srgbClr val="0000CC"/>
                </a:solidFill>
                <a:latin typeface="Times New Roman" pitchFamily="18" charset="0"/>
                <a:cs typeface="Times New Roman" pitchFamily="18" charset="0"/>
              </a:rPr>
              <a:t> ý </a:t>
            </a:r>
            <a:r>
              <a:rPr lang="en-US" sz="3800" b="1" dirty="0" err="1">
                <a:solidFill>
                  <a:srgbClr val="0000CC"/>
                </a:solidFill>
                <a:latin typeface="Times New Roman" pitchFamily="18" charset="0"/>
                <a:cs typeface="Times New Roman" pitchFamily="18" charset="0"/>
              </a:rPr>
              <a:t>lấy</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hơi</a:t>
            </a:r>
            <a:r>
              <a:rPr lang="en-US" sz="3800" b="1" dirty="0">
                <a:solidFill>
                  <a:srgbClr val="0000CC"/>
                </a:solidFill>
                <a:latin typeface="Times New Roman" pitchFamily="18" charset="0"/>
                <a:cs typeface="Times New Roman" pitchFamily="18" charset="0"/>
              </a:rPr>
              <a:t> ở </a:t>
            </a:r>
            <a:r>
              <a:rPr lang="en-US" sz="3800" b="1" dirty="0" err="1">
                <a:solidFill>
                  <a:srgbClr val="0000CC"/>
                </a:solidFill>
                <a:latin typeface="Times New Roman" pitchFamily="18" charset="0"/>
                <a:cs typeface="Times New Roman" pitchFamily="18" charset="0"/>
              </a:rPr>
              <a:t>những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câu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dài</a:t>
            </a:r>
            <a:r>
              <a:rPr lang="en-US" sz="3800" b="1" dirty="0">
                <a:solidFill>
                  <a:srgbClr val="0000CC"/>
                </a:solidFill>
                <a:latin typeface="Times New Roman" pitchFamily="18" charset="0"/>
                <a:cs typeface="Times New Roman" pitchFamily="18" charset="0"/>
              </a:rPr>
              <a:t>.</a:t>
            </a:r>
          </a:p>
        </p:txBody>
      </p:sp>
      <p:sp>
        <p:nvSpPr>
          <p:cNvPr id="3" name="Rectangle 2"/>
          <p:cNvSpPr/>
          <p:nvPr/>
        </p:nvSpPr>
        <p:spPr>
          <a:xfrm>
            <a:off x="1493838" y="5399452"/>
            <a:ext cx="13578681" cy="1471557"/>
          </a:xfrm>
          <a:prstGeom prst="rect">
            <a:avLst/>
          </a:prstGeom>
        </p:spPr>
        <p:txBody>
          <a:bodyPr wrap="square">
            <a:spAutoFit/>
          </a:bodyPr>
          <a:lstStyle/>
          <a:p>
            <a:pPr>
              <a:lnSpc>
                <a:spcPct val="120000"/>
              </a:lnSpc>
            </a:pP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1: </a:t>
            </a:r>
            <a:r>
              <a:rPr lang="en-US" sz="3800" b="1" dirty="0" err="1">
                <a:solidFill>
                  <a:srgbClr val="0000CC"/>
                </a:solidFill>
                <a:latin typeface="Times New Roman" pitchFamily="18" charset="0"/>
                <a:cs typeface="Times New Roman" pitchFamily="18" charset="0"/>
              </a:rPr>
              <a:t>Từ</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đầu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en-US" sz="4000" b="1" i="1" dirty="0" err="1">
                <a:solidFill>
                  <a:srgbClr val="0000FF"/>
                </a:solidFill>
                <a:latin typeface="Times New Roman" panose="02020603050405020304" pitchFamily="18" charset="0"/>
                <a:cs typeface="Times New Roman" panose="02020603050405020304" pitchFamily="18" charset="0"/>
              </a:rPr>
              <a:t>khám</a:t>
            </a:r>
            <a:r>
              <a:rPr lang="en-US" sz="4000" b="1" i="1" dirty="0">
                <a:solidFill>
                  <a:srgbClr val="0000FF"/>
                </a:solidFill>
                <a:latin typeface="Times New Roman" panose="02020603050405020304" pitchFamily="18" charset="0"/>
                <a:cs typeface="Times New Roman" panose="02020603050405020304" pitchFamily="18" charset="0"/>
              </a:rPr>
              <a:t> </a:t>
            </a:r>
            <a:r>
              <a:rPr lang="en-US" sz="4000" b="1" i="1" dirty="0" err="1">
                <a:solidFill>
                  <a:srgbClr val="0000FF"/>
                </a:solidFill>
                <a:latin typeface="Times New Roman" panose="02020603050405020304" pitchFamily="18" charset="0"/>
                <a:cs typeface="Times New Roman" panose="02020603050405020304" pitchFamily="18" charset="0"/>
              </a:rPr>
              <a:t>phá</a:t>
            </a:r>
            <a:r>
              <a:rPr lang="en-US" sz="4000" b="1" i="1" dirty="0">
                <a:solidFill>
                  <a:srgbClr val="0000FF"/>
                </a:solidFill>
                <a:latin typeface="Times New Roman" panose="02020603050405020304" pitchFamily="18" charset="0"/>
                <a:cs typeface="Times New Roman" panose="02020603050405020304" pitchFamily="18" charset="0"/>
              </a:rPr>
              <a:t> </a:t>
            </a:r>
            <a:r>
              <a:rPr lang="en-US" sz="4000" b="1" i="1" dirty="0" err="1">
                <a:solidFill>
                  <a:srgbClr val="0000FF"/>
                </a:solidFill>
                <a:latin typeface="Times New Roman" panose="02020603050405020304" pitchFamily="18" charset="0"/>
                <a:cs typeface="Times New Roman" panose="02020603050405020304" pitchFamily="18" charset="0"/>
              </a:rPr>
              <a:t>đại</a:t>
            </a:r>
            <a:r>
              <a:rPr lang="en-US" sz="4000" b="1" i="1" dirty="0">
                <a:solidFill>
                  <a:srgbClr val="0000FF"/>
                </a:solidFill>
                <a:latin typeface="Times New Roman" panose="02020603050405020304" pitchFamily="18" charset="0"/>
                <a:cs typeface="Times New Roman" panose="02020603050405020304" pitchFamily="18" charset="0"/>
              </a:rPr>
              <a:t> </a:t>
            </a:r>
            <a:r>
              <a:rPr lang="en-US" sz="4000" b="1" i="1" dirty="0" err="1">
                <a:solidFill>
                  <a:srgbClr val="0000FF"/>
                </a:solidFill>
                <a:latin typeface="Times New Roman" panose="02020603050405020304" pitchFamily="18" charset="0"/>
                <a:cs typeface="Times New Roman" panose="02020603050405020304" pitchFamily="18" charset="0"/>
              </a:rPr>
              <a:t>dương</a:t>
            </a:r>
            <a:r>
              <a:rPr lang="en-US" i="1" dirty="0"/>
              <a:t> </a:t>
            </a:r>
            <a:r>
              <a:rPr lang="en-US" sz="3800" b="1" dirty="0">
                <a:solidFill>
                  <a:srgbClr val="0000CC"/>
                </a:solidFill>
                <a:latin typeface="Times New Roman" pitchFamily="18" charset="0"/>
                <a:cs typeface="Times New Roman" pitchFamily="18" charset="0"/>
              </a:rPr>
              <a:t>.</a:t>
            </a:r>
          </a:p>
          <a:p>
            <a:pPr>
              <a:lnSpc>
                <a:spcPct val="120000"/>
              </a:lnSpc>
            </a:pP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2: </a:t>
            </a:r>
            <a:r>
              <a:rPr lang="en-US" sz="3800" b="1" dirty="0" err="1">
                <a:solidFill>
                  <a:srgbClr val="0000CC"/>
                </a:solidFill>
                <a:latin typeface="Times New Roman" pitchFamily="18" charset="0"/>
                <a:cs typeface="Times New Roman" pitchFamily="18" charset="0"/>
              </a:rPr>
              <a:t>Phần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còn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lại</a:t>
            </a:r>
            <a:r>
              <a:rPr lang="en-US" sz="3800" b="1" dirty="0">
                <a:solidFill>
                  <a:srgbClr val="0000CC"/>
                </a:solidFill>
                <a:latin typeface="Times New Roman" pitchFamily="18" charset="0"/>
                <a:cs typeface="Times New Roman" pitchFamily="18" charset="0"/>
              </a:rPr>
              <a:t>.</a:t>
            </a: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Hướng dẫn đọc.</a:t>
              </a: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508919" y="4343400"/>
            <a:ext cx="4191000" cy="677108"/>
            <a:chOff x="1508919" y="1888664"/>
            <a:chExt cx="3733800" cy="677108"/>
          </a:xfrm>
        </p:grpSpPr>
        <p:sp>
          <p:nvSpPr>
            <p:cNvPr id="23" name="Rectangle 22"/>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Chia đoạn.</a:t>
              </a:r>
            </a:p>
          </p:txBody>
        </p:sp>
        <p:cxnSp>
          <p:nvCxnSpPr>
            <p:cNvPr id="24" name="Straight Connector 23"/>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Rectangle 1"/>
          <p:cNvSpPr/>
          <p:nvPr/>
        </p:nvSpPr>
        <p:spPr>
          <a:xfrm>
            <a:off x="625766" y="3267220"/>
            <a:ext cx="2262981" cy="646331"/>
          </a:xfrm>
          <a:prstGeom prst="rect">
            <a:avLst/>
          </a:prstGeom>
        </p:spPr>
        <p:txBody>
          <a:bodyPr wrap="square">
            <a:spAutoFit/>
          </a:bodyPr>
          <a:lstStyle/>
          <a:p>
            <a:pPr algn="just"/>
            <a:r>
              <a:rPr lang="en-US" sz="3600" b="1" i="1" dirty="0" err="1">
                <a:solidFill>
                  <a:srgbClr val="FF0066"/>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ô-bốt</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grpSp>
        <p:nvGrpSpPr>
          <p:cNvPr id="5" name="Group 4"/>
          <p:cNvGrpSpPr/>
          <p:nvPr/>
        </p:nvGrpSpPr>
        <p:grpSpPr>
          <a:xfrm>
            <a:off x="1406914"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a:solidFill>
                    <a:srgbClr val="FF0000"/>
                  </a:solidFill>
                  <a:latin typeface="Times New Roman" pitchFamily="18" charset="0"/>
                  <a:cs typeface="Times New Roman" pitchFamily="18" charset="0"/>
                </a:rPr>
                <a:t>3. Luyện đọc và tìm hiểu bài.</a:t>
              </a: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975519" y="4438380"/>
            <a:ext cx="14401800" cy="1200329"/>
          </a:xfrm>
          <a:prstGeom prst="rect">
            <a:avLst/>
          </a:prstGeom>
        </p:spPr>
        <p:txBody>
          <a:bodyPr wrap="square">
            <a:spAutoFit/>
          </a:bodyPr>
          <a:lstStyle/>
          <a:p>
            <a:r>
              <a:rPr lang="en-US" sz="3600" b="1" dirty="0" err="1">
                <a:solidFill>
                  <a:srgbClr val="0000FF"/>
                </a:solidFill>
                <a:latin typeface="Times New Roman" panose="02020603050405020304" pitchFamily="18" charset="0"/>
                <a:cs typeface="Times New Roman" panose="02020603050405020304" pitchFamily="18" charset="0"/>
              </a:rPr>
              <a:t>Rồi</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người</a:t>
            </a:r>
            <a:r>
              <a:rPr lang="en-US" sz="3600" b="1" dirty="0">
                <a:solidFill>
                  <a:srgbClr val="0000FF"/>
                </a:solidFill>
                <a:latin typeface="Times New Roman" panose="02020603050405020304" pitchFamily="18" charset="0"/>
                <a:cs typeface="Times New Roman" panose="02020603050405020304" pitchFamily="18" charset="0"/>
              </a:rPr>
              <a:t> ta </a:t>
            </a:r>
            <a:r>
              <a:rPr lang="en-US" sz="3600" b="1" dirty="0" err="1">
                <a:solidFill>
                  <a:srgbClr val="0000FF"/>
                </a:solidFill>
                <a:latin typeface="Times New Roman" panose="02020603050405020304" pitchFamily="18" charset="0"/>
                <a:cs typeface="Times New Roman" panose="02020603050405020304" pitchFamily="18" charset="0"/>
              </a:rPr>
              <a:t>bắt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đầu</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nghiên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cứu</a:t>
            </a:r>
            <a:r>
              <a:rPr lang="en-US" sz="3600" b="1" dirty="0">
                <a:solidFill>
                  <a:srgbClr val="0000FF"/>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chế</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tạo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rô-bốt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thật</a:t>
            </a:r>
            <a:r>
              <a:rPr lang="en-US" sz="3600" b="1" dirty="0">
                <a:solidFill>
                  <a:srgbClr val="0000FF"/>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thường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có</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hình</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dạng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như</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người</a:t>
            </a:r>
            <a:r>
              <a:rPr lang="en-US" sz="3600" b="1" dirty="0">
                <a:solidFill>
                  <a:srgbClr val="0000FF"/>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làm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việc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chẳng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biết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mệt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mỏi</a:t>
            </a:r>
            <a:r>
              <a:rPr lang="en-US" sz="3600" b="1" dirty="0">
                <a:solidFill>
                  <a:srgbClr val="0000FF"/>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chẳng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sợ</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hiểm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nguy</a:t>
            </a:r>
            <a:r>
              <a:rPr lang="en-US" sz="3600" b="1" dirty="0">
                <a:solidFill>
                  <a:srgbClr val="0000FF"/>
                </a:solidFill>
                <a:latin typeface="Times New Roman" panose="02020603050405020304" pitchFamily="18" charset="0"/>
                <a:cs typeface="Times New Roman" panose="02020603050405020304" pitchFamily="18" charset="0"/>
              </a:rPr>
              <a:t>.</a:t>
            </a:r>
          </a:p>
        </p:txBody>
      </p:sp>
      <p:sp>
        <p:nvSpPr>
          <p:cNvPr id="21" name="Rectangle 20"/>
          <p:cNvSpPr/>
          <p:nvPr/>
        </p:nvSpPr>
        <p:spPr>
          <a:xfrm>
            <a:off x="2137017" y="3238086"/>
            <a:ext cx="3278705" cy="646331"/>
          </a:xfrm>
          <a:prstGeom prst="rect">
            <a:avLst/>
          </a:prstGeom>
        </p:spPr>
        <p:txBody>
          <a:bodyPr wrap="square">
            <a:spAutoFit/>
          </a:bodyPr>
          <a:lstStyle/>
          <a:p>
            <a:pPr algn="just"/>
            <a:r>
              <a:rPr lang="en-US" sz="3600" b="1" i="1" dirty="0" err="1">
                <a:solidFill>
                  <a:srgbClr val="0000CC"/>
                </a:solidFill>
                <a:latin typeface="Times New Roman" panose="02020603050405020304" pitchFamily="18" charset="0"/>
                <a:cs typeface="Times New Roman" panose="02020603050405020304" pitchFamily="18" charset="0"/>
              </a:rPr>
              <a:t>kịch</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viễn</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tưởng</a:t>
            </a:r>
            <a:r>
              <a:rPr lang="en-US" sz="3200" b="1" i="1" dirty="0">
                <a:solidFill>
                  <a:srgbClr val="0000CC"/>
                </a:solidFill>
                <a:latin typeface="Times New Roman" pitchFamily="18" charset="0"/>
                <a:cs typeface="Times New Roman" pitchFamily="18" charset="0"/>
              </a:rPr>
              <a:t>, </a:t>
            </a:r>
          </a:p>
        </p:txBody>
      </p:sp>
      <p:sp>
        <p:nvSpPr>
          <p:cNvPr id="22" name="Rectangle 21"/>
          <p:cNvSpPr/>
          <p:nvPr/>
        </p:nvSpPr>
        <p:spPr>
          <a:xfrm>
            <a:off x="5434688" y="3223771"/>
            <a:ext cx="3215867" cy="707886"/>
          </a:xfrm>
          <a:prstGeom prst="rect">
            <a:avLst/>
          </a:prstGeom>
        </p:spPr>
        <p:txBody>
          <a:bodyPr wrap="square">
            <a:spAutoFit/>
          </a:bodyPr>
          <a:lstStyle/>
          <a:p>
            <a:pPr algn="just"/>
            <a:r>
              <a:rPr lang="en-US" sz="3600" b="1" i="1" dirty="0" err="1">
                <a:solidFill>
                  <a:srgbClr val="0000CC"/>
                </a:solidFill>
                <a:latin typeface="Times New Roman" panose="02020603050405020304" pitchFamily="18" charset="0"/>
                <a:cs typeface="Times New Roman" panose="02020603050405020304" pitchFamily="18" charset="0"/>
              </a:rPr>
              <a:t>ng</a:t>
            </a:r>
            <a:r>
              <a:rPr lang="en-US" sz="3600" b="1" i="1" dirty="0" err="1">
                <a:solidFill>
                  <a:srgbClr val="FF0066"/>
                </a:solidFill>
                <a:latin typeface="Times New Roman" panose="02020603050405020304" pitchFamily="18" charset="0"/>
                <a:cs typeface="Times New Roman" panose="02020603050405020304" pitchFamily="18" charset="0"/>
              </a:rPr>
              <a:t>uy</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hiểm</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3" name="Rectangle 22"/>
          <p:cNvSpPr/>
          <p:nvPr/>
        </p:nvSpPr>
        <p:spPr>
          <a:xfrm>
            <a:off x="7741513" y="3299494"/>
            <a:ext cx="2262982" cy="646331"/>
          </a:xfrm>
          <a:prstGeom prst="rect">
            <a:avLst/>
          </a:prstGeom>
        </p:spPr>
        <p:txBody>
          <a:bodyPr wrap="square">
            <a:spAutoFit/>
          </a:bodyPr>
          <a:lstStyle/>
          <a:p>
            <a:pPr algn="just"/>
            <a:r>
              <a:rPr lang="en-US" sz="3600" b="1" i="1" dirty="0">
                <a:solidFill>
                  <a:srgbClr val="FF0066"/>
                </a:solidFill>
                <a:latin typeface="Times New Roman" panose="02020603050405020304" pitchFamily="18" charset="0"/>
                <a:cs typeface="Times New Roman" panose="02020603050405020304" pitchFamily="18" charset="0"/>
              </a:rPr>
              <a:t>d</a:t>
            </a:r>
            <a:r>
              <a:rPr lang="en-US" sz="3600" b="1" i="1" dirty="0">
                <a:solidFill>
                  <a:srgbClr val="0000CC"/>
                </a:solidFill>
                <a:latin typeface="Times New Roman" panose="02020603050405020304" pitchFamily="18" charset="0"/>
                <a:cs typeface="Times New Roman" panose="02020603050405020304" pitchFamily="18" charset="0"/>
              </a:rPr>
              <a:t>i </a:t>
            </a:r>
            <a:r>
              <a:rPr lang="en-US" sz="3600" b="1" i="1" dirty="0" err="1">
                <a:solidFill>
                  <a:srgbClr val="FF0066"/>
                </a:solidFill>
                <a:latin typeface="Times New Roman" panose="02020603050405020304" pitchFamily="18" charset="0"/>
                <a:cs typeface="Times New Roman" panose="02020603050405020304" pitchFamily="18" charset="0"/>
              </a:rPr>
              <a:t>ch</a:t>
            </a:r>
            <a:r>
              <a:rPr lang="en-US" sz="3600" b="1" i="1" dirty="0" err="1">
                <a:solidFill>
                  <a:srgbClr val="0000CC"/>
                </a:solidFill>
                <a:latin typeface="Times New Roman" panose="02020603050405020304" pitchFamily="18" charset="0"/>
                <a:cs typeface="Times New Roman" panose="02020603050405020304" pitchFamily="18" charset="0"/>
              </a:rPr>
              <a:t>uyển</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24" name="Rectangle 23"/>
          <p:cNvSpPr/>
          <p:nvPr/>
        </p:nvSpPr>
        <p:spPr>
          <a:xfrm>
            <a:off x="9998032" y="3299494"/>
            <a:ext cx="2262982" cy="646331"/>
          </a:xfrm>
          <a:prstGeom prst="rect">
            <a:avLst/>
          </a:prstGeom>
        </p:spPr>
        <p:txBody>
          <a:bodyPr wrap="square">
            <a:spAutoFit/>
          </a:bodyPr>
          <a:lstStyle/>
          <a:p>
            <a:pPr algn="just"/>
            <a:r>
              <a:rPr lang="en-US" sz="3600" b="1" i="1" dirty="0" err="1">
                <a:solidFill>
                  <a:srgbClr val="FF0066"/>
                </a:solidFill>
                <a:latin typeface="Times New Roman" panose="02020603050405020304" pitchFamily="18" charset="0"/>
                <a:cs typeface="Times New Roman" panose="02020603050405020304" pitchFamily="18" charset="0"/>
              </a:rPr>
              <a:t>quét</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nhà</a:t>
            </a:r>
            <a:endParaRPr lang="en-US" sz="3600" b="1" dirty="0">
              <a:solidFill>
                <a:srgbClr val="0000CC"/>
              </a:solidFill>
              <a:latin typeface="Times New Roman" pitchFamily="18" charset="0"/>
              <a:cs typeface="Times New Roman" pitchFamily="18" charset="0"/>
            </a:endParaRPr>
          </a:p>
        </p:txBody>
      </p:sp>
      <p:sp>
        <p:nvSpPr>
          <p:cNvPr id="20" name="Text Box 14">
            <a:extLst>
              <a:ext uri="{FF2B5EF4-FFF2-40B4-BE49-F238E27FC236}">
                <a16:creationId xmlns:a16="http://schemas.microsoft.com/office/drawing/2014/main" xmlns="" id="{7B58BCD9-5D28-1963-A6E5-52FE8C7DA679}"/>
              </a:ext>
            </a:extLst>
          </p:cNvPr>
          <p:cNvSpPr txBox="1">
            <a:spLocks noChangeArrowheads="1"/>
          </p:cNvSpPr>
          <p:nvPr/>
        </p:nvSpPr>
        <p:spPr bwMode="auto">
          <a:xfrm>
            <a:off x="5699919" y="1343666"/>
            <a:ext cx="6259067"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0000CC"/>
                </a:solidFill>
                <a:effectLst>
                  <a:outerShdw blurRad="38100" dist="38100" dir="2700000" algn="tl">
                    <a:srgbClr val="000000">
                      <a:alpha val="43137"/>
                    </a:srgbClr>
                  </a:outerShdw>
                </a:effectLst>
                <a:latin typeface="Times New Roman" pitchFamily="18" charset="0"/>
              </a:rPr>
              <a:t>BÀI 26 :RÔ –BỐT Ở QUANH TA</a:t>
            </a:r>
          </a:p>
        </p:txBody>
      </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fade">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xEl>
                                              <p:pRg st="0" end="0"/>
                                            </p:txEl>
                                          </p:spTgt>
                                        </p:tgtEl>
                                        <p:attrNameLst>
                                          <p:attrName>style.visibility</p:attrName>
                                        </p:attrNameLst>
                                      </p:cBhvr>
                                      <p:to>
                                        <p:strVal val="visible"/>
                                      </p:to>
                                    </p:set>
                                    <p:animEffect transition="in" filter="fade">
                                      <p:cBhvr>
                                        <p:cTn id="22" dur="500"/>
                                        <p:tgtEl>
                                          <p:spTgt spid="2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xEl>
                                              <p:pRg st="0" end="0"/>
                                            </p:txEl>
                                          </p:spTgt>
                                        </p:tgtEl>
                                        <p:attrNameLst>
                                          <p:attrName>style.visibility</p:attrName>
                                        </p:attrNameLst>
                                      </p:cBhvr>
                                      <p:to>
                                        <p:strVal val="visible"/>
                                      </p:to>
                                    </p:set>
                                    <p:animEffect transition="in" filter="fade">
                                      <p:cBhvr>
                                        <p:cTn id="27" dur="500"/>
                                        <p:tgtEl>
                                          <p:spTgt spid="2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fade">
                                      <p:cBhvr>
                                        <p:cTn id="3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577671" y="2682444"/>
            <a:ext cx="10233818" cy="1200329"/>
          </a:xfrm>
          <a:prstGeom prst="rect">
            <a:avLst/>
          </a:prstGeom>
          <a:solidFill>
            <a:srgbClr val="FF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1: </a:t>
            </a:r>
            <a:r>
              <a:rPr lang="en-US" sz="3600" b="1" dirty="0" err="1">
                <a:solidFill>
                  <a:srgbClr val="FF0000"/>
                </a:solidFill>
                <a:latin typeface="Times New Roman" panose="02020603050405020304" pitchFamily="18" charset="0"/>
                <a:cs typeface="Times New Roman" panose="02020603050405020304" pitchFamily="18" charset="0"/>
              </a:rPr>
              <a:t>Nhân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vật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người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máy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rô-bốt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xuất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hiện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lần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đầu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tiên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khi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itchFamily="18" charset="0"/>
                <a:cs typeface="Times New Roman" pitchFamily="18" charset="0"/>
              </a:rPr>
              <a:t>?</a:t>
            </a:r>
          </a:p>
        </p:txBody>
      </p:sp>
      <p:sp>
        <p:nvSpPr>
          <p:cNvPr id="44" name="Rectangle 43"/>
          <p:cNvSpPr/>
          <p:nvPr/>
        </p:nvSpPr>
        <p:spPr>
          <a:xfrm>
            <a:off x="133822" y="2898316"/>
            <a:ext cx="1984696" cy="646331"/>
          </a:xfrm>
          <a:prstGeom prst="rect">
            <a:avLst/>
          </a:prstGeom>
        </p:spPr>
        <p:txBody>
          <a:bodyPr wrap="square">
            <a:spAutoFit/>
          </a:bodyPr>
          <a:lstStyle/>
          <a:p>
            <a:pPr algn="just"/>
            <a:r>
              <a:rPr lang="en-US" sz="3600" b="1" i="1" dirty="0" err="1">
                <a:solidFill>
                  <a:srgbClr val="FF0000"/>
                </a:solidFill>
                <a:latin typeface="Times New Roman" pitchFamily="18" charset="0"/>
                <a:cs typeface="Times New Roman" pitchFamily="18" charset="0"/>
              </a:rPr>
              <a:t>R</a:t>
            </a:r>
            <a:r>
              <a:rPr lang="en-US" sz="3600" b="1" i="1" dirty="0" err="1">
                <a:solidFill>
                  <a:srgbClr val="0000CC"/>
                </a:solidFill>
                <a:latin typeface="Times New Roman" pitchFamily="18" charset="0"/>
                <a:cs typeface="Times New Roman" pitchFamily="18" charset="0"/>
              </a:rPr>
              <a:t>ô</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bốt</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6" name="Rectangle 45"/>
          <p:cNvSpPr/>
          <p:nvPr/>
        </p:nvSpPr>
        <p:spPr>
          <a:xfrm>
            <a:off x="1966120" y="2917091"/>
            <a:ext cx="3505200" cy="646331"/>
          </a:xfrm>
          <a:prstGeom prst="rect">
            <a:avLst/>
          </a:prstGeom>
        </p:spPr>
        <p:txBody>
          <a:bodyPr wrap="square">
            <a:spAutoFit/>
          </a:bodyPr>
          <a:lstStyle/>
          <a:p>
            <a:pPr algn="just"/>
            <a:r>
              <a:rPr lang="en-US" sz="3600" b="1" i="1" dirty="0" err="1">
                <a:solidFill>
                  <a:srgbClr val="FF0000"/>
                </a:solidFill>
                <a:latin typeface="Times New Roman" pitchFamily="18" charset="0"/>
                <a:cs typeface="Times New Roman" pitchFamily="18" charset="0"/>
              </a:rPr>
              <a:t>kịch</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viễn</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tưởng</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7" name="Rectangle 46"/>
          <p:cNvSpPr/>
          <p:nvPr/>
        </p:nvSpPr>
        <p:spPr>
          <a:xfrm>
            <a:off x="302419" y="3624977"/>
            <a:ext cx="2578097" cy="646331"/>
          </a:xfrm>
          <a:prstGeom prst="rect">
            <a:avLst/>
          </a:prstGeom>
        </p:spPr>
        <p:txBody>
          <a:bodyPr wrap="square">
            <a:spAutoFit/>
          </a:bodyPr>
          <a:lstStyle/>
          <a:p>
            <a:pPr algn="just"/>
            <a:r>
              <a:rPr lang="en-US" sz="3600" b="1" i="1" dirty="0" err="1">
                <a:solidFill>
                  <a:srgbClr val="0000CC"/>
                </a:solidFill>
                <a:latin typeface="Times New Roman" pitchFamily="18" charset="0"/>
                <a:cs typeface="Times New Roman" pitchFamily="18" charset="0"/>
              </a:rPr>
              <a:t>nguy</a:t>
            </a:r>
            <a:r>
              <a:rPr lang="en-US" sz="3600" b="1" i="1" dirty="0">
                <a:solidFill>
                  <a:srgbClr val="0000CC"/>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hiểm</a:t>
            </a:r>
            <a:r>
              <a:rPr lang="en-US" sz="3600" b="1" i="1" dirty="0">
                <a:solidFill>
                  <a:srgbClr val="FF0000"/>
                </a:solidFill>
                <a:latin typeface="Times New Roman" pitchFamily="18" charset="0"/>
                <a:cs typeface="Times New Roman" pitchFamily="18" charset="0"/>
              </a:rPr>
              <a:t>,</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8" name="Rectangle 47"/>
          <p:cNvSpPr/>
          <p:nvPr/>
        </p:nvSpPr>
        <p:spPr>
          <a:xfrm>
            <a:off x="2833298" y="3737679"/>
            <a:ext cx="2262982" cy="646331"/>
          </a:xfrm>
          <a:prstGeom prst="rect">
            <a:avLst/>
          </a:prstGeom>
        </p:spPr>
        <p:txBody>
          <a:bodyPr wrap="square">
            <a:spAutoFit/>
          </a:bodyPr>
          <a:lstStyle/>
          <a:p>
            <a:pPr algn="just"/>
            <a:r>
              <a:rPr lang="en-US" sz="3600" b="1" i="1" dirty="0">
                <a:solidFill>
                  <a:srgbClr val="FF0000"/>
                </a:solidFill>
                <a:latin typeface="Times New Roman" pitchFamily="18" charset="0"/>
                <a:cs typeface="Times New Roman" pitchFamily="18" charset="0"/>
              </a:rPr>
              <a:t>d</a:t>
            </a:r>
            <a:r>
              <a:rPr lang="en-US" sz="3600" b="1" i="1" dirty="0">
                <a:solidFill>
                  <a:srgbClr val="0000CC"/>
                </a:solidFill>
                <a:latin typeface="Times New Roman" pitchFamily="18" charset="0"/>
                <a:cs typeface="Times New Roman" pitchFamily="18" charset="0"/>
              </a:rPr>
              <a:t>i </a:t>
            </a:r>
            <a:r>
              <a:rPr lang="en-US" sz="3600" b="1" i="1" dirty="0" err="1">
                <a:solidFill>
                  <a:srgbClr val="FF0000"/>
                </a:solidFill>
                <a:latin typeface="Times New Roman" pitchFamily="18" charset="0"/>
                <a:cs typeface="Times New Roman" pitchFamily="18" charset="0"/>
              </a:rPr>
              <a:t>ch</a:t>
            </a:r>
            <a:r>
              <a:rPr lang="en-US" sz="3600" b="1" i="1" dirty="0" err="1">
                <a:solidFill>
                  <a:srgbClr val="0000CC"/>
                </a:solidFill>
                <a:latin typeface="Times New Roman" pitchFamily="18" charset="0"/>
                <a:cs typeface="Times New Roman" pitchFamily="18" charset="0"/>
              </a:rPr>
              <a:t>uyển</a:t>
            </a:r>
            <a:endParaRPr lang="en-US" sz="3600" b="1" dirty="0">
              <a:solidFill>
                <a:srgbClr val="0000CC"/>
              </a:solidFill>
              <a:latin typeface="Times New Roman" pitchFamily="18" charset="0"/>
              <a:cs typeface="Times New Roman" pitchFamily="18" charset="0"/>
            </a:endParaRPr>
          </a:p>
        </p:txBody>
      </p:sp>
      <p:sp>
        <p:nvSpPr>
          <p:cNvPr id="49" name="Rectangle 48"/>
          <p:cNvSpPr/>
          <p:nvPr/>
        </p:nvSpPr>
        <p:spPr>
          <a:xfrm>
            <a:off x="442119" y="4377722"/>
            <a:ext cx="3921908" cy="646331"/>
          </a:xfrm>
          <a:prstGeom prst="rect">
            <a:avLst/>
          </a:prstGeom>
        </p:spPr>
        <p:txBody>
          <a:bodyPr wrap="square">
            <a:spAutoFit/>
          </a:bodyPr>
          <a:lstStyle/>
          <a:p>
            <a:pPr algn="just"/>
            <a:r>
              <a:rPr lang="en-US" sz="3600" b="1" i="1" dirty="0" err="1">
                <a:solidFill>
                  <a:srgbClr val="FF0000"/>
                </a:solidFill>
                <a:latin typeface="Times New Roman" pitchFamily="18" charset="0"/>
                <a:cs typeface="Times New Roman" pitchFamily="18" charset="0"/>
              </a:rPr>
              <a:t>quét</a:t>
            </a:r>
            <a:r>
              <a:rPr lang="en-US" sz="3600" b="1" i="1" dirty="0">
                <a:solidFill>
                  <a:srgbClr val="FF0000"/>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nhà</a:t>
            </a:r>
            <a:endParaRPr lang="en-US" sz="3600" b="1" dirty="0">
              <a:solidFill>
                <a:srgbClr val="0000CC"/>
              </a:solidFill>
              <a:latin typeface="Times New Roman" pitchFamily="18" charset="0"/>
              <a:cs typeface="Times New Roman" pitchFamily="18" charset="0"/>
            </a:endParaRPr>
          </a:p>
        </p:txBody>
      </p:sp>
      <p:sp>
        <p:nvSpPr>
          <p:cNvPr id="12" name="Rectangle 11"/>
          <p:cNvSpPr/>
          <p:nvPr/>
        </p:nvSpPr>
        <p:spPr>
          <a:xfrm>
            <a:off x="5600700" y="3868560"/>
            <a:ext cx="10104437" cy="1138773"/>
          </a:xfrm>
          <a:prstGeom prst="rect">
            <a:avLst/>
          </a:prstGeom>
          <a:solidFill>
            <a:srgbClr val="00FF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nl-NL" sz="3600" b="1" dirty="0">
                <a:solidFill>
                  <a:srgbClr val="0000CC"/>
                </a:solidFill>
                <a:latin typeface="Times New Roman" panose="02020603050405020304" pitchFamily="18" charset="0"/>
                <a:cs typeface="Times New Roman" panose="02020603050405020304" pitchFamily="18" charset="0"/>
              </a:rPr>
              <a:t>  </a:t>
            </a:r>
            <a:r>
              <a:rPr lang="nl-NL" sz="3200" b="1" dirty="0">
                <a:solidFill>
                  <a:srgbClr val="0000CC"/>
                </a:solidFill>
                <a:latin typeface="Times New Roman" panose="02020603050405020304" pitchFamily="18" charset="0"/>
                <a:cs typeface="Times New Roman" panose="02020603050405020304" pitchFamily="18" charset="0"/>
              </a:rPr>
              <a:t>Nhân vật người máy (rô-bốt) xuất hiện lần đầu tiên vào năm 1920.</a:t>
            </a:r>
            <a:endParaRPr lang="en-US" sz="3200" b="1" dirty="0">
              <a:solidFill>
                <a:srgbClr val="0000CC"/>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5480236" y="4953705"/>
            <a:ext cx="10377302" cy="1631216"/>
          </a:xfrm>
          <a:prstGeom prst="rect">
            <a:avLst/>
          </a:prstGeom>
          <a:solidFill>
            <a:srgbClr val="FF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36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Câu</a:t>
            </a:r>
            <a:r>
              <a:rPr lang="en-US" sz="3200" b="1" dirty="0">
                <a:solidFill>
                  <a:srgbClr val="FF0000"/>
                </a:solidFill>
                <a:latin typeface="Times New Roman" pitchFamily="18" charset="0"/>
                <a:cs typeface="Times New Roman" pitchFamily="18" charset="0"/>
              </a:rPr>
              <a:t> 2: </a:t>
            </a:r>
            <a:r>
              <a:rPr lang="en-US" sz="3200" b="1" dirty="0" err="1">
                <a:solidFill>
                  <a:srgbClr val="FF0000"/>
                </a:solidFill>
                <a:latin typeface="Times New Roman" panose="02020603050405020304" pitchFamily="18" charset="0"/>
                <a:cs typeface="Times New Roman" panose="02020603050405020304" pitchFamily="18" charset="0"/>
              </a:rPr>
              <a:t>Sự</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xuất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hiện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của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rô-bốt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trong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vở</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kịch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đem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đến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những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thay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đổi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gì</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trong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suy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nghĩ</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hành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động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của</a:t>
            </a:r>
            <a:r>
              <a:rPr lang="en-US" sz="3200" b="1" dirty="0">
                <a:solidFill>
                  <a:srgbClr val="FF0000"/>
                </a:solidFill>
                <a:latin typeface="Times New Roman" panose="02020603050405020304" pitchFamily="18" charset="0"/>
                <a:cs typeface="Times New Roman" panose="02020603050405020304" pitchFamily="18" charset="0"/>
              </a:rPr>
              <a:t> con </a:t>
            </a:r>
            <a:r>
              <a:rPr lang="en-US" sz="3200" b="1" dirty="0" err="1">
                <a:solidFill>
                  <a:srgbClr val="FF0000"/>
                </a:solidFill>
                <a:latin typeface="Times New Roman" panose="02020603050405020304" pitchFamily="18" charset="0"/>
                <a:cs typeface="Times New Roman" panose="02020603050405020304" pitchFamily="18" charset="0"/>
              </a:rPr>
              <a:t>người</a:t>
            </a:r>
            <a:r>
              <a:rPr lang="en-US" sz="3200" b="1" dirty="0">
                <a:solidFill>
                  <a:srgbClr val="FF0000"/>
                </a:solidFill>
                <a:latin typeface="Times New Roman" panose="02020603050405020304" pitchFamily="18" charset="0"/>
                <a:cs typeface="Times New Roman" panose="02020603050405020304" pitchFamily="18" charset="0"/>
              </a:rPr>
              <a:t>?</a:t>
            </a:r>
          </a:p>
        </p:txBody>
      </p:sp>
      <p:sp>
        <p:nvSpPr>
          <p:cNvPr id="50" name="Rectangle 49"/>
          <p:cNvSpPr/>
          <p:nvPr/>
        </p:nvSpPr>
        <p:spPr>
          <a:xfrm>
            <a:off x="5448300" y="6399115"/>
            <a:ext cx="10233818" cy="2862322"/>
          </a:xfrm>
          <a:prstGeom prst="rect">
            <a:avLst/>
          </a:prstGeom>
          <a:solidFill>
            <a:srgbClr val="FFC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nl-NL" sz="3600" b="1" dirty="0">
                <a:solidFill>
                  <a:srgbClr val="0000CC"/>
                </a:solidFill>
                <a:latin typeface="Times New Roman" pitchFamily="18" charset="0"/>
                <a:cs typeface="Times New Roman" pitchFamily="18" charset="0"/>
              </a:rPr>
              <a:t>    Sự xuất hiện của rô-bốt khiến con người nghĩ tới việc giao hết việc nặng nhọc, nguy hiểm cho rô-bốt; bắt đầu nghiên cứu, chế tạo rô-bốt thật, thường có hình dạng như người, làm việc chẳng biết mệt mỏi, chẳng sợ hiểm nguy.</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25" name="Text Box 14">
            <a:extLst>
              <a:ext uri="{FF2B5EF4-FFF2-40B4-BE49-F238E27FC236}">
                <a16:creationId xmlns:a16="http://schemas.microsoft.com/office/drawing/2014/main" xmlns="" id="{2B31D050-F91D-EC3B-22A9-06B7ED339BC0}"/>
              </a:ext>
            </a:extLst>
          </p:cNvPr>
          <p:cNvSpPr txBox="1">
            <a:spLocks noChangeArrowheads="1"/>
          </p:cNvSpPr>
          <p:nvPr/>
        </p:nvSpPr>
        <p:spPr bwMode="auto">
          <a:xfrm>
            <a:off x="5699919" y="1343666"/>
            <a:ext cx="6259067"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0000CC"/>
                </a:solidFill>
                <a:effectLst>
                  <a:outerShdw blurRad="38100" dist="38100" dir="2700000" algn="tl">
                    <a:srgbClr val="000000">
                      <a:alpha val="43137"/>
                    </a:srgbClr>
                  </a:outerShdw>
                </a:effectLst>
                <a:latin typeface="Times New Roman" pitchFamily="18" charset="0"/>
              </a:rPr>
              <a:t>BÀI 26 :RÔ –BỐT Ở QUANH TA</a:t>
            </a:r>
          </a:p>
        </p:txBody>
      </p:sp>
      <p:sp>
        <p:nvSpPr>
          <p:cNvPr id="33" name="Rectangle 32">
            <a:extLst>
              <a:ext uri="{FF2B5EF4-FFF2-40B4-BE49-F238E27FC236}">
                <a16:creationId xmlns:a16="http://schemas.microsoft.com/office/drawing/2014/main" xmlns="" id="{641994D9-27EF-B7E9-7825-23738363AE2E}"/>
              </a:ext>
            </a:extLst>
          </p:cNvPr>
          <p:cNvSpPr/>
          <p:nvPr/>
        </p:nvSpPr>
        <p:spPr>
          <a:xfrm>
            <a:off x="419100" y="5024053"/>
            <a:ext cx="4876799" cy="3970318"/>
          </a:xfrm>
          <a:prstGeom prst="rect">
            <a:avLst/>
          </a:prstGeom>
        </p:spPr>
        <p:txBody>
          <a:bodyPr wrap="square">
            <a:spAutoFit/>
          </a:bodyPr>
          <a:lstStyle/>
          <a:p>
            <a:pPr algn="just"/>
            <a:r>
              <a:rPr lang="en-US" sz="3600" b="1" dirty="0" err="1">
                <a:solidFill>
                  <a:srgbClr val="0000FF"/>
                </a:solidFill>
                <a:latin typeface="Times New Roman" panose="02020603050405020304" pitchFamily="18" charset="0"/>
                <a:cs typeface="Times New Roman" panose="02020603050405020304" pitchFamily="18" charset="0"/>
              </a:rPr>
              <a:t>Rồi</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người</a:t>
            </a:r>
            <a:r>
              <a:rPr lang="en-US" sz="3600" b="1" dirty="0">
                <a:solidFill>
                  <a:srgbClr val="0000FF"/>
                </a:solidFill>
                <a:latin typeface="Times New Roman" panose="02020603050405020304" pitchFamily="18" charset="0"/>
                <a:cs typeface="Times New Roman" panose="02020603050405020304" pitchFamily="18" charset="0"/>
              </a:rPr>
              <a:t> ta </a:t>
            </a:r>
            <a:r>
              <a:rPr lang="en-US" sz="3600" b="1" dirty="0" err="1">
                <a:solidFill>
                  <a:srgbClr val="0000FF"/>
                </a:solidFill>
                <a:latin typeface="Times New Roman" panose="02020603050405020304" pitchFamily="18" charset="0"/>
                <a:cs typeface="Times New Roman" panose="02020603050405020304" pitchFamily="18" charset="0"/>
              </a:rPr>
              <a:t>bắt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đầu</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nghiên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cứu</a:t>
            </a:r>
            <a:r>
              <a:rPr lang="en-US" sz="3600" b="1" dirty="0">
                <a:solidFill>
                  <a:srgbClr val="0000FF"/>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chế</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tạo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rô-bốt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thật</a:t>
            </a:r>
            <a:r>
              <a:rPr lang="en-US" sz="3600" b="1" dirty="0">
                <a:solidFill>
                  <a:srgbClr val="0000FF"/>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thường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có</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hình</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dạng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như</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người</a:t>
            </a:r>
            <a:r>
              <a:rPr lang="en-US" sz="3600" b="1" dirty="0">
                <a:solidFill>
                  <a:srgbClr val="0000FF"/>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làm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việc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chẳng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biết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mệt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mỏi</a:t>
            </a:r>
            <a:r>
              <a:rPr lang="en-US" sz="3600" b="1" dirty="0">
                <a:solidFill>
                  <a:srgbClr val="0000FF"/>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chẳng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sợ</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hiểm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nguy</a:t>
            </a:r>
            <a:r>
              <a:rPr lang="en-US" sz="3600" b="1"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631061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0">
                                            <p:txEl>
                                              <p:pRg st="0" end="0"/>
                                            </p:txEl>
                                          </p:spTgt>
                                        </p:tgtEl>
                                        <p:attrNameLst>
                                          <p:attrName>style.visibility</p:attrName>
                                        </p:attrNameLst>
                                      </p:cBhvr>
                                      <p:to>
                                        <p:strVal val="visible"/>
                                      </p:to>
                                    </p:set>
                                    <p:animEffect transition="in" filter="fade">
                                      <p:cBhvr>
                                        <p:cTn id="22" dur="500"/>
                                        <p:tgtEl>
                                          <p:spTgt spid="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800" b="1" i="0" u="none" strike="noStrike" kern="1200" cap="none" spc="0" normalizeH="0" baseline="0" noProof="0">
                  <a:ln w="11430"/>
                  <a:solidFill>
                    <a:srgbClr val="0000FF"/>
                  </a:solidFill>
                  <a:effectLst/>
                  <a:uLnTx/>
                  <a:uFillTx/>
                  <a:latin typeface="Times New Roman" pitchFamily="18" charset="0"/>
                  <a:ea typeface="+mn-ea"/>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800" b="1" i="0" u="none" strike="noStrike" kern="1200" cap="none" spc="0" normalizeH="0" baseline="0" noProof="0">
                  <a:ln w="11430"/>
                  <a:solidFill>
                    <a:srgbClr val="0000FF"/>
                  </a:solidFill>
                  <a:effectLst/>
                  <a:uLnTx/>
                  <a:uFillTx/>
                  <a:latin typeface="Times New Roman" pitchFamily="18" charset="0"/>
                  <a:ea typeface="+mn-ea"/>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pPr lvl="0" algn="just"/>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Câu</a:t>
            </a: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3: </a:t>
            </a:r>
            <a:r>
              <a:rPr lang="en-US" dirty="0"/>
              <a:t>: </a:t>
            </a:r>
            <a:r>
              <a:rPr lang="en-US" sz="3600" b="1" dirty="0" err="1">
                <a:solidFill>
                  <a:srgbClr val="FF0000"/>
                </a:solidFill>
                <a:latin typeface="Times New Roman" panose="02020603050405020304" pitchFamily="18" charset="0"/>
                <a:cs typeface="Times New Roman" panose="02020603050405020304" pitchFamily="18" charset="0"/>
              </a:rPr>
              <a:t>Bài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đọc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biết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rô-bốt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được</a:t>
            </a:r>
            <a:r>
              <a:rPr lang="en-US" sz="3600" b="1" dirty="0">
                <a:solidFill>
                  <a:srgbClr val="FF0000"/>
                </a:solidFill>
                <a:latin typeface="Times New Roman" panose="02020603050405020304" pitchFamily="18" charset="0"/>
                <a:cs typeface="Times New Roman" panose="02020603050405020304" pitchFamily="18" charset="0"/>
              </a:rPr>
              <a:t> con </a:t>
            </a:r>
            <a:r>
              <a:rPr lang="en-US" sz="3600" b="1" dirty="0" err="1">
                <a:solidFill>
                  <a:srgbClr val="FF0000"/>
                </a:solidFill>
                <a:latin typeface="Times New Roman" panose="02020603050405020304" pitchFamily="18" charset="0"/>
                <a:cs typeface="Times New Roman" panose="02020603050405020304" pitchFamily="18" charset="0"/>
              </a:rPr>
              <a:t>người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chế</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tạo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đã</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có</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khả</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năng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những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việc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gì</a:t>
            </a:r>
            <a:r>
              <a:rPr lang="en-US" sz="3600" b="1" dirty="0">
                <a:solidFill>
                  <a:srgbClr val="FF0000"/>
                </a:solidFill>
                <a:latin typeface="Times New Roman" panose="02020603050405020304" pitchFamily="18" charset="0"/>
                <a:cs typeface="Times New Roman" panose="02020603050405020304" pitchFamily="18" charset="0"/>
              </a:rPr>
              <a:t>?</a:t>
            </a:r>
            <a:endParaRPr kumimoji="0" lang="en-US" sz="36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sp>
        <p:nvSpPr>
          <p:cNvPr id="44" name="Rectangle 43"/>
          <p:cNvSpPr/>
          <p:nvPr/>
        </p:nvSpPr>
        <p:spPr>
          <a:xfrm>
            <a:off x="133822" y="2898316"/>
            <a:ext cx="1984696" cy="646331"/>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R</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ô</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bốt</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6" name="Rectangle 45"/>
          <p:cNvSpPr/>
          <p:nvPr/>
        </p:nvSpPr>
        <p:spPr>
          <a:xfrm>
            <a:off x="1966120" y="2917091"/>
            <a:ext cx="3505200" cy="646331"/>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kịch</a:t>
            </a:r>
            <a:r>
              <a:rPr kumimoji="0" lang="en-US" sz="3600" b="1" i="1"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viễn</a:t>
            </a:r>
            <a:r>
              <a:rPr kumimoji="0" lang="en-US" sz="3600" b="1" i="1"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tưởng</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7" name="Rectangle 46"/>
          <p:cNvSpPr/>
          <p:nvPr/>
        </p:nvSpPr>
        <p:spPr>
          <a:xfrm>
            <a:off x="302419" y="3624977"/>
            <a:ext cx="3505200" cy="646331"/>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nguy</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hiểm</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8" name="Rectangle 47"/>
          <p:cNvSpPr/>
          <p:nvPr/>
        </p:nvSpPr>
        <p:spPr>
          <a:xfrm>
            <a:off x="3090262" y="3634454"/>
            <a:ext cx="2262982" cy="646331"/>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d</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i </a:t>
            </a:r>
            <a:r>
              <a:rPr kumimoji="0" lang="en-US" sz="36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ch</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uyển</a:t>
            </a:r>
            <a:endPar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9" name="Rectangle 48"/>
          <p:cNvSpPr/>
          <p:nvPr/>
        </p:nvSpPr>
        <p:spPr>
          <a:xfrm>
            <a:off x="442119" y="4377722"/>
            <a:ext cx="3921908" cy="646331"/>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quét</a:t>
            </a:r>
            <a:r>
              <a:rPr kumimoji="0" lang="en-US" sz="3600" b="1" i="1"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nhà</a:t>
            </a:r>
            <a:endPar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12" name="Rectangle 11"/>
          <p:cNvSpPr/>
          <p:nvPr/>
        </p:nvSpPr>
        <p:spPr>
          <a:xfrm>
            <a:off x="5600701" y="4094237"/>
            <a:ext cx="10538618" cy="4524315"/>
          </a:xfrm>
          <a:prstGeom prst="rect">
            <a:avLst/>
          </a:prstGeom>
          <a:solidFill>
            <a:srgbClr val="FF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nl-NL" sz="3600" b="1" dirty="0">
                <a:solidFill>
                  <a:srgbClr val="3333FF"/>
                </a:solidFill>
                <a:latin typeface="Times New Roman" panose="02020603050405020304" pitchFamily="18" charset="0"/>
                <a:cs typeface="Times New Roman" panose="02020603050405020304" pitchFamily="18" charset="0"/>
              </a:rPr>
              <a:t>Di chuyển vật nặng, chữa cháy, cứu nạn, thăm dò vũ trụ, khám phá đại dương,... đều là những công việc vất vả, nguy hiểm đến tính mạng của con người. Giờ đây, rô-bốt đã thay con người thực hiện những công việc đó. Rô-bốt ban đầu chỉ là sự tưởng tượng, sẽ có trong tương lai xa xôi. Tuy nhiên nhờ sự sáng tạo của con người, rô-bốt đã xuất hiện trong đời sống của chúng ta.).</a:t>
            </a:r>
            <a:endParaRPr lang="en-US" sz="3600" b="1" dirty="0">
              <a:solidFill>
                <a:srgbClr val="3333FF"/>
              </a:solidFill>
              <a:latin typeface="Times New Roman" panose="02020603050405020304" pitchFamily="18" charset="0"/>
              <a:cs typeface="Times New Roman" panose="02020603050405020304" pitchFamily="18" charset="0"/>
            </a:endParaRPr>
          </a:p>
        </p:txBody>
      </p:sp>
      <p:sp>
        <p:nvSpPr>
          <p:cNvPr id="25" name="Text Box 14">
            <a:extLst>
              <a:ext uri="{FF2B5EF4-FFF2-40B4-BE49-F238E27FC236}">
                <a16:creationId xmlns:a16="http://schemas.microsoft.com/office/drawing/2014/main" xmlns="" id="{2B31D050-F91D-EC3B-22A9-06B7ED339BC0}"/>
              </a:ext>
            </a:extLst>
          </p:cNvPr>
          <p:cNvSpPr txBox="1">
            <a:spLocks noChangeArrowheads="1"/>
          </p:cNvSpPr>
          <p:nvPr/>
        </p:nvSpPr>
        <p:spPr bwMode="auto">
          <a:xfrm>
            <a:off x="5699919" y="1343666"/>
            <a:ext cx="6259067"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32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BÀI 26 :RÔ –BỐT Ở QUANH TA</a:t>
            </a:r>
          </a:p>
        </p:txBody>
      </p:sp>
      <p:sp>
        <p:nvSpPr>
          <p:cNvPr id="33" name="Rectangle 32">
            <a:extLst>
              <a:ext uri="{FF2B5EF4-FFF2-40B4-BE49-F238E27FC236}">
                <a16:creationId xmlns:a16="http://schemas.microsoft.com/office/drawing/2014/main" xmlns="" id="{641994D9-27EF-B7E9-7825-23738363AE2E}"/>
              </a:ext>
            </a:extLst>
          </p:cNvPr>
          <p:cNvSpPr/>
          <p:nvPr/>
        </p:nvSpPr>
        <p:spPr>
          <a:xfrm>
            <a:off x="419100" y="5024053"/>
            <a:ext cx="4876799" cy="3970318"/>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Rồi</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người</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ta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bắt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đầu</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nghiên</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cứu</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chế</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tạo</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rô-bốt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thật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thường</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có</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hình</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dạng</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như</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người</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làm</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việc</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chẳng</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biết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mệt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mỏi</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chẳng</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sợ</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hiểm</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nguy</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123648398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800" b="1" i="0" u="none" strike="noStrike" kern="1200" cap="none" spc="0" normalizeH="0" baseline="0" noProof="0">
                  <a:ln w="11430"/>
                  <a:solidFill>
                    <a:srgbClr val="0000FF"/>
                  </a:solidFill>
                  <a:effectLst/>
                  <a:uLnTx/>
                  <a:uFillTx/>
                  <a:latin typeface="Times New Roman" pitchFamily="18" charset="0"/>
                  <a:ea typeface="+mn-ea"/>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800" b="1" i="0" u="none" strike="noStrike" kern="1200" cap="none" spc="0" normalizeH="0" baseline="0" noProof="0">
                  <a:ln w="11430"/>
                  <a:solidFill>
                    <a:srgbClr val="0000FF"/>
                  </a:solidFill>
                  <a:effectLst/>
                  <a:uLnTx/>
                  <a:uFillTx/>
                  <a:latin typeface="Times New Roman" pitchFamily="18" charset="0"/>
                  <a:ea typeface="+mn-ea"/>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pPr lvl="0" algn="just"/>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Câu</a:t>
            </a: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4</a:t>
            </a:r>
            <a:r>
              <a:rPr kumimoji="0" lang="en-US" sz="3600" b="1" i="0" u="none" strike="noStrike" kern="1200" cap="none" spc="0" normalizeH="0" baseline="0" noProof="0" dirty="0">
                <a:ln>
                  <a:noFill/>
                </a:ln>
                <a:solidFill>
                  <a:srgbClr val="FF6600"/>
                </a:solidFill>
                <a:effectLst/>
                <a:uLnTx/>
                <a:uFillTx/>
                <a:latin typeface="Times New Roman" panose="02020603050405020304" pitchFamily="18" charset="0"/>
                <a:cs typeface="Times New Roman" pitchFamily="18" charset="0"/>
              </a:rPr>
              <a:t>: </a:t>
            </a:r>
            <a:r>
              <a:rPr lang="en-US" sz="3600" b="1" dirty="0">
                <a:solidFill>
                  <a:srgbClr val="FF6600"/>
                </a:solidFill>
                <a:latin typeface="Times New Roman" panose="02020603050405020304" pitchFamily="18" charset="0"/>
                <a:cs typeface="Times New Roman" panose="02020603050405020304" pitchFamily="18" charset="0"/>
              </a:rPr>
              <a:t>Theo </a:t>
            </a:r>
            <a:r>
              <a:rPr lang="en-US" sz="3600" b="1" dirty="0" err="1">
                <a:solidFill>
                  <a:srgbClr val="FF6600"/>
                </a:solidFill>
                <a:latin typeface="Times New Roman" panose="02020603050405020304" pitchFamily="18" charset="0"/>
                <a:cs typeface="Times New Roman" panose="02020603050405020304" pitchFamily="18" charset="0"/>
              </a:rPr>
              <a:t>em</a:t>
            </a:r>
            <a:r>
              <a:rPr lang="en-US" sz="3600" b="1" dirty="0">
                <a:solidFill>
                  <a:srgbClr val="FF6600"/>
                </a:solidFill>
                <a:latin typeface="Times New Roman" panose="02020603050405020304" pitchFamily="18" charset="0"/>
                <a:cs typeface="Times New Roman" panose="02020603050405020304" pitchFamily="18" charset="0"/>
              </a:rPr>
              <a:t>, </a:t>
            </a:r>
            <a:r>
              <a:rPr lang="en-US" sz="3600" b="1" dirty="0" err="1">
                <a:solidFill>
                  <a:srgbClr val="FF6600"/>
                </a:solidFill>
                <a:latin typeface="Times New Roman" panose="02020603050405020304" pitchFamily="18" charset="0"/>
                <a:cs typeface="Times New Roman" panose="02020603050405020304" pitchFamily="18" charset="0"/>
              </a:rPr>
              <a:t>vì</a:t>
            </a:r>
            <a:r>
              <a:rPr lang="en-US" sz="3600" b="1" dirty="0">
                <a:solidFill>
                  <a:srgbClr val="FF6600"/>
                </a:solidFill>
                <a:latin typeface="Times New Roman" panose="02020603050405020304" pitchFamily="18" charset="0"/>
                <a:cs typeface="Times New Roman" panose="02020603050405020304" pitchFamily="18" charset="0"/>
              </a:rPr>
              <a:t> </a:t>
            </a:r>
            <a:r>
              <a:rPr lang="en-US" sz="3600" b="1" dirty="0" err="1">
                <a:solidFill>
                  <a:srgbClr val="FF6600"/>
                </a:solidFill>
                <a:latin typeface="Times New Roman" panose="02020603050405020304" pitchFamily="18" charset="0"/>
                <a:cs typeface="Times New Roman" panose="02020603050405020304" pitchFamily="18" charset="0"/>
              </a:rPr>
              <a:t>sao</a:t>
            </a:r>
            <a:r>
              <a:rPr lang="en-US" sz="3600" b="1" dirty="0">
                <a:solidFill>
                  <a:srgbClr val="FF6600"/>
                </a:solidFill>
                <a:latin typeface="Times New Roman" panose="02020603050405020304" pitchFamily="18" charset="0"/>
                <a:cs typeface="Times New Roman" panose="02020603050405020304" pitchFamily="18" charset="0"/>
              </a:rPr>
              <a:t> </a:t>
            </a:r>
            <a:r>
              <a:rPr lang="en-US" sz="3600" b="1" dirty="0" err="1">
                <a:solidFill>
                  <a:srgbClr val="FF6600"/>
                </a:solidFill>
                <a:latin typeface="Times New Roman" panose="02020603050405020304" pitchFamily="18" charset="0"/>
                <a:cs typeface="Times New Roman" panose="02020603050405020304" pitchFamily="18" charset="0"/>
              </a:rPr>
              <a:t>không</a:t>
            </a:r>
            <a:r>
              <a:rPr lang="en-US" sz="3600" b="1" dirty="0">
                <a:solidFill>
                  <a:srgbClr val="FF6600"/>
                </a:solidFill>
                <a:latin typeface="Times New Roman" panose="02020603050405020304" pitchFamily="18" charset="0"/>
                <a:cs typeface="Times New Roman" panose="02020603050405020304" pitchFamily="18" charset="0"/>
              </a:rPr>
              <a:t> bao </a:t>
            </a:r>
            <a:r>
              <a:rPr lang="en-US" sz="3600" b="1" dirty="0" err="1">
                <a:solidFill>
                  <a:srgbClr val="FF6600"/>
                </a:solidFill>
                <a:latin typeface="Times New Roman" panose="02020603050405020304" pitchFamily="18" charset="0"/>
                <a:cs typeface="Times New Roman" panose="02020603050405020304" pitchFamily="18" charset="0"/>
              </a:rPr>
              <a:t>lâu</a:t>
            </a:r>
            <a:r>
              <a:rPr lang="en-US" sz="3600" b="1" dirty="0">
                <a:solidFill>
                  <a:srgbClr val="FF6600"/>
                </a:solidFill>
                <a:latin typeface="Times New Roman" panose="02020603050405020304" pitchFamily="18" charset="0"/>
                <a:cs typeface="Times New Roman" panose="02020603050405020304" pitchFamily="18" charset="0"/>
              </a:rPr>
              <a:t> </a:t>
            </a:r>
            <a:r>
              <a:rPr lang="en-US" sz="3600" b="1" dirty="0" err="1">
                <a:solidFill>
                  <a:srgbClr val="FF6600"/>
                </a:solidFill>
                <a:latin typeface="Times New Roman" panose="02020603050405020304" pitchFamily="18" charset="0"/>
                <a:cs typeface="Times New Roman" panose="02020603050405020304" pitchFamily="18" charset="0"/>
              </a:rPr>
              <a:t>nữa</a:t>
            </a:r>
            <a:r>
              <a:rPr lang="en-US" sz="3600" b="1" dirty="0">
                <a:solidFill>
                  <a:srgbClr val="FF6600"/>
                </a:solidFill>
                <a:latin typeface="Times New Roman" panose="02020603050405020304" pitchFamily="18" charset="0"/>
                <a:cs typeface="Times New Roman" panose="02020603050405020304" pitchFamily="18" charset="0"/>
              </a:rPr>
              <a:t>, </a:t>
            </a:r>
            <a:r>
              <a:rPr lang="en-US" sz="3600" b="1" dirty="0" err="1">
                <a:solidFill>
                  <a:srgbClr val="FF6600"/>
                </a:solidFill>
                <a:latin typeface="Times New Roman" panose="02020603050405020304" pitchFamily="18" charset="0"/>
                <a:cs typeface="Times New Roman" panose="02020603050405020304" pitchFamily="18" charset="0"/>
              </a:rPr>
              <a:t>rô-bốt</a:t>
            </a:r>
            <a:r>
              <a:rPr lang="en-US" sz="3600" b="1" dirty="0">
                <a:solidFill>
                  <a:srgbClr val="FF6600"/>
                </a:solidFill>
                <a:latin typeface="Times New Roman" panose="02020603050405020304" pitchFamily="18" charset="0"/>
                <a:cs typeface="Times New Roman" panose="02020603050405020304" pitchFamily="18" charset="0"/>
              </a:rPr>
              <a:t> </a:t>
            </a:r>
            <a:r>
              <a:rPr lang="en-US" sz="3600" b="1" dirty="0" err="1">
                <a:solidFill>
                  <a:srgbClr val="FF6600"/>
                </a:solidFill>
                <a:latin typeface="Times New Roman" panose="02020603050405020304" pitchFamily="18" charset="0"/>
                <a:cs typeface="Times New Roman" panose="02020603050405020304" pitchFamily="18" charset="0"/>
              </a:rPr>
              <a:t>sẽ</a:t>
            </a:r>
            <a:r>
              <a:rPr lang="en-US" sz="3600" b="1" dirty="0">
                <a:solidFill>
                  <a:srgbClr val="FF6600"/>
                </a:solidFill>
                <a:latin typeface="Times New Roman" panose="02020603050405020304" pitchFamily="18" charset="0"/>
                <a:cs typeface="Times New Roman" panose="02020603050405020304" pitchFamily="18" charset="0"/>
              </a:rPr>
              <a:t> </a:t>
            </a:r>
            <a:r>
              <a:rPr lang="en-US" sz="3600" b="1" dirty="0" err="1">
                <a:solidFill>
                  <a:srgbClr val="FF6600"/>
                </a:solidFill>
                <a:latin typeface="Times New Roman" panose="02020603050405020304" pitchFamily="18" charset="0"/>
                <a:cs typeface="Times New Roman" panose="02020603050405020304" pitchFamily="18" charset="0"/>
              </a:rPr>
              <a:t>được</a:t>
            </a:r>
            <a:r>
              <a:rPr lang="en-US" sz="3600" b="1" dirty="0">
                <a:solidFill>
                  <a:srgbClr val="FF6600"/>
                </a:solidFill>
                <a:latin typeface="Times New Roman" panose="02020603050405020304" pitchFamily="18" charset="0"/>
                <a:cs typeface="Times New Roman" panose="02020603050405020304" pitchFamily="18" charset="0"/>
              </a:rPr>
              <a:t> </a:t>
            </a:r>
            <a:r>
              <a:rPr lang="en-US" sz="3600" b="1" dirty="0" err="1">
                <a:solidFill>
                  <a:srgbClr val="FF6600"/>
                </a:solidFill>
                <a:latin typeface="Times New Roman" panose="02020603050405020304" pitchFamily="18" charset="0"/>
                <a:cs typeface="Times New Roman" panose="02020603050405020304" pitchFamily="18" charset="0"/>
              </a:rPr>
              <a:t>sử</a:t>
            </a:r>
            <a:r>
              <a:rPr lang="en-US" sz="3600" b="1" dirty="0">
                <a:solidFill>
                  <a:srgbClr val="FF6600"/>
                </a:solidFill>
                <a:latin typeface="Times New Roman" panose="02020603050405020304" pitchFamily="18" charset="0"/>
                <a:cs typeface="Times New Roman" panose="02020603050405020304" pitchFamily="18" charset="0"/>
              </a:rPr>
              <a:t> </a:t>
            </a:r>
            <a:r>
              <a:rPr lang="en-US" sz="3600" b="1" dirty="0" err="1">
                <a:solidFill>
                  <a:srgbClr val="FF6600"/>
                </a:solidFill>
                <a:latin typeface="Times New Roman" panose="02020603050405020304" pitchFamily="18" charset="0"/>
                <a:cs typeface="Times New Roman" panose="02020603050405020304" pitchFamily="18" charset="0"/>
              </a:rPr>
              <a:t>dụng</a:t>
            </a:r>
            <a:r>
              <a:rPr lang="en-US" sz="3600" b="1" dirty="0">
                <a:solidFill>
                  <a:srgbClr val="FF6600"/>
                </a:solidFill>
                <a:latin typeface="Times New Roman" panose="02020603050405020304" pitchFamily="18" charset="0"/>
                <a:cs typeface="Times New Roman" panose="02020603050405020304" pitchFamily="18" charset="0"/>
              </a:rPr>
              <a:t> </a:t>
            </a:r>
            <a:r>
              <a:rPr lang="en-US" sz="3600" b="1" dirty="0" err="1">
                <a:solidFill>
                  <a:srgbClr val="FF6600"/>
                </a:solidFill>
                <a:latin typeface="Times New Roman" panose="02020603050405020304" pitchFamily="18" charset="0"/>
                <a:cs typeface="Times New Roman" panose="02020603050405020304" pitchFamily="18" charset="0"/>
              </a:rPr>
              <a:t>rộng</a:t>
            </a:r>
            <a:r>
              <a:rPr lang="en-US" sz="3600" b="1" dirty="0">
                <a:solidFill>
                  <a:srgbClr val="FF6600"/>
                </a:solidFill>
                <a:latin typeface="Times New Roman" panose="02020603050405020304" pitchFamily="18" charset="0"/>
                <a:cs typeface="Times New Roman" panose="02020603050405020304" pitchFamily="18" charset="0"/>
              </a:rPr>
              <a:t> </a:t>
            </a:r>
            <a:r>
              <a:rPr lang="en-US" sz="3600" b="1" dirty="0" err="1">
                <a:solidFill>
                  <a:srgbClr val="FF6600"/>
                </a:solidFill>
                <a:latin typeface="Times New Roman" panose="02020603050405020304" pitchFamily="18" charset="0"/>
                <a:cs typeface="Times New Roman" panose="02020603050405020304" pitchFamily="18" charset="0"/>
              </a:rPr>
              <a:t>rãi</a:t>
            </a:r>
            <a:r>
              <a:rPr lang="en-US" sz="3600" b="1" dirty="0">
                <a:solidFill>
                  <a:srgbClr val="FF6600"/>
                </a:solidFill>
                <a:latin typeface="Times New Roman" panose="02020603050405020304" pitchFamily="18" charset="0"/>
                <a:cs typeface="Times New Roman" panose="02020603050405020304" pitchFamily="18" charset="0"/>
              </a:rPr>
              <a:t> </a:t>
            </a:r>
            <a:r>
              <a:rPr lang="en-US" sz="3600" b="1" dirty="0" err="1">
                <a:solidFill>
                  <a:srgbClr val="FF6600"/>
                </a:solidFill>
                <a:latin typeface="Times New Roman" panose="02020603050405020304" pitchFamily="18" charset="0"/>
                <a:cs typeface="Times New Roman" panose="02020603050405020304" pitchFamily="18" charset="0"/>
              </a:rPr>
              <a:t>trong</a:t>
            </a:r>
            <a:r>
              <a:rPr lang="en-US" sz="3600" b="1" dirty="0">
                <a:solidFill>
                  <a:srgbClr val="FF6600"/>
                </a:solidFill>
                <a:latin typeface="Times New Roman" panose="02020603050405020304" pitchFamily="18" charset="0"/>
                <a:cs typeface="Times New Roman" panose="02020603050405020304" pitchFamily="18" charset="0"/>
              </a:rPr>
              <a:t> </a:t>
            </a:r>
            <a:r>
              <a:rPr lang="en-US" sz="3600" b="1" dirty="0" err="1">
                <a:solidFill>
                  <a:srgbClr val="FF6600"/>
                </a:solidFill>
                <a:latin typeface="Times New Roman" panose="02020603050405020304" pitchFamily="18" charset="0"/>
                <a:cs typeface="Times New Roman" panose="02020603050405020304" pitchFamily="18" charset="0"/>
              </a:rPr>
              <a:t>đời</a:t>
            </a:r>
            <a:r>
              <a:rPr lang="en-US" sz="3600" b="1" dirty="0">
                <a:solidFill>
                  <a:srgbClr val="FF6600"/>
                </a:solidFill>
                <a:latin typeface="Times New Roman" panose="02020603050405020304" pitchFamily="18" charset="0"/>
                <a:cs typeface="Times New Roman" panose="02020603050405020304" pitchFamily="18" charset="0"/>
              </a:rPr>
              <a:t> </a:t>
            </a:r>
            <a:r>
              <a:rPr lang="en-US" sz="3600" b="1" dirty="0" err="1">
                <a:solidFill>
                  <a:srgbClr val="FF6600"/>
                </a:solidFill>
                <a:latin typeface="Times New Roman" panose="02020603050405020304" pitchFamily="18" charset="0"/>
                <a:cs typeface="Times New Roman" panose="02020603050405020304" pitchFamily="18" charset="0"/>
              </a:rPr>
              <a:t>sống</a:t>
            </a:r>
            <a:r>
              <a:rPr lang="en-US" sz="3600" b="1" dirty="0">
                <a:solidFill>
                  <a:srgbClr val="FF6600"/>
                </a:solidFill>
                <a:latin typeface="Times New Roman" panose="02020603050405020304" pitchFamily="18" charset="0"/>
                <a:cs typeface="Times New Roman" panose="02020603050405020304" pitchFamily="18" charset="0"/>
              </a:rPr>
              <a:t>?</a:t>
            </a:r>
            <a:endParaRPr kumimoji="0" lang="en-US" sz="3600" b="1" i="0" u="none" strike="noStrike" kern="1200" cap="none" spc="0" normalizeH="0" baseline="0" noProof="0" dirty="0">
              <a:ln>
                <a:noFill/>
              </a:ln>
              <a:solidFill>
                <a:srgbClr val="FF6600"/>
              </a:solidFill>
              <a:effectLst/>
              <a:uLnTx/>
              <a:uFillTx/>
              <a:latin typeface="Times New Roman" pitchFamily="18" charset="0"/>
              <a:cs typeface="Times New Roman" pitchFamily="18" charset="0"/>
            </a:endParaRPr>
          </a:p>
        </p:txBody>
      </p:sp>
      <p:sp>
        <p:nvSpPr>
          <p:cNvPr id="44" name="Rectangle 43"/>
          <p:cNvSpPr/>
          <p:nvPr/>
        </p:nvSpPr>
        <p:spPr>
          <a:xfrm>
            <a:off x="133822" y="2898316"/>
            <a:ext cx="1984696" cy="646331"/>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R</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ô</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bốt</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6" name="Rectangle 45"/>
          <p:cNvSpPr/>
          <p:nvPr/>
        </p:nvSpPr>
        <p:spPr>
          <a:xfrm>
            <a:off x="1966120" y="2917091"/>
            <a:ext cx="3505200" cy="646331"/>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kịch</a:t>
            </a:r>
            <a:r>
              <a:rPr kumimoji="0" lang="en-US" sz="3600" b="1" i="1"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viễn</a:t>
            </a:r>
            <a:r>
              <a:rPr kumimoji="0" lang="en-US" sz="3600" b="1" i="1"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tưởng</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7" name="Rectangle 46"/>
          <p:cNvSpPr/>
          <p:nvPr/>
        </p:nvSpPr>
        <p:spPr>
          <a:xfrm>
            <a:off x="302419" y="3624977"/>
            <a:ext cx="3505200" cy="646331"/>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nguy</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hiểm</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8" name="Rectangle 47"/>
          <p:cNvSpPr/>
          <p:nvPr/>
        </p:nvSpPr>
        <p:spPr>
          <a:xfrm>
            <a:off x="2995526" y="3650720"/>
            <a:ext cx="2262982" cy="646331"/>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d</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i </a:t>
            </a:r>
            <a:r>
              <a:rPr kumimoji="0" lang="en-US" sz="36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ch</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uyển</a:t>
            </a:r>
            <a:endPar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9" name="Rectangle 48"/>
          <p:cNvSpPr/>
          <p:nvPr/>
        </p:nvSpPr>
        <p:spPr>
          <a:xfrm>
            <a:off x="442119" y="4377722"/>
            <a:ext cx="3921908" cy="646331"/>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quét</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nhà</a:t>
            </a:r>
            <a:endPar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12" name="Rectangle 11"/>
          <p:cNvSpPr/>
          <p:nvPr/>
        </p:nvSpPr>
        <p:spPr>
          <a:xfrm>
            <a:off x="5638093" y="4172058"/>
            <a:ext cx="10233818" cy="4401205"/>
          </a:xfrm>
          <a:prstGeom prst="rect">
            <a:avLst/>
          </a:prstGeom>
          <a:solidFill>
            <a:srgbClr val="BDFA2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nl-NL" sz="4000" b="1" dirty="0">
                <a:solidFill>
                  <a:srgbClr val="0000CC"/>
                </a:solidFill>
                <a:latin typeface="Times New Roman" panose="02020603050405020304" pitchFamily="18" charset="0"/>
                <a:cs typeface="Times New Roman" panose="02020603050405020304" pitchFamily="18" charset="0"/>
              </a:rPr>
              <a:t>Không bao lâu nữa, rô-bốt sẽ được sử dụng rộng rãi trong đời sống vì cùng với sự phát triển của khoa học kĩ thuật và công nghệ con người có thể chế tạo nhiều loại rô-bốt khác nhau. Rô-bốt có khả năng thay thế con người trong mọi việc, nhất là những việc thường ngày.)</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25" name="Text Box 14">
            <a:extLst>
              <a:ext uri="{FF2B5EF4-FFF2-40B4-BE49-F238E27FC236}">
                <a16:creationId xmlns:a16="http://schemas.microsoft.com/office/drawing/2014/main" xmlns="" id="{2B31D050-F91D-EC3B-22A9-06B7ED339BC0}"/>
              </a:ext>
            </a:extLst>
          </p:cNvPr>
          <p:cNvSpPr txBox="1">
            <a:spLocks noChangeArrowheads="1"/>
          </p:cNvSpPr>
          <p:nvPr/>
        </p:nvSpPr>
        <p:spPr bwMode="auto">
          <a:xfrm>
            <a:off x="5699919" y="1343666"/>
            <a:ext cx="6259067"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32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BÀI 26 :RÔ –BỐT Ở QUANH TA</a:t>
            </a:r>
          </a:p>
        </p:txBody>
      </p:sp>
      <p:sp>
        <p:nvSpPr>
          <p:cNvPr id="33" name="Rectangle 32">
            <a:extLst>
              <a:ext uri="{FF2B5EF4-FFF2-40B4-BE49-F238E27FC236}">
                <a16:creationId xmlns:a16="http://schemas.microsoft.com/office/drawing/2014/main" xmlns="" id="{641994D9-27EF-B7E9-7825-23738363AE2E}"/>
              </a:ext>
            </a:extLst>
          </p:cNvPr>
          <p:cNvSpPr/>
          <p:nvPr/>
        </p:nvSpPr>
        <p:spPr>
          <a:xfrm>
            <a:off x="419100" y="5024053"/>
            <a:ext cx="4876799" cy="3970318"/>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Rồi</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người</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ta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bắt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đầu</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nghiên</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cứu</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chế</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tạo</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rô-bốt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thật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thường</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có</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hình</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dạng</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như</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người</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làm</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việc</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chẳng</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biết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mệt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mỏi</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chẳng</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sợ</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hiểm</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nguy</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247638178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800" b="1" i="0" u="none" strike="noStrike" kern="1200" cap="none" spc="0" normalizeH="0" baseline="0" noProof="0">
                  <a:ln w="11430"/>
                  <a:solidFill>
                    <a:srgbClr val="0000FF"/>
                  </a:solidFill>
                  <a:effectLst/>
                  <a:uLnTx/>
                  <a:uFillTx/>
                  <a:latin typeface="Times New Roman" pitchFamily="18" charset="0"/>
                  <a:ea typeface="+mn-ea"/>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800" b="1" i="0" u="none" strike="noStrike" kern="1200" cap="none" spc="0" normalizeH="0" baseline="0" noProof="0">
                  <a:ln w="11430"/>
                  <a:solidFill>
                    <a:srgbClr val="0000FF"/>
                  </a:solidFill>
                  <a:effectLst/>
                  <a:uLnTx/>
                  <a:uFillTx/>
                  <a:latin typeface="Times New Roman" pitchFamily="18" charset="0"/>
                  <a:ea typeface="+mn-ea"/>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877437"/>
          </a:xfrm>
          <a:prstGeom prst="rect">
            <a:avLst/>
          </a:prstGeom>
          <a:solidFill>
            <a:srgbClr val="FF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Câu</a:t>
            </a: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5: </a:t>
            </a:r>
            <a:r>
              <a:rPr lang="en-US" sz="4000" b="1" dirty="0" err="1">
                <a:solidFill>
                  <a:srgbClr val="FF6600"/>
                </a:solidFill>
                <a:latin typeface="Times New Roman" panose="02020603050405020304" pitchFamily="18" charset="0"/>
                <a:cs typeface="Times New Roman" panose="02020603050405020304" pitchFamily="18" charset="0"/>
              </a:rPr>
              <a:t>Em</a:t>
            </a:r>
            <a:r>
              <a:rPr lang="en-US" sz="4000" b="1" dirty="0">
                <a:solidFill>
                  <a:srgbClr val="FF6600"/>
                </a:solidFill>
                <a:latin typeface="Times New Roman" panose="02020603050405020304" pitchFamily="18" charset="0"/>
                <a:cs typeface="Times New Roman" panose="02020603050405020304" pitchFamily="18" charset="0"/>
              </a:rPr>
              <a:t> </a:t>
            </a:r>
            <a:r>
              <a:rPr lang="en-US" sz="4000" b="1" dirty="0" err="1">
                <a:solidFill>
                  <a:srgbClr val="FF6600"/>
                </a:solidFill>
                <a:latin typeface="Times New Roman" panose="02020603050405020304" pitchFamily="18" charset="0"/>
                <a:cs typeface="Times New Roman" panose="02020603050405020304" pitchFamily="18" charset="0"/>
              </a:rPr>
              <a:t>mong</a:t>
            </a:r>
            <a:r>
              <a:rPr lang="en-US" sz="4000" b="1" dirty="0">
                <a:solidFill>
                  <a:srgbClr val="FF6600"/>
                </a:solidFill>
                <a:latin typeface="Times New Roman" panose="02020603050405020304" pitchFamily="18" charset="0"/>
                <a:cs typeface="Times New Roman" panose="02020603050405020304" pitchFamily="18" charset="0"/>
              </a:rPr>
              <a:t> </a:t>
            </a:r>
            <a:r>
              <a:rPr lang="en-US" sz="4000" b="1" dirty="0" err="1">
                <a:solidFill>
                  <a:srgbClr val="FF6600"/>
                </a:solidFill>
                <a:latin typeface="Times New Roman" panose="02020603050405020304" pitchFamily="18" charset="0"/>
                <a:cs typeface="Times New Roman" panose="02020603050405020304" pitchFamily="18" charset="0"/>
              </a:rPr>
              <a:t>muốn</a:t>
            </a:r>
            <a:r>
              <a:rPr lang="en-US" sz="4000" b="1" dirty="0">
                <a:solidFill>
                  <a:srgbClr val="FF6600"/>
                </a:solidFill>
                <a:latin typeface="Times New Roman" panose="02020603050405020304" pitchFamily="18" charset="0"/>
                <a:cs typeface="Times New Roman" panose="02020603050405020304" pitchFamily="18" charset="0"/>
              </a:rPr>
              <a:t> </a:t>
            </a:r>
            <a:r>
              <a:rPr lang="en-US" sz="4000" b="1" dirty="0" err="1">
                <a:solidFill>
                  <a:srgbClr val="FF6600"/>
                </a:solidFill>
                <a:latin typeface="Times New Roman" panose="02020603050405020304" pitchFamily="18" charset="0"/>
                <a:cs typeface="Times New Roman" panose="02020603050405020304" pitchFamily="18" charset="0"/>
              </a:rPr>
              <a:t>có</a:t>
            </a:r>
            <a:r>
              <a:rPr lang="en-US" sz="4000" b="1" dirty="0">
                <a:solidFill>
                  <a:srgbClr val="FF6600"/>
                </a:solidFill>
                <a:latin typeface="Times New Roman" panose="02020603050405020304" pitchFamily="18" charset="0"/>
                <a:cs typeface="Times New Roman" panose="02020603050405020304" pitchFamily="18" charset="0"/>
              </a:rPr>
              <a:t> </a:t>
            </a:r>
            <a:r>
              <a:rPr lang="en-US" sz="4000" b="1" dirty="0" err="1">
                <a:solidFill>
                  <a:srgbClr val="FF6600"/>
                </a:solidFill>
                <a:latin typeface="Times New Roman" panose="02020603050405020304" pitchFamily="18" charset="0"/>
                <a:cs typeface="Times New Roman" panose="02020603050405020304" pitchFamily="18" charset="0"/>
              </a:rPr>
              <a:t>một</a:t>
            </a:r>
            <a:r>
              <a:rPr lang="en-US" sz="4000" b="1" dirty="0">
                <a:solidFill>
                  <a:srgbClr val="FF6600"/>
                </a:solidFill>
                <a:latin typeface="Times New Roman" panose="02020603050405020304" pitchFamily="18" charset="0"/>
                <a:cs typeface="Times New Roman" panose="02020603050405020304" pitchFamily="18" charset="0"/>
              </a:rPr>
              <a:t> con </a:t>
            </a:r>
            <a:r>
              <a:rPr lang="en-US" sz="4000" b="1" dirty="0" err="1">
                <a:solidFill>
                  <a:srgbClr val="FF6600"/>
                </a:solidFill>
                <a:latin typeface="Times New Roman" panose="02020603050405020304" pitchFamily="18" charset="0"/>
                <a:cs typeface="Times New Roman" panose="02020603050405020304" pitchFamily="18" charset="0"/>
              </a:rPr>
              <a:t>rô-bốt</a:t>
            </a:r>
            <a:r>
              <a:rPr lang="en-US" sz="4000" b="1" dirty="0">
                <a:solidFill>
                  <a:srgbClr val="FF6600"/>
                </a:solidFill>
                <a:latin typeface="Times New Roman" panose="02020603050405020304" pitchFamily="18" charset="0"/>
                <a:cs typeface="Times New Roman" panose="02020603050405020304" pitchFamily="18" charset="0"/>
              </a:rPr>
              <a:t> </a:t>
            </a:r>
            <a:r>
              <a:rPr lang="en-US" sz="4000" b="1" dirty="0" err="1">
                <a:solidFill>
                  <a:srgbClr val="FF6600"/>
                </a:solidFill>
                <a:latin typeface="Times New Roman" panose="02020603050405020304" pitchFamily="18" charset="0"/>
                <a:cs typeface="Times New Roman" panose="02020603050405020304" pitchFamily="18" charset="0"/>
              </a:rPr>
              <a:t>như</a:t>
            </a:r>
            <a:r>
              <a:rPr lang="en-US" sz="4000" b="1" dirty="0">
                <a:solidFill>
                  <a:srgbClr val="FF6600"/>
                </a:solidFill>
                <a:latin typeface="Times New Roman" panose="02020603050405020304" pitchFamily="18" charset="0"/>
                <a:cs typeface="Times New Roman" panose="02020603050405020304" pitchFamily="18" charset="0"/>
              </a:rPr>
              <a:t> </a:t>
            </a:r>
            <a:r>
              <a:rPr lang="en-US" sz="4000" b="1" dirty="0" err="1">
                <a:solidFill>
                  <a:srgbClr val="FF6600"/>
                </a:solidFill>
                <a:latin typeface="Times New Roman" panose="02020603050405020304" pitchFamily="18" charset="0"/>
                <a:cs typeface="Times New Roman" panose="02020603050405020304" pitchFamily="18" charset="0"/>
              </a:rPr>
              <a:t>thế</a:t>
            </a:r>
            <a:r>
              <a:rPr lang="en-US" sz="4000" b="1" dirty="0">
                <a:solidFill>
                  <a:srgbClr val="FF6600"/>
                </a:solidFill>
                <a:latin typeface="Times New Roman" panose="02020603050405020304" pitchFamily="18" charset="0"/>
                <a:cs typeface="Times New Roman" panose="02020603050405020304" pitchFamily="18" charset="0"/>
              </a:rPr>
              <a:t> </a:t>
            </a:r>
            <a:r>
              <a:rPr lang="en-US" sz="4000" b="1" dirty="0" err="1">
                <a:solidFill>
                  <a:srgbClr val="FF6600"/>
                </a:solidFill>
                <a:latin typeface="Times New Roman" panose="02020603050405020304" pitchFamily="18" charset="0"/>
                <a:cs typeface="Times New Roman" panose="02020603050405020304" pitchFamily="18" charset="0"/>
              </a:rPr>
              <a:t>nào</a:t>
            </a:r>
            <a:r>
              <a:rPr lang="en-US" sz="4000" b="1" dirty="0">
                <a:solidFill>
                  <a:srgbClr val="FF6600"/>
                </a:solidFill>
                <a:latin typeface="Times New Roman" panose="02020603050405020304" pitchFamily="18" charset="0"/>
                <a:cs typeface="Times New Roman" panose="02020603050405020304" pitchFamily="18" charset="0"/>
              </a:rPr>
              <a:t> </a:t>
            </a:r>
            <a:r>
              <a:rPr lang="en-US" sz="4000" b="1" dirty="0" err="1">
                <a:solidFill>
                  <a:srgbClr val="FF6600"/>
                </a:solidFill>
                <a:latin typeface="Times New Roman" panose="02020603050405020304" pitchFamily="18" charset="0"/>
                <a:cs typeface="Times New Roman" panose="02020603050405020304" pitchFamily="18" charset="0"/>
              </a:rPr>
              <a:t>cho</a:t>
            </a:r>
            <a:r>
              <a:rPr lang="en-US" sz="4000" b="1" dirty="0">
                <a:solidFill>
                  <a:srgbClr val="FF6600"/>
                </a:solidFill>
                <a:latin typeface="Times New Roman" panose="02020603050405020304" pitchFamily="18" charset="0"/>
                <a:cs typeface="Times New Roman" panose="02020603050405020304" pitchFamily="18" charset="0"/>
              </a:rPr>
              <a:t> </a:t>
            </a:r>
            <a:r>
              <a:rPr lang="en-US" sz="4000" b="1" dirty="0" err="1">
                <a:solidFill>
                  <a:srgbClr val="FF6600"/>
                </a:solidFill>
                <a:latin typeface="Times New Roman" panose="02020603050405020304" pitchFamily="18" charset="0"/>
                <a:cs typeface="Times New Roman" panose="02020603050405020304" pitchFamily="18" charset="0"/>
              </a:rPr>
              <a:t>riêng</a:t>
            </a:r>
            <a:r>
              <a:rPr lang="en-US" sz="4000" b="1" dirty="0">
                <a:solidFill>
                  <a:srgbClr val="FF6600"/>
                </a:solidFill>
                <a:latin typeface="Times New Roman" panose="02020603050405020304" pitchFamily="18" charset="0"/>
                <a:cs typeface="Times New Roman" panose="02020603050405020304" pitchFamily="18" charset="0"/>
              </a:rPr>
              <a:t> </a:t>
            </a:r>
            <a:r>
              <a:rPr lang="en-US" sz="4000" b="1" dirty="0" err="1">
                <a:solidFill>
                  <a:srgbClr val="FF6600"/>
                </a:solidFill>
                <a:latin typeface="Times New Roman" panose="02020603050405020304" pitchFamily="18" charset="0"/>
                <a:cs typeface="Times New Roman" panose="02020603050405020304" pitchFamily="18" charset="0"/>
              </a:rPr>
              <a:t>mình</a:t>
            </a:r>
            <a:r>
              <a:rPr lang="en-US" sz="4000" b="1" dirty="0">
                <a:solidFill>
                  <a:srgbClr val="FF6600"/>
                </a:solidFill>
                <a:latin typeface="Times New Roman" panose="02020603050405020304" pitchFamily="18" charset="0"/>
                <a:cs typeface="Times New Roman" panose="02020603050405020304"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44" name="Rectangle 43"/>
          <p:cNvSpPr/>
          <p:nvPr/>
        </p:nvSpPr>
        <p:spPr>
          <a:xfrm>
            <a:off x="133822" y="2898316"/>
            <a:ext cx="1984696" cy="646331"/>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Rô</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bốt</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6" name="Rectangle 45"/>
          <p:cNvSpPr/>
          <p:nvPr/>
        </p:nvSpPr>
        <p:spPr>
          <a:xfrm>
            <a:off x="1966120" y="2917091"/>
            <a:ext cx="3505200" cy="646331"/>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kịch</a:t>
            </a:r>
            <a:r>
              <a:rPr kumimoji="0" lang="en-US" sz="3600" b="1" i="1"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viễn</a:t>
            </a:r>
            <a:r>
              <a:rPr kumimoji="0" lang="en-US" sz="3600" b="1" i="1"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tưởng</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7" name="Rectangle 46"/>
          <p:cNvSpPr/>
          <p:nvPr/>
        </p:nvSpPr>
        <p:spPr>
          <a:xfrm>
            <a:off x="302419" y="3624977"/>
            <a:ext cx="3505200" cy="646331"/>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nguy</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hiểm</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8" name="Rectangle 47"/>
          <p:cNvSpPr/>
          <p:nvPr/>
        </p:nvSpPr>
        <p:spPr>
          <a:xfrm>
            <a:off x="3337719" y="3631597"/>
            <a:ext cx="2262982" cy="646331"/>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di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chuyển</a:t>
            </a:r>
            <a:endPar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9" name="Rectangle 48"/>
          <p:cNvSpPr/>
          <p:nvPr/>
        </p:nvSpPr>
        <p:spPr>
          <a:xfrm>
            <a:off x="442119" y="4377722"/>
            <a:ext cx="3921908" cy="646331"/>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quét</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nhà</a:t>
            </a:r>
            <a:endPar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12" name="Rectangle 11"/>
          <p:cNvSpPr/>
          <p:nvPr/>
        </p:nvSpPr>
        <p:spPr>
          <a:xfrm>
            <a:off x="5928521" y="5382637"/>
            <a:ext cx="9677398" cy="3785652"/>
          </a:xfrm>
          <a:prstGeom prst="rect">
            <a:avLst/>
          </a:prstGeom>
          <a:solidFill>
            <a:srgbClr val="00FF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nl-NL" sz="4000" b="1" dirty="0">
                <a:solidFill>
                  <a:srgbClr val="0000CC"/>
                </a:solidFill>
                <a:latin typeface="Times New Roman" panose="02020603050405020304" pitchFamily="18" charset="0"/>
                <a:cs typeface="Times New Roman" panose="02020603050405020304" pitchFamily="18" charset="0"/>
              </a:rPr>
              <a:t>HS nối tiếp trả lời theo ý thích: </a:t>
            </a:r>
          </a:p>
          <a:p>
            <a:pPr marL="571500" indent="-571500">
              <a:buFontTx/>
              <a:buChar char="-"/>
            </a:pPr>
            <a:r>
              <a:rPr lang="nl-NL" sz="4000" b="1" dirty="0">
                <a:solidFill>
                  <a:srgbClr val="0000CC"/>
                </a:solidFill>
                <a:latin typeface="Times New Roman" panose="02020603050405020304" pitchFamily="18" charset="0"/>
                <a:cs typeface="Times New Roman" panose="02020603050405020304" pitchFamily="18" charset="0"/>
              </a:rPr>
              <a:t>Rô –bốt có thể giúp em nhắc việc cần làm trong ngày</a:t>
            </a:r>
          </a:p>
          <a:p>
            <a:pPr marL="571500" indent="-571500">
              <a:buFontTx/>
              <a:buChar char="-"/>
            </a:pPr>
            <a:r>
              <a:rPr lang="nl-NL" sz="4000" b="1" dirty="0">
                <a:solidFill>
                  <a:srgbClr val="0000CC"/>
                </a:solidFill>
                <a:latin typeface="Times New Roman" panose="02020603050405020304" pitchFamily="18" charset="0"/>
                <a:cs typeface="Times New Roman" panose="02020603050405020304" pitchFamily="18" charset="0"/>
              </a:rPr>
              <a:t>- Rô bốt có thể trao đổi, tranh luận cùng em khi học </a:t>
            </a:r>
          </a:p>
          <a:p>
            <a:pPr marL="571500" indent="-571500">
              <a:buFontTx/>
              <a:buChar char="-"/>
            </a:pPr>
            <a:r>
              <a:rPr lang="nl-NL" sz="4000" b="1" dirty="0">
                <a:solidFill>
                  <a:srgbClr val="0000CC"/>
                </a:solidFill>
                <a:latin typeface="Times New Roman" panose="02020603050405020304" pitchFamily="18" charset="0"/>
                <a:cs typeface="Times New Roman" panose="02020603050405020304" pitchFamily="18" charset="0"/>
              </a:rPr>
              <a:t>....</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25" name="Text Box 14">
            <a:extLst>
              <a:ext uri="{FF2B5EF4-FFF2-40B4-BE49-F238E27FC236}">
                <a16:creationId xmlns:a16="http://schemas.microsoft.com/office/drawing/2014/main" xmlns="" id="{2B31D050-F91D-EC3B-22A9-06B7ED339BC0}"/>
              </a:ext>
            </a:extLst>
          </p:cNvPr>
          <p:cNvSpPr txBox="1">
            <a:spLocks noChangeArrowheads="1"/>
          </p:cNvSpPr>
          <p:nvPr/>
        </p:nvSpPr>
        <p:spPr bwMode="auto">
          <a:xfrm>
            <a:off x="5699919" y="1343666"/>
            <a:ext cx="6259067"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32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BÀI 26 :RÔ –BỐT Ở QUANH TA</a:t>
            </a:r>
          </a:p>
        </p:txBody>
      </p:sp>
      <p:sp>
        <p:nvSpPr>
          <p:cNvPr id="33" name="Rectangle 32">
            <a:extLst>
              <a:ext uri="{FF2B5EF4-FFF2-40B4-BE49-F238E27FC236}">
                <a16:creationId xmlns:a16="http://schemas.microsoft.com/office/drawing/2014/main" xmlns="" id="{641994D9-27EF-B7E9-7825-23738363AE2E}"/>
              </a:ext>
            </a:extLst>
          </p:cNvPr>
          <p:cNvSpPr/>
          <p:nvPr/>
        </p:nvSpPr>
        <p:spPr>
          <a:xfrm>
            <a:off x="419100" y="5024053"/>
            <a:ext cx="4876799" cy="3970318"/>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Rồi</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người</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ta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bắt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đầu</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nghiên</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cứu</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chế</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tạo</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rô-bốt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thật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thường</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có</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hình</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dạng</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như</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người</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làm</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việc</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chẳng</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biết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mệt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mỏi</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chẳng</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sợ</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hiểm</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nguy</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175209483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ài liệu" ma:contentTypeID="0x010100D136222746B9DD4E9009FC74C2167E69" ma:contentTypeVersion="19" ma:contentTypeDescription="Tạo tài liệu mới." ma:contentTypeScope="" ma:versionID="ed60e3c01d761df44990121a08d1a5b4">
  <xsd:schema xmlns:xsd="http://www.w3.org/2001/XMLSchema" xmlns:xs="http://www.w3.org/2001/XMLSchema" xmlns:p="http://schemas.microsoft.com/office/2006/metadata/properties" xmlns:ns2="aa3bae8b-93bb-44fa-b79c-ae2e3c4b5ffa" xmlns:ns3="04428cd5-0689-4562-8eaa-c57d4739e61c" targetNamespace="http://schemas.microsoft.com/office/2006/metadata/properties" ma:root="true" ma:fieldsID="8ee43be82755e183bcee44c14f2bde86" ns2:_="" ns3:_="">
    <xsd:import namespace="aa3bae8b-93bb-44fa-b79c-ae2e3c4b5ffa"/>
    <xsd:import namespace="04428cd5-0689-4562-8eaa-c57d4739e61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3bae8b-93bb-44fa-b79c-ae2e3c4b5f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Thẻ Hình ảnh" ma:readOnly="false" ma:fieldId="{5cf76f15-5ced-4ddc-b409-7134ff3c332f}" ma:taxonomyMulti="true" ma:sspId="cf3ea938-e986-4cea-a2f1-1b2aaf1bc39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428cd5-0689-4562-8eaa-c57d4739e61c" elementFormDefault="qualified">
    <xsd:import namespace="http://schemas.microsoft.com/office/2006/documentManagement/types"/>
    <xsd:import namespace="http://schemas.microsoft.com/office/infopath/2007/PartnerControls"/>
    <xsd:element name="SharedWithUsers" ma:index="14" nillable="true" ma:displayName="Chia sẻ Với"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Chia sẻ Có Chi tiết" ma:internalName="SharedWithDetails" ma:readOnly="true">
      <xsd:simpleType>
        <xsd:restriction base="dms:Note">
          <xsd:maxLength value="255"/>
        </xsd:restriction>
      </xsd:simpleType>
    </xsd:element>
    <xsd:element name="TaxCatchAll" ma:index="22" nillable="true" ma:displayName="Taxonomy Catch All Column" ma:hidden="true" ma:list="{099e0b4f-fe1d-49af-b5a1-a3d49ef9e7f8}" ma:internalName="TaxCatchAll" ma:showField="CatchAllData" ma:web="04428cd5-0689-4562-8eaa-c57d4739e6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a3bae8b-93bb-44fa-b79c-ae2e3c4b5ffa">
      <Terms xmlns="http://schemas.microsoft.com/office/infopath/2007/PartnerControls"/>
    </lcf76f155ced4ddcb4097134ff3c332f>
    <TaxCatchAll xmlns="04428cd5-0689-4562-8eaa-c57d4739e61c" xsi:nil="true"/>
  </documentManagement>
</p:properties>
</file>

<file path=customXml/itemProps1.xml><?xml version="1.0" encoding="utf-8"?>
<ds:datastoreItem xmlns:ds="http://schemas.openxmlformats.org/officeDocument/2006/customXml" ds:itemID="{B7C3162F-EF57-4417-8F96-DB97A0D9B1F5}"/>
</file>

<file path=customXml/itemProps2.xml><?xml version="1.0" encoding="utf-8"?>
<ds:datastoreItem xmlns:ds="http://schemas.openxmlformats.org/officeDocument/2006/customXml" ds:itemID="{F354168D-C44A-4260-B267-AD5E16A712DD}"/>
</file>

<file path=customXml/itemProps3.xml><?xml version="1.0" encoding="utf-8"?>
<ds:datastoreItem xmlns:ds="http://schemas.openxmlformats.org/officeDocument/2006/customXml" ds:itemID="{3F49A306-00F6-4F03-9E2C-C2CCD0B164A4}"/>
</file>

<file path=docProps/app.xml><?xml version="1.0" encoding="utf-8"?>
<Properties xmlns="http://schemas.openxmlformats.org/officeDocument/2006/extended-properties" xmlns:vt="http://schemas.openxmlformats.org/officeDocument/2006/docPropsVTypes">
  <Template>Cascade</Template>
  <TotalTime>9461</TotalTime>
  <Words>1168</Words>
  <Application>Microsoft Office PowerPoint</Application>
  <PresentationFormat>Custom</PresentationFormat>
  <Paragraphs>125</Paragraphs>
  <Slides>14</Slides>
  <Notes>1</Notes>
  <HiddenSlides>0</HiddenSlides>
  <MMClips>1</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993</cp:revision>
  <dcterms:created xsi:type="dcterms:W3CDTF">2008-09-09T22:52:10Z</dcterms:created>
  <dcterms:modified xsi:type="dcterms:W3CDTF">2022-08-17T16:15:06Z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0x010100D136222746B9DD4E9009FC74C2167E69</vt:lpwstr>
  </property>
  <property fmtid="{D5CDD505-2E9C-101B-9397-08002B2CF9AE}" pid="3" name="MediaServiceImageTags">
    <vt:lpwstr/>
  </property>
</Properties>
</file>