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sldIdLst>
    <p:sldId id="257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59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CC0066"/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8843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9/16/2023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6625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3273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6625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327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96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bg>
      <p:bgPr>
        <a:solidFill>
          <a:srgbClr val="F4EB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98238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781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FEFBA15-D68D-B148-81A8-827381B658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531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BB71681-F23B-DC4D-ADE2-0C76B801F1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5954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7B306A3-4045-B748-8229-604570CBB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9457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D98CFB9-FFB8-8749-AA0C-E2121CC24E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621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DC234A7-6FB6-754D-8499-5D14D5C561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1" y="342899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3484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rgbClr val="EDDC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85788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97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186245" y="-194947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482092" y="781758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2913963" y="9124747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300973" y="9488688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186247" y="1716813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4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extLst>
              <a:ext uri="{FF2B5EF4-FFF2-40B4-BE49-F238E27FC236}">
                <a16:creationId xmlns:a16="http://schemas.microsoft.com/office/drawing/2014/main" id="{426CAF4E-82AB-AF4E-AEBE-5101EBAC4266}"/>
              </a:ext>
            </a:extLst>
          </p:cNvPr>
          <p:cNvSpPr/>
          <p:nvPr/>
        </p:nvSpPr>
        <p:spPr>
          <a:xfrm>
            <a:off x="4569998" y="4540597"/>
            <a:ext cx="2418632" cy="721802"/>
          </a:xfrm>
          <a:prstGeom prst="roundRect">
            <a:avLst>
              <a:gd name="adj" fmla="val 50000"/>
            </a:avLst>
          </a:prstGeom>
          <a:solidFill>
            <a:srgbClr val="318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Dear Saturday" panose="02000505000000020004" pitchFamily="2" charset="0"/>
                <a:ea typeface="思源黑体 CN Normal"/>
              </a:rPr>
              <a:t>Trang 65</a:t>
            </a: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Dear Saturday" panose="02000505000000020004" pitchFamily="2" charset="0"/>
              <a:ea typeface="思源黑体 CN Normal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AA0D29F-1DDB-6345-BA30-FA9238960D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406" y="3871914"/>
            <a:ext cx="3058111" cy="304471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FBCA29A-F946-C341-B3E9-B0122515A2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97" y="1344651"/>
            <a:ext cx="3058111" cy="1147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30618"/>
            <a:ext cx="1523956" cy="16783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628" y="218044"/>
            <a:ext cx="3743268" cy="1414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007" y="1920240"/>
            <a:ext cx="9644070" cy="298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69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3" y="2299063"/>
            <a:ext cx="4801441" cy="4801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11" y="2870983"/>
            <a:ext cx="3631608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3988" y="326800"/>
            <a:ext cx="7925487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5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326" y="679269"/>
            <a:ext cx="1128630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Đọc </a:t>
            </a:r>
            <a:r>
              <a:rPr lang="en-US" sz="3600" b="1" smtClean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làm </a:t>
            </a:r>
            <a:r>
              <a:rPr lang="en-US" sz="3600" b="1" smtClean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 các bạn trong nhóm hoặc bài được thầy cô khen, ghi lại </a:t>
            </a:r>
            <a:r>
              <a:rPr lang="en-US" sz="3600" b="1" smtClean="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 điều em muốn học tập.</a:t>
            </a:r>
            <a:endParaRPr lang="en-US" sz="3600" b="1">
              <a:solidFill>
                <a:srgbClr val="CC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图片 5">
            <a:extLst>
              <a:ext uri="{FF2B5EF4-FFF2-40B4-BE49-F238E27FC236}">
                <a16:creationId xmlns:a16="http://schemas.microsoft.com/office/drawing/2014/main" id="{6878E069-9E33-A948-9C07-096B085900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3358" y="2097454"/>
            <a:ext cx="4540517" cy="454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209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54323"/>
            <a:ext cx="5248345" cy="5248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608" y="1281307"/>
            <a:ext cx="674276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81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3A87FF-C857-1D60-7395-6723E607D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670" y="1658983"/>
            <a:ext cx="9316513" cy="39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3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9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>
            <a:extLst>
              <a:ext uri="{FF2B5EF4-FFF2-40B4-BE49-F238E27FC236}">
                <a16:creationId xmlns:a16="http://schemas.microsoft.com/office/drawing/2014/main" id="{8FBCA29A-F946-C341-B3E9-B0122515A2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16694" y="417189"/>
            <a:ext cx="3058111" cy="11475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173" y="398253"/>
            <a:ext cx="7206214" cy="1508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395" y="1606731"/>
            <a:ext cx="10737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pPr algn="just"/>
            <a:r>
              <a:rPr lang="en-US" sz="3600" b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Nhận biết được ưu, nhược điểm trong bài văn kể mình đã làm.</a:t>
            </a:r>
          </a:p>
          <a:p>
            <a:pPr algn="just"/>
            <a:r>
              <a:rPr lang="en-US" sz="3600" b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Biết chỉnh sửa viết lại một đoạn cho hay hơn.</a:t>
            </a:r>
          </a:p>
          <a:p>
            <a:pPr algn="just"/>
            <a:r>
              <a:rPr lang="en-US" sz="3600" b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Năng lực chung: năng lực ngôn ngữ, giải quyết vấn đề sáng tạo.</a:t>
            </a:r>
          </a:p>
          <a:p>
            <a:pPr algn="just"/>
            <a:r>
              <a:rPr lang="en-US" sz="3600" b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Phẩm chất: chăm chỉ, trách nhiệm.</a:t>
            </a:r>
          </a:p>
        </p:txBody>
      </p:sp>
    </p:spTree>
    <p:extLst>
      <p:ext uri="{BB962C8B-B14F-4D97-AF65-F5344CB8AC3E}">
        <p14:creationId xmlns:p14="http://schemas.microsoft.com/office/powerpoint/2010/main" val="3741360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54323"/>
            <a:ext cx="5248345" cy="5248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297" y="1060937"/>
            <a:ext cx="6858594" cy="4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9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33" r="100000">
                        <a14:foregroundMark x1="22202" y1="41124" x2="24689" y2="44083"/>
                        <a14:foregroundMark x1="73535" y1="66864" x2="75133" y2="73077"/>
                        <a14:foregroundMark x1="89876" y1="79882" x2="85613" y2="8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270006"/>
            <a:ext cx="5362575" cy="3219450"/>
          </a:xfrm>
          <a:prstGeom prst="rect">
            <a:avLst/>
          </a:prstGeom>
        </p:spPr>
      </p:pic>
      <p:sp>
        <p:nvSpPr>
          <p:cNvPr id="3" name="矩形 8">
            <a:extLst>
              <a:ext uri="{FF2B5EF4-FFF2-40B4-BE49-F238E27FC236}">
                <a16:creationId xmlns:a16="http://schemas.microsoft.com/office/drawing/2014/main" id="{52FED76A-10B3-4ECE-A136-FF5B8428BC0F}"/>
              </a:ext>
            </a:extLst>
          </p:cNvPr>
          <p:cNvSpPr/>
          <p:nvPr/>
        </p:nvSpPr>
        <p:spPr>
          <a:xfrm>
            <a:off x="1001484" y="1143781"/>
            <a:ext cx="10189029" cy="1767614"/>
          </a:xfrm>
          <a:prstGeom prst="rect">
            <a:avLst/>
          </a:prstGeom>
          <a:noFill/>
          <a:ln w="88900" cmpd="thickThin">
            <a:solidFill>
              <a:srgbClr val="8D7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03889" y="1242758"/>
            <a:ext cx="9654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800" b="1" u="sng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u="sng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800" b="1" u="sng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800" b="1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bài văn kể lại một câu chuyện đã đọc hoặc đã nghe.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16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54323"/>
            <a:ext cx="5248345" cy="5248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71" y="1024647"/>
            <a:ext cx="6859765" cy="46559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1226469">
            <a:off x="4339581" y="1921493"/>
            <a:ext cx="60393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smtClean="0">
                <a:ln/>
                <a:solidFill>
                  <a:srgbClr val="FF0000"/>
                </a:solidFill>
                <a:effectLst/>
                <a:latin typeface="UTM Seagull" panose="02040603050506020204" pitchFamily="18" charset="0"/>
              </a:rPr>
              <a:t>1. Giáo viên nhận xét chung</a:t>
            </a:r>
            <a:endParaRPr lang="en-US" sz="6000" b="1" cap="none" spc="0" dirty="0">
              <a:ln/>
              <a:solidFill>
                <a:srgbClr val="FF0000"/>
              </a:solidFill>
              <a:effectLst/>
              <a:latin typeface="UTM Seagull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9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8261" y="244196"/>
            <a:ext cx="3270781" cy="2133600"/>
            <a:chOff x="248261" y="244196"/>
            <a:chExt cx="3270781" cy="2133600"/>
          </a:xfrm>
        </p:grpSpPr>
        <p:pic>
          <p:nvPicPr>
            <p:cNvPr id="2" name="图片 5">
              <a:extLst>
                <a:ext uri="{FF2B5EF4-FFF2-40B4-BE49-F238E27FC236}">
                  <a16:creationId xmlns:a16="http://schemas.microsoft.com/office/drawing/2014/main" id="{CF79171E-F9EC-430B-8266-59244DDCC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48261" y="244196"/>
              <a:ext cx="3270781" cy="21336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96834" y="783771"/>
              <a:ext cx="2416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Nhận xét</a:t>
              </a:r>
              <a:endParaRPr lang="en-US" sz="36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569230" y="2137144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69230" y="3607425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69230" y="5077706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84869" y="904603"/>
            <a:ext cx="3270542" cy="707886"/>
          </a:xfrm>
          <a:prstGeom prst="rect">
            <a:avLst/>
          </a:prstGeom>
          <a:noFill/>
          <a:ln w="63500" cmpd="thickThin">
            <a:solidFill>
              <a:srgbClr val="00B050">
                <a:alpha val="90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Ưu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endParaRPr lang="en-US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643949" y="2417156"/>
            <a:ext cx="5852623" cy="592091"/>
            <a:chOff x="4643949" y="2417156"/>
            <a:chExt cx="5852623" cy="592091"/>
          </a:xfrm>
        </p:grpSpPr>
        <p:sp>
          <p:nvSpPr>
            <p:cNvPr id="10" name="TextBox 9"/>
            <p:cNvSpPr txBox="1"/>
            <p:nvPr/>
          </p:nvSpPr>
          <p:spPr>
            <a:xfrm>
              <a:off x="4643949" y="2424472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………………..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655" y="2417156"/>
              <a:ext cx="617250" cy="589939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763755" y="3874886"/>
            <a:ext cx="5852623" cy="597734"/>
            <a:chOff x="4763755" y="3874886"/>
            <a:chExt cx="5852623" cy="597734"/>
          </a:xfrm>
        </p:grpSpPr>
        <p:sp>
          <p:nvSpPr>
            <p:cNvPr id="13" name="TextBox 12"/>
            <p:cNvSpPr txBox="1"/>
            <p:nvPr/>
          </p:nvSpPr>
          <p:spPr>
            <a:xfrm>
              <a:off x="4763755" y="3887845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………………..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279" y="3874886"/>
              <a:ext cx="617250" cy="58993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763755" y="5351496"/>
            <a:ext cx="5852623" cy="734478"/>
            <a:chOff x="4733044" y="4099200"/>
            <a:chExt cx="5852623" cy="734478"/>
          </a:xfrm>
        </p:grpSpPr>
        <p:sp>
          <p:nvSpPr>
            <p:cNvPr id="16" name="TextBox 15"/>
            <p:cNvSpPr txBox="1"/>
            <p:nvPr/>
          </p:nvSpPr>
          <p:spPr>
            <a:xfrm>
              <a:off x="4733044" y="4248903"/>
              <a:ext cx="58526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>
                      <a:lumMod val="75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………………..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7569" y="4099200"/>
              <a:ext cx="617250" cy="589939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04" y="1996227"/>
            <a:ext cx="3458596" cy="42879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6299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8261" y="244196"/>
            <a:ext cx="3270781" cy="2133600"/>
            <a:chOff x="248261" y="244196"/>
            <a:chExt cx="3270781" cy="2133600"/>
          </a:xfrm>
        </p:grpSpPr>
        <p:pic>
          <p:nvPicPr>
            <p:cNvPr id="3" name="图片 5">
              <a:extLst>
                <a:ext uri="{FF2B5EF4-FFF2-40B4-BE49-F238E27FC236}">
                  <a16:creationId xmlns:a16="http://schemas.microsoft.com/office/drawing/2014/main" id="{CF79171E-F9EC-430B-8266-59244DDCC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48261" y="244196"/>
              <a:ext cx="3270781" cy="21336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96834" y="783771"/>
              <a:ext cx="2416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smtClean="0">
                  <a:latin typeface="Cambria" panose="02040503050406030204" pitchFamily="18" charset="0"/>
                  <a:ea typeface="Cambria" panose="02040503050406030204" pitchFamily="18" charset="0"/>
                </a:rPr>
                <a:t>Nhận xét</a:t>
              </a:r>
              <a:endParaRPr lang="en-US" sz="36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4907811" y="1881962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907811" y="3352243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07811" y="4822524"/>
            <a:ext cx="5701821" cy="114831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07811" y="2115026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07811" y="3586232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696519" y="3657451"/>
            <a:ext cx="488614" cy="5223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07811" y="5097409"/>
            <a:ext cx="5852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………………..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737557" y="5181263"/>
            <a:ext cx="488614" cy="5223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27036" y="799099"/>
            <a:ext cx="3063369" cy="707886"/>
          </a:xfrm>
          <a:prstGeom prst="rect">
            <a:avLst/>
          </a:prstGeom>
          <a:noFill/>
          <a:ln w="63500" cmpd="thickThin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endParaRPr lang="en-US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582" b="79433" l="19681" r="48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4" t="47674" r="54403" b="23012"/>
          <a:stretch/>
        </p:blipFill>
        <p:spPr>
          <a:xfrm>
            <a:off x="5691931" y="2164625"/>
            <a:ext cx="488614" cy="522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72" y="2802255"/>
            <a:ext cx="3179266" cy="34677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070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1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4217" y="667117"/>
            <a:ext cx="10567851" cy="1148316"/>
            <a:chOff x="1084217" y="667117"/>
            <a:chExt cx="10567851" cy="1148316"/>
          </a:xfrm>
        </p:grpSpPr>
        <p:sp>
          <p:nvSpPr>
            <p:cNvPr id="2" name="Rounded Rectangle 1"/>
            <p:cNvSpPr/>
            <p:nvPr/>
          </p:nvSpPr>
          <p:spPr>
            <a:xfrm>
              <a:off x="1084217" y="667117"/>
              <a:ext cx="10567851" cy="114831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93222" y="667117"/>
              <a:ext cx="1014984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smtClean="0">
                  <a:solidFill>
                    <a:srgbClr val="CC0066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Đọc lại bài làm của em và nhận xét của thầy cô để biết ưu điểm và nhược điểm trong bài.</a:t>
              </a:r>
              <a:endParaRPr lang="en-US" sz="3200" b="1">
                <a:solidFill>
                  <a:srgbClr val="CC0066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3143" y="2312385"/>
            <a:ext cx="10332720" cy="2538938"/>
            <a:chOff x="653143" y="2312385"/>
            <a:chExt cx="10332720" cy="2538938"/>
          </a:xfrm>
        </p:grpSpPr>
        <p:grpSp>
          <p:nvGrpSpPr>
            <p:cNvPr id="7" name="Group 6"/>
            <p:cNvGrpSpPr/>
            <p:nvPr/>
          </p:nvGrpSpPr>
          <p:grpSpPr>
            <a:xfrm>
              <a:off x="653143" y="2312385"/>
              <a:ext cx="3069772" cy="1136468"/>
              <a:chOff x="548639" y="2312385"/>
              <a:chExt cx="3069772" cy="113646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48640" y="2403566"/>
                <a:ext cx="30697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Bài có đủ mở bài, thân bài, kết bài.</a:t>
                </a:r>
                <a:endParaRPr lang="en-US"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097381" y="2312385"/>
              <a:ext cx="6888482" cy="1136468"/>
              <a:chOff x="548639" y="2312385"/>
              <a:chExt cx="3069772" cy="113646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8640" y="2403566"/>
                <a:ext cx="30697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 Sắp xếp các sự việc theo đúng trình tự.</a:t>
                </a:r>
              </a:p>
              <a:p>
                <a:pPr algn="just"/>
                <a:r>
                  <a:rPr lang="en-US" sz="28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- Kể đầy đủ các sự việc chính.</a:t>
                </a:r>
                <a:endParaRPr lang="en-US"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653143" y="3692692"/>
              <a:ext cx="3069772" cy="1136468"/>
              <a:chOff x="548639" y="2312385"/>
              <a:chExt cx="3069772" cy="1136468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8640" y="2403566"/>
                <a:ext cx="306977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Dùng từ, viết câu đúng,…</a:t>
                </a:r>
                <a:endParaRPr lang="en-US"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097381" y="3714855"/>
              <a:ext cx="3069771" cy="1136468"/>
              <a:chOff x="548639" y="2312385"/>
              <a:chExt cx="3069771" cy="113646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48639" y="2312385"/>
                <a:ext cx="3069771" cy="1136468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57498" y="2403566"/>
                <a:ext cx="275626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Không mắc lỗi chính tả.</a:t>
                </a:r>
                <a:endParaRPr lang="en-US" sz="28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5934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2" y="2126055"/>
            <a:ext cx="5010446" cy="50104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513" y="757875"/>
            <a:ext cx="7925487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27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Normal"/>
        <a:ea typeface="思源黑体 CN Normal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AA9009AE-B3D8-41E1-A53E-47C043C205AD}"/>
</file>

<file path=customXml/itemProps2.xml><?xml version="1.0" encoding="utf-8"?>
<ds:datastoreItem xmlns:ds="http://schemas.openxmlformats.org/officeDocument/2006/customXml" ds:itemID="{755B65D0-09FD-4698-9881-8200B5DF3BA5}"/>
</file>

<file path=customXml/itemProps3.xml><?xml version="1.0" encoding="utf-8"?>
<ds:datastoreItem xmlns:ds="http://schemas.openxmlformats.org/officeDocument/2006/customXml" ds:itemID="{1F266960-41D4-4836-A865-717987F240B5}"/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196</Words>
  <Application>Microsoft Office PowerPoint</Application>
  <PresentationFormat>Widescreen</PresentationFormat>
  <Paragraphs>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#9Slide05 Dear Saturday</vt:lpstr>
      <vt:lpstr>#9Slide07 HoneyCream</vt:lpstr>
      <vt:lpstr>Arial</vt:lpstr>
      <vt:lpstr>Calibri</vt:lpstr>
      <vt:lpstr>Cambria</vt:lpstr>
      <vt:lpstr>SVN-Newton</vt:lpstr>
      <vt:lpstr>Times New Roman</vt:lpstr>
      <vt:lpstr>UTM Seagull</vt:lpstr>
      <vt:lpstr>思源黑体 CN Normal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ADMIN</cp:lastModifiedBy>
  <cp:revision>14</cp:revision>
  <dcterms:created xsi:type="dcterms:W3CDTF">2023-09-15T17:44:47Z</dcterms:created>
  <dcterms:modified xsi:type="dcterms:W3CDTF">2023-09-15T19:05:14Z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