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6" r:id="rId4"/>
    <p:sldId id="269" r:id="rId5"/>
    <p:sldId id="270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604729"/>
            <a:ext cx="8437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VỚI SỐ CÓ HAI </a:t>
            </a:r>
            <a:r>
              <a:rPr lang="en-US" sz="4000" b="1">
                <a:solidFill>
                  <a:srgbClr val="FF0000"/>
                </a:solidFill>
                <a:latin typeface="Tin"/>
                <a:cs typeface="Arial-SGK-TV" pitchFamily="2" charset="0"/>
              </a:rPr>
              <a:t>CHỮ </a:t>
            </a:r>
            <a:r>
              <a:rPr lang="en-US" sz="4000" b="1" smtClean="0">
                <a:solidFill>
                  <a:srgbClr val="FF0000"/>
                </a:solidFill>
                <a:latin typeface="Tin"/>
                <a:cs typeface="Arial-SGK-TV" pitchFamily="2" charset="0"/>
              </a:rPr>
              <a:t>SỐ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n"/>
                <a:cs typeface="Arial-SGK-TV" pitchFamily="2" charset="0"/>
              </a:rPr>
              <a:t>(Tiết 2)</a:t>
            </a:r>
            <a:endParaRPr lang="en-US" sz="4000" b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987245" cy="693981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769764-0596-45C2-8427-29D9D5C271A6}"/>
              </a:ext>
            </a:extLst>
          </p:cNvPr>
          <p:cNvSpPr txBox="1"/>
          <p:nvPr/>
        </p:nvSpPr>
        <p:spPr>
          <a:xfrm>
            <a:off x="1592642" y="3727587"/>
            <a:ext cx="613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LUYỆN TẬP (Tr.50)</a:t>
            </a:r>
          </a:p>
        </p:txBody>
      </p:sp>
    </p:spTree>
    <p:extLst>
      <p:ext uri="{BB962C8B-B14F-4D97-AF65-F5344CB8AC3E}">
        <p14:creationId xmlns:p14="http://schemas.microsoft.com/office/powerpoint/2010/main" val="39374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5"/>
    </mc:Choice>
    <mc:Fallback xmlns="">
      <p:transition spd="slow" advTm="67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7" y="160319"/>
            <a:ext cx="49430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n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</a:t>
            </a:r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xmlns="" id="{1053F25B-F702-4022-95FD-96B9F7155769}"/>
              </a:ext>
            </a:extLst>
          </p:cNvPr>
          <p:cNvSpPr/>
          <p:nvPr/>
        </p:nvSpPr>
        <p:spPr>
          <a:xfrm>
            <a:off x="313084" y="1251892"/>
            <a:ext cx="1872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n"/>
                <a:cs typeface="Arial-SGK-TV" pitchFamily="2" charset="0"/>
              </a:rPr>
              <a:t>10 + 47</a:t>
            </a:r>
            <a:endParaRPr lang="en-US" sz="36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xmlns="" id="{562A3D36-3E85-4245-9D8D-411D711165CA}"/>
              </a:ext>
            </a:extLst>
          </p:cNvPr>
          <p:cNvSpPr/>
          <p:nvPr/>
        </p:nvSpPr>
        <p:spPr>
          <a:xfrm>
            <a:off x="2545084" y="1251892"/>
            <a:ext cx="1872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n"/>
                <a:cs typeface="Arial-SGK-TV" pitchFamily="2" charset="0"/>
              </a:rPr>
              <a:t>23 + 54</a:t>
            </a:r>
            <a:endParaRPr lang="en-US" sz="36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xmlns="" id="{3EE62246-1CCF-4D1D-B906-CCDBA2E93B65}"/>
              </a:ext>
            </a:extLst>
          </p:cNvPr>
          <p:cNvSpPr/>
          <p:nvPr/>
        </p:nvSpPr>
        <p:spPr>
          <a:xfrm>
            <a:off x="7065713" y="1251892"/>
            <a:ext cx="1872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n"/>
                <a:cs typeface="Arial-SGK-TV" pitchFamily="2" charset="0"/>
              </a:rPr>
              <a:t>58 + 41</a:t>
            </a:r>
            <a:endParaRPr lang="en-US" sz="36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CECD2442-52EF-4A2B-A378-3D3C91BDE062}"/>
              </a:ext>
            </a:extLst>
          </p:cNvPr>
          <p:cNvSpPr/>
          <p:nvPr/>
        </p:nvSpPr>
        <p:spPr>
          <a:xfrm>
            <a:off x="4798916" y="1251892"/>
            <a:ext cx="1872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n"/>
                <a:cs typeface="Arial-SGK-TV" pitchFamily="2" charset="0"/>
              </a:rPr>
              <a:t>61 + 35</a:t>
            </a:r>
            <a:endParaRPr lang="en-US" sz="36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8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D67423-4B40-4523-81F5-F5F2606CA409}"/>
              </a:ext>
            </a:extLst>
          </p:cNvPr>
          <p:cNvSpPr txBox="1"/>
          <p:nvPr/>
        </p:nvSpPr>
        <p:spPr>
          <a:xfrm>
            <a:off x="278287" y="160319"/>
            <a:ext cx="85344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n"/>
                <a:cs typeface="Arial-SGK-TV" pitchFamily="2" charset="0"/>
              </a:rPr>
              <a:t> 2: Quả xoài nào ghi phép tính có kết quả lớn nhất? Quả xoài nào ghi phép tính có kết quả bé nhất?</a:t>
            </a:r>
            <a:endParaRPr lang="en-US" sz="32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4B29E3-842C-40EA-BC93-A15FAE82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97517" y="1950086"/>
            <a:ext cx="2504662" cy="2610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CFE92F-22F4-4610-8B85-FFB04B9C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319669" y="1950086"/>
            <a:ext cx="2504662" cy="2610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E211AE-629E-4345-85A3-FF168B7C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6344453" y="1950086"/>
            <a:ext cx="2504662" cy="26106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AE600B6-A107-4D6D-AAD8-280AB966E62F}"/>
              </a:ext>
            </a:extLst>
          </p:cNvPr>
          <p:cNvSpPr/>
          <p:nvPr/>
        </p:nvSpPr>
        <p:spPr>
          <a:xfrm>
            <a:off x="699604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n"/>
                <a:cs typeface="Arial-SGK-TV" pitchFamily="2" charset="0"/>
              </a:rPr>
              <a:t>2 + 40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n"/>
              <a:cs typeface="Arial-SGK-TV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E00958B-E316-4BD3-AE77-D1A0D0500A36}"/>
              </a:ext>
            </a:extLst>
          </p:cNvPr>
          <p:cNvSpPr/>
          <p:nvPr/>
        </p:nvSpPr>
        <p:spPr>
          <a:xfrm>
            <a:off x="3621756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n"/>
                <a:cs typeface="Arial-SGK-TV" pitchFamily="2" charset="0"/>
              </a:rPr>
              <a:t>80 + 3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n"/>
              <a:cs typeface="Arial-SGK-TV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C6A9F6E-4A58-466A-93D6-320E890354F0}"/>
              </a:ext>
            </a:extLst>
          </p:cNvPr>
          <p:cNvSpPr/>
          <p:nvPr/>
        </p:nvSpPr>
        <p:spPr>
          <a:xfrm>
            <a:off x="6646540" y="3212152"/>
            <a:ext cx="1800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n"/>
                <a:cs typeface="Arial-SGK-TV" pitchFamily="2" charset="0"/>
              </a:rPr>
              <a:t>70 + 10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n"/>
                <a:cs typeface="Arial-SGK-TV" pitchFamily="2" charset="0"/>
              </a:rPr>
              <a:t> 3: Trên cây có 15 con chim. Lát sau có thêm 24 con chim bay đến đậu cùng. Hỏi lúc này trên cây có tất cả bao nhiêu con chim?</a:t>
            </a:r>
            <a:endParaRPr lang="en-US" sz="32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0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15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008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86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8706" y="207025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979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42979" y="658005"/>
            <a:ext cx="7482761" cy="39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44560" y="1160392"/>
            <a:ext cx="4602961" cy="29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258394" y="1622052"/>
            <a:ext cx="4368900" cy="2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5072165" y="1213432"/>
            <a:ext cx="3753575" cy="5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5476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n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3876" y="211023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n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759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n"/>
                <a:cs typeface="Arial-SGK-TV" pitchFamily="2" charset="0"/>
              </a:rPr>
              <a:t>39</a:t>
            </a:r>
            <a:endParaRPr lang="en-US" sz="40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7599" y="209709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BBACEA-183F-4E50-9D96-1126E80A7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39" b="95443" l="26574" r="7620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9" t="24365" r="24197" b="16706"/>
          <a:stretch/>
        </p:blipFill>
        <p:spPr>
          <a:xfrm>
            <a:off x="1917887" y="3237441"/>
            <a:ext cx="4983558" cy="36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9626" y="1017513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n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57" y="1009815"/>
            <a:ext cx="531300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456" y="167979"/>
            <a:ext cx="605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n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nhẩm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610" y="1274992"/>
            <a:ext cx="256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30 + 20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7229" y="1538445"/>
            <a:ext cx="500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30       +      20       =    50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7680" y="3007764"/>
            <a:ext cx="2952000" cy="198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a</a:t>
            </a:r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) 10 + 50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20 + 40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30 + 30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32000" y="3007764"/>
            <a:ext cx="2952000" cy="198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b</a:t>
            </a:r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) 30 + 40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40 + 30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20 + 50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37822" y="3007764"/>
            <a:ext cx="2952000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c</a:t>
            </a:r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) 10 + 20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10 + 30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10 + </a:t>
            </a:r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8451" y="3252652"/>
            <a:ext cx="1044000" cy="3955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60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8451" y="3785380"/>
            <a:ext cx="1044000" cy="3955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60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8451" y="4317098"/>
            <a:ext cx="1044000" cy="3955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60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59C064-8309-46A9-80C4-033F530005AB}"/>
              </a:ext>
            </a:extLst>
          </p:cNvPr>
          <p:cNvSpPr txBox="1"/>
          <p:nvPr/>
        </p:nvSpPr>
        <p:spPr>
          <a:xfrm>
            <a:off x="3568358" y="1064651"/>
            <a:ext cx="136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n"/>
                <a:cs typeface="Arial-SGK-TV" pitchFamily="2" charset="0"/>
              </a:rPr>
              <a:t>3 </a:t>
            </a:r>
            <a:r>
              <a:rPr lang="en-US" sz="2800" b="1" dirty="0" err="1">
                <a:latin typeface="Tin"/>
                <a:cs typeface="Arial-SGK-TV" pitchFamily="2" charset="0"/>
              </a:rPr>
              <a:t>chục</a:t>
            </a:r>
            <a:endParaRPr lang="en-US" sz="2800" b="1" dirty="0">
              <a:latin typeface="Tin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75AB6F-195C-411E-81AC-DCEEBB0BEA17}"/>
              </a:ext>
            </a:extLst>
          </p:cNvPr>
          <p:cNvSpPr txBox="1"/>
          <p:nvPr/>
        </p:nvSpPr>
        <p:spPr>
          <a:xfrm>
            <a:off x="5053549" y="1049668"/>
            <a:ext cx="119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n"/>
                <a:cs typeface="Arial-SGK-TV" pitchFamily="2" charset="0"/>
              </a:rPr>
              <a:t>2 </a:t>
            </a:r>
            <a:r>
              <a:rPr lang="en-US" sz="2800" b="1" dirty="0" err="1">
                <a:latin typeface="Tin"/>
                <a:cs typeface="Arial-SGK-TV" pitchFamily="2" charset="0"/>
              </a:rPr>
              <a:t>chục</a:t>
            </a:r>
            <a:endParaRPr lang="en-US" sz="2800" b="1" dirty="0">
              <a:latin typeface="Tin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3B49AA9-7003-4A09-BE42-3272663B91CE}"/>
              </a:ext>
            </a:extLst>
          </p:cNvPr>
          <p:cNvSpPr txBox="1"/>
          <p:nvPr/>
        </p:nvSpPr>
        <p:spPr>
          <a:xfrm>
            <a:off x="4679214" y="1105379"/>
            <a:ext cx="45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37A47A-53B1-4E51-BE60-096DA74BD0AB}"/>
              </a:ext>
            </a:extLst>
          </p:cNvPr>
          <p:cNvSpPr txBox="1"/>
          <p:nvPr/>
        </p:nvSpPr>
        <p:spPr>
          <a:xfrm>
            <a:off x="6203744" y="1077524"/>
            <a:ext cx="45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n"/>
                <a:cs typeface="Arial-SGK-TV" pitchFamily="2" charset="0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C62BD3-BD66-42CB-8447-884D1AECA31E}"/>
              </a:ext>
            </a:extLst>
          </p:cNvPr>
          <p:cNvSpPr txBox="1"/>
          <p:nvPr/>
        </p:nvSpPr>
        <p:spPr>
          <a:xfrm>
            <a:off x="6538002" y="1053638"/>
            <a:ext cx="136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n"/>
                <a:cs typeface="Arial-SGK-TV" pitchFamily="2" charset="0"/>
              </a:rPr>
              <a:t>5 </a:t>
            </a:r>
            <a:r>
              <a:rPr lang="en-US" sz="2800" b="1" dirty="0" err="1">
                <a:latin typeface="Tin"/>
                <a:cs typeface="Arial-SGK-TV" pitchFamily="2" charset="0"/>
              </a:rPr>
              <a:t>chục</a:t>
            </a:r>
            <a:endParaRPr lang="en-US" sz="2800" b="1" dirty="0"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A32CB77-C381-44AB-8352-A7FB34C5B6FC}"/>
              </a:ext>
            </a:extLst>
          </p:cNvPr>
          <p:cNvSpPr txBox="1"/>
          <p:nvPr/>
        </p:nvSpPr>
        <p:spPr>
          <a:xfrm>
            <a:off x="-13252" y="167979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n"/>
                <a:cs typeface="Arial-SGK-TV" pitchFamily="2" charset="0"/>
              </a:rPr>
              <a:t> 5: Tìm số bị r</a:t>
            </a:r>
            <a:r>
              <a:rPr lang="vi-VN" sz="2800" b="1">
                <a:solidFill>
                  <a:srgbClr val="002060"/>
                </a:solidFill>
                <a:latin typeface="Tin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Tin"/>
                <a:cs typeface="Arial-SGK-TV" pitchFamily="2" charset="0"/>
              </a:rPr>
              <a:t>i mất trong mỗi chiếc lá có dấu “?”.</a:t>
            </a:r>
            <a:endParaRPr lang="en-US" sz="28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0FFD3C-7D98-4B1F-A800-A1F629F5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821" t="22856" r="21343" b="16617"/>
          <a:stretch/>
        </p:blipFill>
        <p:spPr>
          <a:xfrm>
            <a:off x="172003" y="1022227"/>
            <a:ext cx="8799993" cy="56677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7464430-DCF0-46DC-8009-3114E772D89C}"/>
              </a:ext>
            </a:extLst>
          </p:cNvPr>
          <p:cNvSpPr txBox="1"/>
          <p:nvPr/>
        </p:nvSpPr>
        <p:spPr>
          <a:xfrm>
            <a:off x="6358120" y="1684943"/>
            <a:ext cx="772567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n"/>
                <a:cs typeface="Arial-SGK-TV" pitchFamily="2" charset="0"/>
              </a:rPr>
              <a:t>53</a:t>
            </a:r>
            <a:endParaRPr lang="vi-VN" sz="3600" b="1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B10A09F-219C-4153-BF53-4FAA6653A0AB}"/>
              </a:ext>
            </a:extLst>
          </p:cNvPr>
          <p:cNvSpPr txBox="1"/>
          <p:nvPr/>
        </p:nvSpPr>
        <p:spPr>
          <a:xfrm>
            <a:off x="6744404" y="5457204"/>
            <a:ext cx="772566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n"/>
                <a:cs typeface="Arial-SGK-TV" pitchFamily="2" charset="0"/>
              </a:rPr>
              <a:t>64</a:t>
            </a:r>
            <a:endParaRPr lang="vi-VN" sz="3600" b="1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A2F4B61-8282-47E3-AFB9-D9F5E9E0FBA2}"/>
              </a:ext>
            </a:extLst>
          </p:cNvPr>
          <p:cNvSpPr txBox="1"/>
          <p:nvPr/>
        </p:nvSpPr>
        <p:spPr>
          <a:xfrm>
            <a:off x="1457950" y="5457204"/>
            <a:ext cx="772565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n"/>
                <a:cs typeface="Arial-SGK-TV" pitchFamily="2" charset="0"/>
              </a:rPr>
              <a:t>42</a:t>
            </a:r>
            <a:endParaRPr lang="vi-VN" sz="3600" b="1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B40F9C8-D948-48A1-AB29-AC90CF5BB4B5}"/>
</file>

<file path=customXml/itemProps2.xml><?xml version="1.0" encoding="utf-8"?>
<ds:datastoreItem xmlns:ds="http://schemas.openxmlformats.org/officeDocument/2006/customXml" ds:itemID="{2F33E838-0A25-401B-AB35-984E36684237}"/>
</file>

<file path=customXml/itemProps3.xml><?xml version="1.0" encoding="utf-8"?>
<ds:datastoreItem xmlns:ds="http://schemas.openxmlformats.org/officeDocument/2006/customXml" ds:itemID="{718465E8-70BF-4432-9C1A-7B1736AD0C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216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Arial-SGK-TV</vt:lpstr>
      <vt:lpstr>Calibri</vt:lpstr>
      <vt:lpstr>Calibri Light</vt:lpstr>
      <vt:lpstr>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40</cp:revision>
  <dcterms:created xsi:type="dcterms:W3CDTF">2020-08-13T02:00:35Z</dcterms:created>
  <dcterms:modified xsi:type="dcterms:W3CDTF">2023-03-02T09:19:37Z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