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  <p:sldId id="265" r:id="rId3"/>
    <p:sldId id="266" r:id="rId4"/>
    <p:sldId id="269" r:id="rId5"/>
    <p:sldId id="270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49"/>
  </p:normalViewPr>
  <p:slideViewPr>
    <p:cSldViewPr snapToGrid="0" snapToObjects="1">
      <p:cViewPr varScale="1">
        <p:scale>
          <a:sx n="83" d="100"/>
          <a:sy n="83" d="100"/>
        </p:scale>
        <p:origin x="15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9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6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2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0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3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5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5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9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4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4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5D1-8653-824D-A6A6-CFD13B2161E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619F4-6232-FD41-BEE7-0D2F4F83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>
            <a:extLst>
              <a:ext uri="{FF2B5EF4-FFF2-40B4-BE49-F238E27FC236}">
                <a16:creationId xmlns:a16="http://schemas.microsoft.com/office/drawing/2014/main" xmlns="" id="{EB213F32-B379-448C-B3A4-87A23170E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5" y="0"/>
            <a:ext cx="905113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>
            <a:extLst>
              <a:ext uri="{FF2B5EF4-FFF2-40B4-BE49-F238E27FC236}">
                <a16:creationId xmlns:a16="http://schemas.microsoft.com/office/drawing/2014/main" xmlns="" id="{4B6B18F9-67E2-4E0F-A89C-57B9E0E0E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55069"/>
            <a:ext cx="7772400" cy="1102519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2FD0D5-D679-4A23-9829-325646371E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F7822EAC-5485-47A0-9DFF-65D19060489C}"/>
              </a:ext>
            </a:extLst>
          </p:cNvPr>
          <p:cNvSpPr/>
          <p:nvPr/>
        </p:nvSpPr>
        <p:spPr>
          <a:xfrm>
            <a:off x="914400" y="1549701"/>
            <a:ext cx="7086600" cy="3161561"/>
          </a:xfrm>
          <a:prstGeom prst="roundRect">
            <a:avLst/>
          </a:prstGeom>
          <a:solidFill>
            <a:srgbClr val="BEF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3300" b="1" dirty="0">
                <a:solidFill>
                  <a:srgbClr val="002060"/>
                </a:solidFill>
                <a:latin typeface="UTM Avo" panose="02040603050506020204" pitchFamily="18" charset="0"/>
              </a:rPr>
              <a:t>TOÁN</a:t>
            </a:r>
            <a:endParaRPr lang="en-US" sz="3300" b="1" dirty="0">
              <a:solidFill>
                <a:srgbClr val="C00000"/>
              </a:solidFill>
              <a:latin typeface="UTM Avo" panose="020406030505060202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3300" b="1">
                <a:solidFill>
                  <a:srgbClr val="C00000"/>
                </a:solidFill>
                <a:latin typeface="UTM Avo" panose="02040603050506020204" pitchFamily="18" charset="0"/>
              </a:rPr>
              <a:t>BÀI </a:t>
            </a:r>
            <a:r>
              <a:rPr lang="en-US" sz="3300" b="1" smtClean="0">
                <a:solidFill>
                  <a:srgbClr val="C00000"/>
                </a:solidFill>
                <a:latin typeface="UTM Avo" panose="02040603050506020204" pitchFamily="18" charset="0"/>
              </a:rPr>
              <a:t>28: </a:t>
            </a:r>
            <a:r>
              <a:rPr lang="en-US" sz="3300" b="1" dirty="0">
                <a:solidFill>
                  <a:srgbClr val="C00000"/>
                </a:solidFill>
                <a:latin typeface="UTM Avo" panose="02040603050506020204" pitchFamily="18" charset="0"/>
              </a:rPr>
              <a:t>LUYỆN TẬP CHUNG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300" b="1" dirty="0">
                <a:solidFill>
                  <a:srgbClr val="C00000"/>
                </a:solidFill>
                <a:latin typeface="UTM Avo" panose="02040603050506020204" pitchFamily="18" charset="0"/>
              </a:rPr>
              <a:t>(</a:t>
            </a:r>
            <a:r>
              <a:rPr lang="en-US" sz="3300" b="1" err="1">
                <a:solidFill>
                  <a:srgbClr val="C00000"/>
                </a:solidFill>
                <a:latin typeface="UTM Avo" panose="02040603050506020204" pitchFamily="18" charset="0"/>
              </a:rPr>
              <a:t>Tiết</a:t>
            </a:r>
            <a:r>
              <a:rPr lang="en-US" sz="3300" b="1">
                <a:solidFill>
                  <a:srgbClr val="C00000"/>
                </a:solidFill>
                <a:latin typeface="UTM Avo" panose="02040603050506020204" pitchFamily="18" charset="0"/>
              </a:rPr>
              <a:t> </a:t>
            </a:r>
            <a:r>
              <a:rPr lang="en-US" sz="3300" b="1" smtClean="0">
                <a:solidFill>
                  <a:srgbClr val="C00000"/>
                </a:solidFill>
                <a:latin typeface="UTM Avo" panose="02040603050506020204" pitchFamily="18" charset="0"/>
              </a:rPr>
              <a:t>2)</a:t>
            </a:r>
            <a:endParaRPr lang="en-US" sz="3300" b="1" dirty="0">
              <a:solidFill>
                <a:srgbClr val="C00000"/>
              </a:solidFill>
              <a:latin typeface="UTM Avo" panose="0204060305050602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2" t="15081" r="59227" b="63502"/>
          <a:stretch/>
        </p:blipFill>
        <p:spPr>
          <a:xfrm>
            <a:off x="0" y="478195"/>
            <a:ext cx="4876800" cy="4566367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78" t="15494" r="12276" b="75414"/>
          <a:stretch/>
        </p:blipFill>
        <p:spPr>
          <a:xfrm>
            <a:off x="628650" y="4720168"/>
            <a:ext cx="5775961" cy="159026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739640" y="2956560"/>
            <a:ext cx="4149090" cy="1554480"/>
          </a:xfrm>
          <a:prstGeom prst="roundRect">
            <a:avLst/>
          </a:prstGeom>
          <a:solidFill>
            <a:srgbClr val="FCD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solidFill>
                  <a:schemeClr val="tx1"/>
                </a:solidFill>
              </a:rPr>
              <a:t>Bạn nào  về đích thứ nhất?</a:t>
            </a:r>
          </a:p>
          <a:p>
            <a:r>
              <a:rPr lang="vi-VN" sz="2400" dirty="0">
                <a:solidFill>
                  <a:schemeClr val="tx1"/>
                </a:solidFill>
              </a:rPr>
              <a:t>Bạn nào  về đích thứ hai?</a:t>
            </a:r>
          </a:p>
          <a:p>
            <a:r>
              <a:rPr lang="vi-VN" sz="2400" dirty="0">
                <a:solidFill>
                  <a:schemeClr val="tx1"/>
                </a:solidFill>
              </a:rPr>
              <a:t>Bạn  nào  về đích thứ ba?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60205" y="3173362"/>
            <a:ext cx="744855" cy="320830"/>
          </a:xfrm>
          <a:prstGeom prst="roundRect">
            <a:avLst/>
          </a:prstGeom>
          <a:solidFill>
            <a:srgbClr val="FCD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u="sng" dirty="0">
                <a:solidFill>
                  <a:srgbClr val="FF0000"/>
                </a:solidFill>
              </a:rPr>
              <a:t>thỏ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60205" y="3535680"/>
            <a:ext cx="762953" cy="305590"/>
          </a:xfrm>
          <a:prstGeom prst="roundRect">
            <a:avLst/>
          </a:prstGeom>
          <a:solidFill>
            <a:srgbClr val="FCD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u="sng" dirty="0">
                <a:solidFill>
                  <a:srgbClr val="FF0000"/>
                </a:solidFill>
              </a:rPr>
              <a:t>cáo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83065" y="3905732"/>
            <a:ext cx="808673" cy="335159"/>
          </a:xfrm>
          <a:prstGeom prst="roundRect">
            <a:avLst/>
          </a:prstGeom>
          <a:solidFill>
            <a:srgbClr val="FCD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u="sng" dirty="0">
                <a:solidFill>
                  <a:srgbClr val="FF0000"/>
                </a:solidFill>
              </a:rPr>
              <a:t>sóc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4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1" t="41564" r="8837" b="42149"/>
          <a:stretch/>
        </p:blipFill>
        <p:spPr>
          <a:xfrm>
            <a:off x="157531" y="1114425"/>
            <a:ext cx="8708622" cy="2438148"/>
          </a:xfrm>
        </p:spPr>
      </p:pic>
      <p:sp>
        <p:nvSpPr>
          <p:cNvPr id="5" name="Rectangle 4"/>
          <p:cNvSpPr/>
          <p:nvPr/>
        </p:nvSpPr>
        <p:spPr>
          <a:xfrm>
            <a:off x="628649" y="4248295"/>
            <a:ext cx="7781059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Cáo đứng gần thỏ hay sóc hơn?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1470" y="4803372"/>
            <a:ext cx="7781059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Cáo đứng gần </a:t>
            </a:r>
            <a:r>
              <a:rPr lang="vi-VN" sz="2400" b="1" u="sng" dirty="0">
                <a:solidFill>
                  <a:srgbClr val="FF0000"/>
                </a:solidFill>
              </a:rPr>
              <a:t>thỏ</a:t>
            </a:r>
            <a:r>
              <a:rPr lang="vi-VN" sz="2400" dirty="0">
                <a:solidFill>
                  <a:srgbClr val="FF0000"/>
                </a:solidFill>
              </a:rPr>
              <a:t> </a:t>
            </a:r>
            <a:r>
              <a:rPr lang="vi-VN" sz="2400" dirty="0">
                <a:solidFill>
                  <a:schemeClr val="tx1"/>
                </a:solidFill>
              </a:rPr>
              <a:t>hơn.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Block Arc 2"/>
          <p:cNvSpPr/>
          <p:nvPr/>
        </p:nvSpPr>
        <p:spPr>
          <a:xfrm>
            <a:off x="1099768" y="1336415"/>
            <a:ext cx="874569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Block Arc 9"/>
          <p:cNvSpPr/>
          <p:nvPr/>
        </p:nvSpPr>
        <p:spPr>
          <a:xfrm>
            <a:off x="1920761" y="1323911"/>
            <a:ext cx="874569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Block Arc 10"/>
          <p:cNvSpPr/>
          <p:nvPr/>
        </p:nvSpPr>
        <p:spPr>
          <a:xfrm>
            <a:off x="2741754" y="1318962"/>
            <a:ext cx="874569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Block Arc 11"/>
          <p:cNvSpPr/>
          <p:nvPr/>
        </p:nvSpPr>
        <p:spPr>
          <a:xfrm>
            <a:off x="3549281" y="1305185"/>
            <a:ext cx="874569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Block Arc 12"/>
          <p:cNvSpPr/>
          <p:nvPr/>
        </p:nvSpPr>
        <p:spPr>
          <a:xfrm>
            <a:off x="4350220" y="1300781"/>
            <a:ext cx="827582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" name="Block Arc 13"/>
          <p:cNvSpPr/>
          <p:nvPr/>
        </p:nvSpPr>
        <p:spPr>
          <a:xfrm>
            <a:off x="5146971" y="1305185"/>
            <a:ext cx="827582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6" name="Block Arc 15"/>
          <p:cNvSpPr/>
          <p:nvPr/>
        </p:nvSpPr>
        <p:spPr>
          <a:xfrm>
            <a:off x="5917448" y="1299298"/>
            <a:ext cx="884910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7" name="Block Arc 16"/>
          <p:cNvSpPr/>
          <p:nvPr/>
        </p:nvSpPr>
        <p:spPr>
          <a:xfrm>
            <a:off x="6802358" y="1303107"/>
            <a:ext cx="827582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8" name="Block Arc 17"/>
          <p:cNvSpPr/>
          <p:nvPr/>
        </p:nvSpPr>
        <p:spPr>
          <a:xfrm rot="190620">
            <a:off x="7634947" y="1318962"/>
            <a:ext cx="827582" cy="782781"/>
          </a:xfrm>
          <a:prstGeom prst="blockArc">
            <a:avLst>
              <a:gd name="adj1" fmla="val 10800000"/>
              <a:gd name="adj2" fmla="val 21118181"/>
              <a:gd name="adj3" fmla="val 679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pic>
        <p:nvPicPr>
          <p:cNvPr id="1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2" t="36689" r="48284" b="58500"/>
          <a:stretch/>
        </p:blipFill>
        <p:spPr>
          <a:xfrm>
            <a:off x="437842" y="375839"/>
            <a:ext cx="5536711" cy="88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0" t="63360" r="9676" b="12962"/>
          <a:stretch/>
        </p:blipFill>
        <p:spPr>
          <a:xfrm>
            <a:off x="0" y="271260"/>
            <a:ext cx="8718067" cy="3563321"/>
          </a:xfrm>
        </p:spPr>
      </p:pic>
      <p:sp>
        <p:nvSpPr>
          <p:cNvPr id="5" name="Rectangle 4"/>
          <p:cNvSpPr/>
          <p:nvPr/>
        </p:nvSpPr>
        <p:spPr>
          <a:xfrm>
            <a:off x="-147145" y="3832886"/>
            <a:ext cx="9438290" cy="1066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chemeClr val="tx1"/>
                </a:solidFill>
              </a:rPr>
              <a:t>Bạn sóc đi đến chỗ hạt dẻ theo đường nào ngắn hơn?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840624" y="2242646"/>
            <a:ext cx="6093373" cy="1139057"/>
          </a:xfrm>
          <a:prstGeom prst="line">
            <a:avLst/>
          </a:prstGeom>
          <a:ln w="206375" cmpd="sng">
            <a:solidFill>
              <a:srgbClr val="61B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0" t="63360" r="60106" b="32619"/>
          <a:stretch/>
        </p:blipFill>
        <p:spPr>
          <a:xfrm>
            <a:off x="-1" y="263139"/>
            <a:ext cx="4454390" cy="8084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02FE5FD-83CC-44CF-8AE9-F1D18A523820}"/>
              </a:ext>
            </a:extLst>
          </p:cNvPr>
          <p:cNvSpPr/>
          <p:nvPr/>
        </p:nvSpPr>
        <p:spPr>
          <a:xfrm>
            <a:off x="-147145" y="4719299"/>
            <a:ext cx="9438290" cy="1066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Bạn sóc đi đến chỗ hạt dẻ theo đường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ngắn hơn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2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4" t="10742" r="58058" b="82698"/>
          <a:stretch/>
        </p:blipFill>
        <p:spPr>
          <a:xfrm>
            <a:off x="344774" y="0"/>
            <a:ext cx="4085284" cy="1133083"/>
          </a:xfr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3" t="19569" r="21165" b="34791"/>
          <a:stretch/>
        </p:blipFill>
        <p:spPr>
          <a:xfrm>
            <a:off x="2983043" y="1027907"/>
            <a:ext cx="5532307" cy="447951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8642F2A-3E49-496A-8918-570481127FD0}"/>
              </a:ext>
            </a:extLst>
          </p:cNvPr>
          <p:cNvSpPr/>
          <p:nvPr/>
        </p:nvSpPr>
        <p:spPr>
          <a:xfrm>
            <a:off x="344774" y="6592650"/>
            <a:ext cx="6124400" cy="530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solidFill>
                  <a:schemeClr val="tx1"/>
                </a:solidFill>
              </a:rPr>
              <a:t>b) Trong các bút chì ở trên:</a:t>
            </a:r>
          </a:p>
          <a:p>
            <a:pPr marL="342900" indent="-342900">
              <a:buFontTx/>
              <a:buChar char="-"/>
            </a:pPr>
            <a:r>
              <a:rPr lang="vi-VN" sz="2400" dirty="0">
                <a:solidFill>
                  <a:schemeClr val="tx1"/>
                </a:solidFill>
              </a:rPr>
              <a:t>Bút chì nào dài nhất?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vi-VN" sz="2400" dirty="0">
                <a:solidFill>
                  <a:schemeClr val="tx1"/>
                </a:solidFill>
              </a:rPr>
              <a:t>Bút chì nào ngắn nhất?</a:t>
            </a:r>
            <a:endParaRPr lang="en-US" sz="2400" dirty="0">
              <a:solidFill>
                <a:schemeClr val="tx1"/>
              </a:solidFill>
            </a:endParaRPr>
          </a:p>
          <a:p>
            <a:endParaRPr lang="vi-VN" sz="24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vi-VN" sz="24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vi-VN" sz="28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vi-V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0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062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8" ma:contentTypeDescription="Tạo tài liệu mới." ma:contentTypeScope="" ma:versionID="b0d3dccb1dea67d89db10013b12d936c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353ad8bc25002707c97d916ef9b53ee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4C44A1BE-B41F-4197-8C69-AE8F0EF5B9B6}"/>
</file>

<file path=customXml/itemProps2.xml><?xml version="1.0" encoding="utf-8"?>
<ds:datastoreItem xmlns:ds="http://schemas.openxmlformats.org/officeDocument/2006/customXml" ds:itemID="{36CE1450-0EE3-4833-A331-15230645C2E9}"/>
</file>

<file path=customXml/itemProps3.xml><?xml version="1.0" encoding="utf-8"?>
<ds:datastoreItem xmlns:ds="http://schemas.openxmlformats.org/officeDocument/2006/customXml" ds:itemID="{A3EC6D50-B6F4-4974-9E3F-0B3FA30345A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105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28:  LUYỆN TẬP CHUNG</dc:title>
  <dc:creator>lien.npl97@gmail.com</dc:creator>
  <cp:lastModifiedBy>Admin</cp:lastModifiedBy>
  <cp:revision>20</cp:revision>
  <dcterms:created xsi:type="dcterms:W3CDTF">2020-08-16T14:20:14Z</dcterms:created>
  <dcterms:modified xsi:type="dcterms:W3CDTF">2023-03-02T09:13:17Z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