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5" r:id="rId2"/>
    <p:sldId id="28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7" r:id="rId18"/>
    <p:sldId id="338" r:id="rId19"/>
    <p:sldId id="339" r:id="rId20"/>
    <p:sldId id="340" r:id="rId21"/>
    <p:sldId id="341" r:id="rId22"/>
    <p:sldId id="342" r:id="rId23"/>
    <p:sldId id="271" r:id="rId24"/>
  </p:sldIdLst>
  <p:sldSz cx="9144000" cy="5143500" type="screen16x9"/>
  <p:notesSz cx="6858000" cy="9144000"/>
  <p:defaultTextStyle>
    <a:defPPr>
      <a:defRPr lang="en-US"/>
    </a:defPPr>
    <a:lvl1pPr marL="0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8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6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14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52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90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28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66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04" algn="l" defTabSz="91427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B0ACBD9-5699-45AF-96D3-8CA5438E61FD}">
          <p14:sldIdLst>
            <p14:sldId id="275"/>
            <p14:sldId id="28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7"/>
            <p14:sldId id="338"/>
            <p14:sldId id="339"/>
            <p14:sldId id="340"/>
            <p14:sldId id="341"/>
            <p14:sldId id="342"/>
          </p14:sldIdLst>
        </p14:section>
        <p14:section name="Untitled Section" id="{29752011-52A6-423A-A92C-6C3E9B400169}">
          <p14:sldIdLst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794"/>
    <a:srgbClr val="FF1111"/>
    <a:srgbClr val="912AA6"/>
    <a:srgbClr val="FFC819"/>
    <a:srgbClr val="A323AD"/>
    <a:srgbClr val="1D4779"/>
    <a:srgbClr val="32D816"/>
    <a:srgbClr val="DCF0C6"/>
    <a:srgbClr val="CAE8AA"/>
    <a:srgbClr val="C1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57" autoAdjust="0"/>
    <p:restoredTop sz="87722" autoAdjust="0"/>
  </p:normalViewPr>
  <p:slideViewPr>
    <p:cSldViewPr>
      <p:cViewPr varScale="1">
        <p:scale>
          <a:sx n="102" d="100"/>
          <a:sy n="102" d="100"/>
        </p:scale>
        <p:origin x="341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BC2AF-ECAD-4B64-9E5E-57F7F29CBAD2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EA3F6-B450-4284-BB2C-4DA94784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7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1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8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7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0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2" indent="0">
              <a:buNone/>
              <a:defRPr sz="1600" b="1"/>
            </a:lvl5pPr>
            <a:lvl6pPr marL="2285690" indent="0">
              <a:buNone/>
              <a:defRPr sz="1600" b="1"/>
            </a:lvl6pPr>
            <a:lvl7pPr marL="2742828" indent="0">
              <a:buNone/>
              <a:defRPr sz="1600" b="1"/>
            </a:lvl7pPr>
            <a:lvl8pPr marL="3199966" indent="0">
              <a:buNone/>
              <a:defRPr sz="1600" b="1"/>
            </a:lvl8pPr>
            <a:lvl9pPr marL="365710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2" indent="0">
              <a:buNone/>
              <a:defRPr sz="1600" b="1"/>
            </a:lvl5pPr>
            <a:lvl6pPr marL="2285690" indent="0">
              <a:buNone/>
              <a:defRPr sz="1600" b="1"/>
            </a:lvl6pPr>
            <a:lvl7pPr marL="2742828" indent="0">
              <a:buNone/>
              <a:defRPr sz="1600" b="1"/>
            </a:lvl7pPr>
            <a:lvl8pPr marL="3199966" indent="0">
              <a:buNone/>
              <a:defRPr sz="1600" b="1"/>
            </a:lvl8pPr>
            <a:lvl9pPr marL="365710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9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9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4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2" indent="0">
              <a:buNone/>
              <a:defRPr sz="900"/>
            </a:lvl5pPr>
            <a:lvl6pPr marL="2285690" indent="0">
              <a:buNone/>
              <a:defRPr sz="900"/>
            </a:lvl6pPr>
            <a:lvl7pPr marL="2742828" indent="0">
              <a:buNone/>
              <a:defRPr sz="900"/>
            </a:lvl7pPr>
            <a:lvl8pPr marL="3199966" indent="0">
              <a:buNone/>
              <a:defRPr sz="900"/>
            </a:lvl8pPr>
            <a:lvl9pPr marL="365710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7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38" indent="0">
              <a:buNone/>
              <a:defRPr sz="2800"/>
            </a:lvl2pPr>
            <a:lvl3pPr marL="914276" indent="0">
              <a:buNone/>
              <a:defRPr sz="2400"/>
            </a:lvl3pPr>
            <a:lvl4pPr marL="1371414" indent="0">
              <a:buNone/>
              <a:defRPr sz="2000"/>
            </a:lvl4pPr>
            <a:lvl5pPr marL="1828552" indent="0">
              <a:buNone/>
              <a:defRPr sz="2000"/>
            </a:lvl5pPr>
            <a:lvl6pPr marL="2285690" indent="0">
              <a:buNone/>
              <a:defRPr sz="2000"/>
            </a:lvl6pPr>
            <a:lvl7pPr marL="2742828" indent="0">
              <a:buNone/>
              <a:defRPr sz="2000"/>
            </a:lvl7pPr>
            <a:lvl8pPr marL="3199966" indent="0">
              <a:buNone/>
              <a:defRPr sz="2000"/>
            </a:lvl8pPr>
            <a:lvl9pPr marL="365710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2" indent="0">
              <a:buNone/>
              <a:defRPr sz="900"/>
            </a:lvl5pPr>
            <a:lvl6pPr marL="2285690" indent="0">
              <a:buNone/>
              <a:defRPr sz="900"/>
            </a:lvl6pPr>
            <a:lvl7pPr marL="2742828" indent="0">
              <a:buNone/>
              <a:defRPr sz="900"/>
            </a:lvl7pPr>
            <a:lvl8pPr marL="3199966" indent="0">
              <a:buNone/>
              <a:defRPr sz="900"/>
            </a:lvl8pPr>
            <a:lvl9pPr marL="365710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2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F851F-4C9B-4ED8-A706-7687066F5A2C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7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7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3" indent="-342853" algn="l" defTabSz="91427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9" indent="-285711" algn="l" defTabSz="91427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45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83" indent="-228569" algn="l" defTabSz="91427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21" indent="-228569" algn="l" defTabSz="91427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59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7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2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39" t="50000" b="10982"/>
          <a:stretch/>
        </p:blipFill>
        <p:spPr>
          <a:xfrm>
            <a:off x="3810000" y="3310977"/>
            <a:ext cx="1140280" cy="159361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"/>
            <a:ext cx="1450481" cy="2107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450" y="438150"/>
            <a:ext cx="1189037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77" y="3105150"/>
            <a:ext cx="1122363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64" t="30154" r="36413" b="28451"/>
          <a:stretch/>
        </p:blipFill>
        <p:spPr>
          <a:xfrm>
            <a:off x="7526482" y="3201785"/>
            <a:ext cx="904010" cy="1690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344535"/>
            <a:ext cx="5326568" cy="857250"/>
          </a:xfrm>
          <a:solidFill>
            <a:srgbClr val="A9DA74"/>
          </a:solidFill>
        </p:spPr>
        <p:txBody>
          <a:bodyPr/>
          <a:lstStyle/>
          <a:p>
            <a:r>
              <a:rPr lang="en-US" smtClean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BÀI 3 </a:t>
            </a:r>
            <a:endParaRPr lang="en-US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3785518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– Làm theo lời cô dạy,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luôn ở bên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Lớp Một ơi! Lớp Một!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Đón em vào năm trước,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 giờ phút chia tay,</a:t>
            </a:r>
            <a:br>
              <a:rPr lang="vi-VN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Gửi lời chào tiến bước</a:t>
            </a:r>
            <a:r>
              <a:rPr lang="vi-VN" sz="2400" smtClean="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400" smtClean="0">
              <a:solidFill>
                <a:srgbClr val="FF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3312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4154850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– Làm theo lời cô dạy,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luôn ở bên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Lớp Một ơi! Lớp Một!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Đón em vào năm trước,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Nay giờ phút chia tay,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Gửi lời chào tiến bước</a:t>
            </a:r>
            <a:r>
              <a:rPr lang="vi-VN" sz="240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400" smtClean="0">
                <a:latin typeface="Arial" panose="020B0604020202020204" pitchFamily="34" charset="0"/>
                <a:ea typeface="Arial-Rounded" pitchFamily="34" charset="0"/>
                <a:cs typeface="Arial" panose="020B0604020202020204" pitchFamily="34" charset="0"/>
              </a:rPr>
              <a:t>(</a:t>
            </a:r>
            <a:r>
              <a:rPr lang="en-US" sz="2400">
                <a:latin typeface="Arial" panose="020B0604020202020204" pitchFamily="34" charset="0"/>
                <a:ea typeface="Arial-Rounded" pitchFamily="34" charset="0"/>
                <a:cs typeface="Arial" panose="020B0604020202020204" pitchFamily="34" charset="0"/>
              </a:rPr>
              <a:t>Ngọc Hà)</a:t>
            </a: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54397" y="13958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(K1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28997" y="3409950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(K2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12760" y="13958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(K3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12759" y="3333750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(K4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86200" y="2190750"/>
            <a:ext cx="152400" cy="335280"/>
            <a:chOff x="4495800" y="1964690"/>
            <a:chExt cx="152400" cy="335280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7686873" y="2266950"/>
            <a:ext cx="152400" cy="335280"/>
            <a:chOff x="4495800" y="1964690"/>
            <a:chExt cx="152400" cy="335280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657600" y="4019550"/>
            <a:ext cx="152400" cy="335280"/>
            <a:chOff x="4495800" y="1964690"/>
            <a:chExt cx="152400" cy="33528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8382000" y="4024013"/>
            <a:ext cx="152400" cy="335280"/>
            <a:chOff x="4495800" y="1964690"/>
            <a:chExt cx="152400" cy="33528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814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971550"/>
            <a:ext cx="3876873" cy="1938859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>
                <a:solidFill>
                  <a:srgbClr val="245794"/>
                </a:solidFill>
              </a:rPr>
              <a:t>Lớp Một ơi! Lớp Một!</a:t>
            </a:r>
            <a:br>
              <a:rPr lang="vi-VN" sz="2400">
                <a:solidFill>
                  <a:srgbClr val="245794"/>
                </a:solidFill>
              </a:rPr>
            </a:br>
            <a:r>
              <a:rPr lang="vi-VN" sz="2400">
                <a:solidFill>
                  <a:srgbClr val="245794"/>
                </a:solidFill>
              </a:rPr>
              <a:t>Đón em vào năm trước,</a:t>
            </a:r>
            <a:br>
              <a:rPr lang="vi-VN" sz="2400">
                <a:solidFill>
                  <a:srgbClr val="245794"/>
                </a:solidFill>
              </a:rPr>
            </a:br>
            <a:r>
              <a:rPr lang="vi-VN" sz="2400">
                <a:solidFill>
                  <a:srgbClr val="245794"/>
                </a:solidFill>
              </a:rPr>
              <a:t>Nay giờ phút chia tay,</a:t>
            </a:r>
            <a:br>
              <a:rPr lang="vi-VN" sz="2400">
                <a:solidFill>
                  <a:srgbClr val="245794"/>
                </a:solidFill>
              </a:rPr>
            </a:br>
            <a:r>
              <a:rPr lang="vi-VN" sz="2400">
                <a:solidFill>
                  <a:srgbClr val="245794"/>
                </a:solidFill>
              </a:rPr>
              <a:t>Gửi lời chào tiến bước!</a:t>
            </a:r>
            <a:endParaRPr lang="en-US" sz="2400" smtClean="0">
              <a:solidFill>
                <a:srgbClr val="245794"/>
              </a:solidFill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54397" y="13958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(K1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86200" y="2190750"/>
            <a:ext cx="152400" cy="335280"/>
            <a:chOff x="4495800" y="1964690"/>
            <a:chExt cx="152400" cy="335280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60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solidFill>
                <a:srgbClr val="245794"/>
              </a:solidFill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54397" y="13958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(K1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28997" y="3409950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(K2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86200" y="2190750"/>
            <a:ext cx="152400" cy="335280"/>
            <a:chOff x="4495800" y="1964690"/>
            <a:chExt cx="152400" cy="335280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657600" y="4019550"/>
            <a:ext cx="152400" cy="335280"/>
            <a:chOff x="4495800" y="1964690"/>
            <a:chExt cx="152400" cy="33528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06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2308191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Làm theo lời cô dạy,</a:t>
            </a:r>
            <a:b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 sẽ luôn ở bên</a:t>
            </a:r>
            <a:r>
              <a:rPr lang="en-US" sz="2400" smtClean="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54397" y="13958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(K1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28997" y="3409950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(K2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12760" y="13958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(K3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86200" y="2190750"/>
            <a:ext cx="152400" cy="335280"/>
            <a:chOff x="4495800" y="1964690"/>
            <a:chExt cx="152400" cy="335280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7686873" y="2266950"/>
            <a:ext cx="152400" cy="335280"/>
            <a:chOff x="4495800" y="1964690"/>
            <a:chExt cx="152400" cy="335280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657600" y="4019550"/>
            <a:ext cx="152400" cy="335280"/>
            <a:chOff x="4495800" y="1964690"/>
            <a:chExt cx="152400" cy="33528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467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4154850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– Làm theo lời cô dạy,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luôn ở bên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r>
              <a:rPr lang="vi-VN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 Một ơi! Lớp Một!</a:t>
            </a:r>
            <a:br>
              <a:rPr lang="vi-VN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Đón em vào năm trước,</a:t>
            </a:r>
            <a:br>
              <a:rPr lang="vi-VN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 giờ phút chia tay,</a:t>
            </a:r>
            <a:br>
              <a:rPr lang="vi-VN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Gửi lời chào tiến bước</a:t>
            </a:r>
            <a:r>
              <a:rPr lang="vi-VN" sz="2400" smtClean="0">
                <a:solidFill>
                  <a:srgbClr val="245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400" smtClean="0">
              <a:solidFill>
                <a:srgbClr val="245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400" smtClean="0">
                <a:latin typeface="Arial" panose="020B0604020202020204" pitchFamily="34" charset="0"/>
                <a:ea typeface="Arial-Rounded" pitchFamily="34" charset="0"/>
                <a:cs typeface="Arial" panose="020B0604020202020204" pitchFamily="34" charset="0"/>
              </a:rPr>
              <a:t>(</a:t>
            </a:r>
            <a:r>
              <a:rPr lang="en-US" sz="2400">
                <a:latin typeface="Arial" panose="020B0604020202020204" pitchFamily="34" charset="0"/>
                <a:ea typeface="Arial-Rounded" pitchFamily="34" charset="0"/>
                <a:cs typeface="Arial" panose="020B0604020202020204" pitchFamily="34" charset="0"/>
              </a:rPr>
              <a:t>Ngọc Hà)</a:t>
            </a: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54397" y="13958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(K1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28997" y="3409950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(K2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12760" y="13958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(K3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12759" y="3333750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 smtClean="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(K4</a:t>
            </a:r>
            <a:r>
              <a:rPr lang="en-US" sz="2400">
                <a:solidFill>
                  <a:srgbClr val="FF1111"/>
                </a:solidFill>
                <a:latin typeface="Arial" pitchFamily="34" charset="0"/>
                <a:ea typeface="Arial-Rounded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86200" y="2190750"/>
            <a:ext cx="152400" cy="335280"/>
            <a:chOff x="4495800" y="1964690"/>
            <a:chExt cx="152400" cy="335280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7686873" y="2266950"/>
            <a:ext cx="152400" cy="335280"/>
            <a:chOff x="4495800" y="1964690"/>
            <a:chExt cx="152400" cy="335280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657600" y="4019550"/>
            <a:ext cx="152400" cy="335280"/>
            <a:chOff x="4495800" y="1964690"/>
            <a:chExt cx="152400" cy="33528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8382000" y="4024013"/>
            <a:ext cx="152400" cy="335280"/>
            <a:chOff x="4495800" y="1964690"/>
            <a:chExt cx="152400" cy="33528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7434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4154850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– Làm theo lời cô dạy,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luôn ở bên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Lớp Một ơi! Lớp Một!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Đón em vào năm trước,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Nay giờ phút chia tay,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Gửi lời chào tiến bước</a:t>
            </a:r>
            <a:r>
              <a:rPr lang="vi-VN" sz="240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400" smtClean="0">
                <a:latin typeface="Arial" panose="020B0604020202020204" pitchFamily="34" charset="0"/>
                <a:ea typeface="Arial-Rounded" pitchFamily="34" charset="0"/>
                <a:cs typeface="Arial" panose="020B0604020202020204" pitchFamily="34" charset="0"/>
              </a:rPr>
              <a:t>(</a:t>
            </a:r>
            <a:r>
              <a:rPr lang="en-US" sz="2400">
                <a:latin typeface="Arial" panose="020B0604020202020204" pitchFamily="34" charset="0"/>
                <a:ea typeface="Arial-Rounded" pitchFamily="34" charset="0"/>
                <a:cs typeface="Arial" panose="020B0604020202020204" pitchFamily="34" charset="0"/>
              </a:rPr>
              <a:t>Ngọc Hà)</a:t>
            </a: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86200" y="2190750"/>
            <a:ext cx="152400" cy="335280"/>
            <a:chOff x="4495800" y="1964690"/>
            <a:chExt cx="152400" cy="335280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7686873" y="2266950"/>
            <a:ext cx="152400" cy="335280"/>
            <a:chOff x="4495800" y="1964690"/>
            <a:chExt cx="152400" cy="335280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657600" y="4019550"/>
            <a:ext cx="152400" cy="335280"/>
            <a:chOff x="4495800" y="1964690"/>
            <a:chExt cx="152400" cy="33528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8382000" y="4024013"/>
            <a:ext cx="152400" cy="335280"/>
            <a:chOff x="4495800" y="1964690"/>
            <a:chExt cx="152400" cy="33528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44958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4572000" y="1964690"/>
              <a:ext cx="76200" cy="33528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806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5386" y="914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a) Lời chào trong bài thơ là lời của ai?</a:t>
            </a:r>
          </a:p>
        </p:txBody>
      </p:sp>
      <p:sp>
        <p:nvSpPr>
          <p:cNvPr id="4" name="矩形 8">
            <a:extLst>
              <a:ext uri="{FF2B5EF4-FFF2-40B4-BE49-F238E27FC236}">
                <a16:creationId xmlns="" xmlns:a16="http://schemas.microsoft.com/office/drawing/2014/main" id="{DAECB3AA-DE44-4B2E-8E42-EC1E254E3EC5}"/>
              </a:ext>
            </a:extLst>
          </p:cNvPr>
          <p:cNvSpPr/>
          <p:nvPr/>
        </p:nvSpPr>
        <p:spPr>
          <a:xfrm>
            <a:off x="571500" y="289580"/>
            <a:ext cx="34741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2. Trả lời câu hỏi</a:t>
            </a:r>
            <a:endParaRPr lang="zh-CN" altLang="en-US" sz="2800" b="1" dirty="0">
              <a:solidFill>
                <a:srgbClr val="4CA4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-Rounded" panose="020B0500000000000000" pitchFamily="34" charset="-93"/>
              <a:cs typeface="Arial" panose="020B0604020202020204" pitchFamily="34" charset="0"/>
              <a:sym typeface="+mn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1433286" y="1823700"/>
            <a:ext cx="6350000" cy="1366540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 </a:t>
            </a:r>
            <a:r>
              <a:rPr lang="vi-V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trong bài thơ này là của các bạn </a:t>
            </a:r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 sinh</a:t>
            </a:r>
            <a:r>
              <a:rPr lang="vi-VN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 học xong lớp </a:t>
            </a:r>
            <a:r>
              <a:rPr lang="vi-VN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93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812800"/>
            <a:ext cx="80101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b) Lời chào gửi đến ai và đến những đồ vật nào ở lớp?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8">
            <a:extLst>
              <a:ext uri="{FF2B5EF4-FFF2-40B4-BE49-F238E27FC236}">
                <a16:creationId xmlns="" xmlns:a16="http://schemas.microsoft.com/office/drawing/2014/main" id="{DAECB3AA-DE44-4B2E-8E42-EC1E254E3EC5}"/>
              </a:ext>
            </a:extLst>
          </p:cNvPr>
          <p:cNvSpPr/>
          <p:nvPr/>
        </p:nvSpPr>
        <p:spPr>
          <a:xfrm>
            <a:off x="571500" y="289580"/>
            <a:ext cx="34741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2. Trả lời câu hỏi</a:t>
            </a:r>
            <a:endParaRPr lang="zh-CN" altLang="en-US" sz="2800" b="1" dirty="0">
              <a:solidFill>
                <a:srgbClr val="4CA4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-Rounded" panose="020B0500000000000000" pitchFamily="34" charset="-93"/>
              <a:cs typeface="Arial" panose="020B0604020202020204" pitchFamily="34" charset="0"/>
              <a:sym typeface="+mn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1094863" y="2000681"/>
            <a:ext cx="6963462" cy="1366540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 chào gửi đến lớp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đó có cô giáo và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ột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 sự vật quen thuộc như bảng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đen,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cửa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sổ,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chỗ ngồi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68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894736"/>
            <a:ext cx="792169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c) Theo em, muốn được cô giáo “luôn ở bên”, bạn nhỏ cần làm gì?</a:t>
            </a:r>
          </a:p>
          <a:p>
            <a:pPr algn="just">
              <a:spcAft>
                <a:spcPts val="600"/>
              </a:spcAft>
            </a:pPr>
            <a:endParaRPr lang="en-US" sz="2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8">
            <a:extLst>
              <a:ext uri="{FF2B5EF4-FFF2-40B4-BE49-F238E27FC236}">
                <a16:creationId xmlns="" xmlns:a16="http://schemas.microsoft.com/office/drawing/2014/main" id="{DAECB3AA-DE44-4B2E-8E42-EC1E254E3EC5}"/>
              </a:ext>
            </a:extLst>
          </p:cNvPr>
          <p:cNvSpPr/>
          <p:nvPr/>
        </p:nvSpPr>
        <p:spPr>
          <a:xfrm>
            <a:off x="571500" y="289580"/>
            <a:ext cx="34741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2. Trả lời câu hỏi</a:t>
            </a:r>
            <a:endParaRPr lang="zh-CN" altLang="en-US" sz="2800" b="1" dirty="0">
              <a:solidFill>
                <a:srgbClr val="4CA4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-Rounded" panose="020B0500000000000000" pitchFamily="34" charset="-93"/>
              <a:cs typeface="Arial" panose="020B0604020202020204" pitchFamily="34" charset="0"/>
              <a:sym typeface="+mn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1357349" y="2030178"/>
            <a:ext cx="6350000" cy="1366540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 </a:t>
            </a:r>
            <a:r>
              <a:rPr lang="vi-V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 cô giáo </a:t>
            </a:r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vi-VN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luôn </a:t>
            </a:r>
            <a:r>
              <a:rPr lang="vi-V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vi-VN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vi-VN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 nhỏ cần làm theo lời cô dạy</a:t>
            </a:r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2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4154850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– Làm theo lời cô dạy,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luôn ở bên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Lớp Một ơi! Lớp Một!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Đón em vào năm trước,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Nay giờ phút chia tay,</a:t>
            </a:r>
            <a:b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latin typeface="Arial" panose="020B0604020202020204" pitchFamily="34" charset="0"/>
                <a:cs typeface="Arial" panose="020B0604020202020204" pitchFamily="34" charset="0"/>
              </a:rPr>
              <a:t>Gửi lời chào tiến bước</a:t>
            </a:r>
            <a:r>
              <a:rPr lang="vi-VN" sz="240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400" smtClean="0">
                <a:latin typeface="Arial" panose="020B0604020202020204" pitchFamily="34" charset="0"/>
                <a:ea typeface="Arial-Rounded" pitchFamily="34" charset="0"/>
                <a:cs typeface="Arial" panose="020B0604020202020204" pitchFamily="34" charset="0"/>
              </a:rPr>
              <a:t>(</a:t>
            </a:r>
            <a:r>
              <a:rPr lang="en-US" sz="2400">
                <a:latin typeface="Arial" panose="020B0604020202020204" pitchFamily="34" charset="0"/>
                <a:ea typeface="Arial-Rounded" pitchFamily="34" charset="0"/>
                <a:cs typeface="Arial" panose="020B0604020202020204" pitchFamily="34" charset="0"/>
              </a:rPr>
              <a:t>Ngọc Hà)</a:t>
            </a: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00" y="1548206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itchFamily="34" charset="0"/>
                <a:ea typeface="Arial-Rounded" pitchFamily="34" charset="0"/>
                <a:cs typeface="Arial" pitchFamily="34" charset="0"/>
              </a:rPr>
              <a:t>(1)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" y="3562350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itchFamily="34" charset="0"/>
                <a:ea typeface="Arial-Rounded" pitchFamily="34" charset="0"/>
                <a:cs typeface="Arial" pitchFamily="34" charset="0"/>
              </a:rPr>
              <a:t>(2)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6997" y="1548205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itchFamily="34" charset="0"/>
                <a:ea typeface="Arial-Rounded" pitchFamily="34" charset="0"/>
                <a:cs typeface="Arial" pitchFamily="34" charset="0"/>
              </a:rPr>
              <a:t>(3)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47016" y="3502214"/>
            <a:ext cx="972393" cy="46153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itchFamily="34" charset="0"/>
                <a:ea typeface="Arial-Rounded" pitchFamily="34" charset="0"/>
                <a:cs typeface="Arial" pitchFamily="34" charset="0"/>
              </a:rPr>
              <a:t>(4)</a:t>
            </a:r>
          </a:p>
        </p:txBody>
      </p:sp>
    </p:spTree>
    <p:extLst>
      <p:ext uri="{BB962C8B-B14F-4D97-AF65-F5344CB8AC3E}">
        <p14:creationId xmlns:p14="http://schemas.microsoft.com/office/powerpoint/2010/main" val="8353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924232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d) Em thích khổ thơ nào nhất? Vì sao?</a:t>
            </a:r>
          </a:p>
        </p:txBody>
      </p:sp>
      <p:sp>
        <p:nvSpPr>
          <p:cNvPr id="4" name="矩形 8">
            <a:extLst>
              <a:ext uri="{FF2B5EF4-FFF2-40B4-BE49-F238E27FC236}">
                <a16:creationId xmlns="" xmlns:a16="http://schemas.microsoft.com/office/drawing/2014/main" id="{DAECB3AA-DE44-4B2E-8E42-EC1E254E3EC5}"/>
              </a:ext>
            </a:extLst>
          </p:cNvPr>
          <p:cNvSpPr/>
          <p:nvPr/>
        </p:nvSpPr>
        <p:spPr>
          <a:xfrm>
            <a:off x="571500" y="289580"/>
            <a:ext cx="34741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2. Trả lời câu hỏi</a:t>
            </a:r>
            <a:endParaRPr lang="zh-CN" altLang="en-US" sz="2800" b="1" dirty="0">
              <a:solidFill>
                <a:srgbClr val="4CA4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-Rounded" panose="020B0500000000000000" pitchFamily="34" charset="-93"/>
              <a:cs typeface="Arial" panose="020B060402020202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4591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>
            <a:extLst>
              <a:ext uri="{FF2B5EF4-FFF2-40B4-BE49-F238E27FC236}">
                <a16:creationId xmlns="" xmlns:a16="http://schemas.microsoft.com/office/drawing/2014/main" id="{DAECB3AA-DE44-4B2E-8E42-EC1E254E3EC5}"/>
              </a:ext>
            </a:extLst>
          </p:cNvPr>
          <p:cNvSpPr/>
          <p:nvPr/>
        </p:nvSpPr>
        <p:spPr>
          <a:xfrm>
            <a:off x="1359552" y="802384"/>
            <a:ext cx="7567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3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. </a:t>
            </a:r>
            <a:r>
              <a:rPr lang="en-US" altLang="zh-CN" sz="2800" b="1" dirty="0" err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Học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2800" b="1" dirty="0" err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thuộc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2800" b="1" dirty="0" err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lòng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2800" b="1" dirty="0" err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bài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2800" b="1" dirty="0" err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thơ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 (</a:t>
            </a:r>
            <a:r>
              <a:rPr lang="en-US" altLang="zh-CN" sz="2800" b="1" dirty="0" err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giao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2800" b="1" dirty="0" err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về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2800" b="1" dirty="0" err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nhà</a:t>
            </a:r>
            <a:r>
              <a:rPr lang="en-US" altLang="zh-CN" sz="2800" b="1" dirty="0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)</a:t>
            </a:r>
            <a:endParaRPr lang="zh-CN" altLang="en-US" sz="2800" b="1" dirty="0">
              <a:solidFill>
                <a:srgbClr val="4CA4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-Rounded" panose="020B0500000000000000" pitchFamily="34" charset="-93"/>
              <a:cs typeface="Arial" panose="020B060402020202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3294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>
            <a:extLst>
              <a:ext uri="{FF2B5EF4-FFF2-40B4-BE49-F238E27FC236}">
                <a16:creationId xmlns="" xmlns:a16="http://schemas.microsoft.com/office/drawing/2014/main" id="{DAECB3AA-DE44-4B2E-8E42-EC1E254E3EC5}"/>
              </a:ext>
            </a:extLst>
          </p:cNvPr>
          <p:cNvSpPr/>
          <p:nvPr/>
        </p:nvSpPr>
        <p:spPr>
          <a:xfrm>
            <a:off x="464093" y="228168"/>
            <a:ext cx="80790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smtClean="0">
                <a:solidFill>
                  <a:srgbClr val="4CA4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-Rounded" panose="020B0500000000000000" pitchFamily="34" charset="-93"/>
                <a:cs typeface="Arial" panose="020B0604020202020204" pitchFamily="34" charset="0"/>
                <a:sym typeface="+mn-lt"/>
              </a:rPr>
              <a:t>4. Nói cảm nghĩ của em về cô giáo/ thầy giáo và các bạn trong năm học vừa qua</a:t>
            </a:r>
            <a:endParaRPr lang="zh-CN" altLang="en-US" sz="2800" b="1" dirty="0">
              <a:solidFill>
                <a:srgbClr val="4CA4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-Rounded" panose="020B0500000000000000" pitchFamily="34" charset="-93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026" name="Picture 2" descr="Tuyển tập những bài văn mẫu kể về kỷ niệm sâu sắc, ý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12" y="1290320"/>
            <a:ext cx="47625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hai mạc triển lãm “Nhớ ơn thầy cô giáo và mái trường mến yêu” - Tạp chí  Sông Hươ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908" y="1182275"/>
            <a:ext cx="3739501" cy="268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4366" y="1182275"/>
            <a:ext cx="76984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28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nghĩ gì về bạn bè và thầy cô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giáo?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Trong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năm học vừa qua , em có điều gì đáng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ớ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về một người bạn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về thầy cô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giáo?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tay lớp 1 , chuẩn bị lên lớp 2 , em vui hay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buồn?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có điều gì muốn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17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1581150"/>
            <a:ext cx="2971800" cy="646331"/>
          </a:xfrm>
          <a:prstGeom prst="rect">
            <a:avLst/>
          </a:prstGeom>
          <a:solidFill>
            <a:srgbClr val="E5F2F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225470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123950"/>
            <a:ext cx="3876873" cy="1200195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>
                <a:solidFill>
                  <a:srgbClr val="FF0000"/>
                </a:solidFill>
              </a:rPr>
              <a:t>Lớp Một ơi! Lớp Một!</a:t>
            </a:r>
            <a:br>
              <a:rPr lang="vi-VN" sz="2400">
                <a:solidFill>
                  <a:srgbClr val="FF0000"/>
                </a:solidFill>
              </a:rPr>
            </a:br>
            <a:r>
              <a:rPr lang="vi-VN" sz="2400">
                <a:solidFill>
                  <a:srgbClr val="FF0000"/>
                </a:solidFill>
              </a:rPr>
              <a:t>Đón em vào năm trước,</a:t>
            </a:r>
            <a:br>
              <a:rPr lang="vi-VN" sz="2400">
                <a:solidFill>
                  <a:srgbClr val="FF0000"/>
                </a:solidFill>
              </a:rPr>
            </a:br>
            <a:endParaRPr lang="en-US" sz="2400">
              <a:solidFill>
                <a:srgbClr val="FF0000"/>
              </a:solidFill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2013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123950"/>
            <a:ext cx="3876873" cy="2308191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>
                <a:solidFill>
                  <a:srgbClr val="FF0000"/>
                </a:solidFill>
              </a:rPr>
              <a:t>Nay giờ phút chia tay,</a:t>
            </a:r>
            <a:br>
              <a:rPr lang="vi-VN" sz="2400">
                <a:solidFill>
                  <a:srgbClr val="FF0000"/>
                </a:solidFill>
              </a:rPr>
            </a:br>
            <a:r>
              <a:rPr lang="vi-VN" sz="2400">
                <a:solidFill>
                  <a:srgbClr val="FF0000"/>
                </a:solidFill>
              </a:rPr>
              <a:t>Gửi lời chào tiến bước</a:t>
            </a:r>
            <a:r>
              <a:rPr lang="vi-VN" sz="2400" smtClean="0">
                <a:solidFill>
                  <a:srgbClr val="FF0000"/>
                </a:solidFill>
              </a:rPr>
              <a:t>!</a:t>
            </a:r>
            <a:endParaRPr lang="en-US" sz="2400" smtClean="0">
              <a:solidFill>
                <a:srgbClr val="FF0000"/>
              </a:solidFill>
            </a:endParaRPr>
          </a:p>
          <a:p>
            <a:endParaRPr lang="en-US" sz="2400">
              <a:solidFill>
                <a:srgbClr val="FF0000"/>
              </a:solidFill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solidFill>
                <a:srgbClr val="FF0000"/>
              </a:solidFill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935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123950"/>
            <a:ext cx="3876873" cy="3046855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</a:t>
            </a:r>
            <a:r>
              <a:rPr lang="vi-VN" sz="2400" smtClean="0"/>
              <a:t>!</a:t>
            </a:r>
            <a:endParaRPr lang="en-US" sz="2400" smtClean="0"/>
          </a:p>
          <a:p>
            <a:endParaRPr lang="en-US" sz="2400">
              <a:solidFill>
                <a:srgbClr val="FF0000"/>
              </a:solidFill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>
              <a:solidFill>
                <a:srgbClr val="FF0000"/>
              </a:solidFill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0370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123950"/>
            <a:ext cx="3876873" cy="3785518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</a:t>
            </a:r>
            <a:r>
              <a:rPr lang="vi-VN" sz="2400" smtClean="0"/>
              <a:t>!</a:t>
            </a:r>
            <a:endParaRPr lang="en-US" sz="2400" smtClean="0"/>
          </a:p>
          <a:p>
            <a:endParaRPr lang="en-US" sz="240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solidFill>
                <a:srgbClr val="FF1111"/>
              </a:solidFill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endParaRPr lang="en-US" sz="2400">
              <a:solidFill>
                <a:srgbClr val="FF0000"/>
              </a:solidFill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3389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1200195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>
              <a:solidFill>
                <a:srgbClr val="FF1111"/>
              </a:solidFill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757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2308191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Làm theo lời cô dạy,</a:t>
            </a:r>
            <a:b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 sẽ luôn ở bên</a:t>
            </a:r>
            <a:r>
              <a:rPr lang="en-US" sz="2400" smtClean="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9675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782" y="203336"/>
            <a:ext cx="1160318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just"/>
            <a:r>
              <a:rPr lang="en-US" sz="3200" b="1">
                <a:latin typeface="Arial" pitchFamily="34" charset="0"/>
                <a:ea typeface="Arial-Rounded" pitchFamily="34" charset="0"/>
                <a:cs typeface="Arial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2941" y="209550"/>
            <a:ext cx="5947064" cy="584642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pPr algn="ctr"/>
            <a:r>
              <a:rPr lang="en-US" sz="3200" b="1" smtClean="0">
                <a:latin typeface="Arial" pitchFamily="34" charset="0"/>
                <a:ea typeface="Arial-Rounded" pitchFamily="34" charset="0"/>
                <a:cs typeface="Arial" pitchFamily="34" charset="0"/>
              </a:rPr>
              <a:t>Gửi lời chào lớp Một</a:t>
            </a:r>
            <a:endParaRPr lang="en-US" sz="3200" b="1">
              <a:latin typeface="Arial" pitchFamily="34" charset="0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227" y="1047750"/>
            <a:ext cx="3876873" cy="3416187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vi-VN" sz="2400"/>
              <a:t>Lớp Một ơi! Lớp Một!</a:t>
            </a:r>
            <a:br>
              <a:rPr lang="vi-VN" sz="2400"/>
            </a:br>
            <a:r>
              <a:rPr lang="vi-VN" sz="2400"/>
              <a:t>Đón em vào năm trước,</a:t>
            </a:r>
            <a:br>
              <a:rPr lang="vi-VN" sz="2400"/>
            </a:br>
            <a:r>
              <a:rPr lang="vi-VN" sz="2400"/>
              <a:t>Nay giờ phút chia tay,</a:t>
            </a:r>
            <a:br>
              <a:rPr lang="vi-VN" sz="2400"/>
            </a:br>
            <a:r>
              <a:rPr lang="vi-VN" sz="2400"/>
              <a:t>Gửi lời chào tiến bước!</a:t>
            </a:r>
            <a:endParaRPr lang="en-US" sz="2400" smtClean="0">
              <a:latin typeface="UTM Avo" panose="02040603050506020204" pitchFamily="18" charset="0"/>
              <a:ea typeface="Arial-Rounded" pitchFamily="34" charset="0"/>
              <a:cs typeface="Arial" pitchFamily="34" charset="0"/>
            </a:endParaRPr>
          </a:p>
          <a:p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bảng đen cửa sổ,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chỗ ngồi thân quen.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Tất cả! Chào ở lại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Đón các bạn nhỏ lên.</a:t>
            </a:r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2700" y="1123950"/>
            <a:ext cx="4051300" cy="3046855"/>
          </a:xfrm>
          <a:prstGeom prst="rect">
            <a:avLst/>
          </a:prstGeom>
          <a:noFill/>
        </p:spPr>
        <p:txBody>
          <a:bodyPr wrap="square" lIns="91305" tIns="45654" rIns="91305" bIns="45654" rtlCol="0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Chào cô giáo kính mến,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xa chúng em…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– Làm theo lời cô dạy,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Cô sẽ luôn ở bên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>
              <a:latin typeface="Arial" panose="020B0604020202020204" pitchFamily="34" charset="0"/>
              <a:ea typeface="Arial-Rounded" pitchFamily="34" charset="0"/>
              <a:cs typeface="Arial" panose="020B0604020202020204" pitchFamily="34" charset="0"/>
            </a:endParaRPr>
          </a:p>
          <a:p>
            <a:r>
              <a:rPr lang="vi-VN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 Một ơi! Lớp Một!</a:t>
            </a:r>
            <a:br>
              <a:rPr lang="vi-VN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Đón em vào năm trước,</a:t>
            </a:r>
            <a:br>
              <a:rPr lang="vi-VN" sz="2400">
                <a:solidFill>
                  <a:srgbClr val="FF111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>
              <a:latin typeface="+mj-lt"/>
              <a:ea typeface="Arial-Rounded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52400" y="209550"/>
            <a:ext cx="609600" cy="6096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206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472F323C-E391-4FD4-8F2F-1CBEFF07B794}"/>
</file>

<file path=customXml/itemProps2.xml><?xml version="1.0" encoding="utf-8"?>
<ds:datastoreItem xmlns:ds="http://schemas.openxmlformats.org/officeDocument/2006/customXml" ds:itemID="{F94C040A-4AE2-478F-AAA3-A93CCB8BFD89}"/>
</file>

<file path=customXml/itemProps3.xml><?xml version="1.0" encoding="utf-8"?>
<ds:datastoreItem xmlns:ds="http://schemas.openxmlformats.org/officeDocument/2006/customXml" ds:itemID="{9C30F234-CFC8-4F08-8AED-29B809367244}"/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574</Words>
  <Application>Microsoft Office PowerPoint</Application>
  <PresentationFormat>On-screen Show (16:9)</PresentationFormat>
  <Paragraphs>147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Rounded MT Bold</vt:lpstr>
      <vt:lpstr>Arial-Rounded</vt:lpstr>
      <vt:lpstr>Calibri</vt:lpstr>
      <vt:lpstr>Times New Roman</vt:lpstr>
      <vt:lpstr>UTM Avo</vt:lpstr>
      <vt:lpstr>Office Theme</vt:lpstr>
      <vt:lpstr>BÀI 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</cp:lastModifiedBy>
  <cp:revision>177</cp:revision>
  <dcterms:created xsi:type="dcterms:W3CDTF">2020-12-08T15:48:47Z</dcterms:created>
  <dcterms:modified xsi:type="dcterms:W3CDTF">2023-05-15T01:56:40Z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