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22" r:id="rId3"/>
    <p:sldId id="313" r:id="rId4"/>
    <p:sldId id="324" r:id="rId5"/>
    <p:sldId id="323" r:id="rId6"/>
    <p:sldId id="317" r:id="rId7"/>
    <p:sldId id="318" r:id="rId8"/>
    <p:sldId id="319" r:id="rId9"/>
    <p:sldId id="320" r:id="rId10"/>
    <p:sldId id="301" r:id="rId11"/>
    <p:sldId id="326" r:id="rId12"/>
    <p:sldId id="302" r:id="rId13"/>
    <p:sldId id="306" r:id="rId14"/>
    <p:sldId id="325" r:id="rId15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B07"/>
    <a:srgbClr val="FD2BA3"/>
    <a:srgbClr val="FEDEF3"/>
    <a:srgbClr val="FDBBE5"/>
    <a:srgbClr val="FFE38B"/>
    <a:srgbClr val="F2A198"/>
    <a:srgbClr val="FE8ACC"/>
    <a:srgbClr val="FF2980"/>
    <a:srgbClr val="FECEED"/>
    <a:srgbClr val="FD0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84164" autoAdjust="0"/>
  </p:normalViewPr>
  <p:slideViewPr>
    <p:cSldViewPr>
      <p:cViewPr varScale="1">
        <p:scale>
          <a:sx n="80" d="100"/>
          <a:sy n="80" d="100"/>
        </p:scale>
        <p:origin x="47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cho HS thảo luận và trình bày trước, chiếu mẫu tham khảo sau.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2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24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9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9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573646" y="-979687"/>
            <a:ext cx="24622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09294" y="261824"/>
            <a:ext cx="7545379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  <a:endParaRPr lang="en-US" sz="5400" b="1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9" y="-163929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59233" y="3016052"/>
            <a:ext cx="3392971" cy="2127448"/>
            <a:chOff x="2557349" y="3214083"/>
            <a:chExt cx="2942657" cy="184509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013" y="3718875"/>
              <a:ext cx="1335993" cy="1340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7349" y="3214083"/>
              <a:ext cx="1573213" cy="144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896179" y="2121801"/>
            <a:ext cx="5000371" cy="1107862"/>
          </a:xfrm>
          <a:prstGeom prst="rect">
            <a:avLst/>
          </a:prstGeom>
          <a:noFill/>
          <a:ln>
            <a:solidFill>
              <a:srgbClr val="157B07"/>
            </a:solidFill>
          </a:ln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6600" smtClean="0">
                <a:ln w="0"/>
                <a:solidFill>
                  <a:srgbClr val="157B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  <a:endParaRPr lang="en-US" sz="6600">
              <a:ln w="0"/>
              <a:solidFill>
                <a:srgbClr val="157B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ên nh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3350"/>
            <a:ext cx="8153400" cy="4586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62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830" y="241300"/>
            <a:ext cx="822267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Viết 1 – 2 câu về thiên nhiên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" y="165100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8222670" cy="4616527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Mẫu: 	</a:t>
            </a:r>
          </a:p>
          <a:p>
            <a:pPr algn="just"/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- Thiên nhiên thật kì diệu và thú vị.</a:t>
            </a:r>
          </a:p>
          <a:p>
            <a:pPr algn="just"/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- Những đám mây trắng như bông, lửng lơ trôi trên bầu trời rộng mênh mông.</a:t>
            </a:r>
          </a:p>
          <a:p>
            <a:pPr marL="342900" indent="-342900" algn="just">
              <a:buFontTx/>
              <a:buChar char="-"/>
            </a:pPr>
            <a:r>
              <a:rPr lang="en-US" sz="2400" smtClean="0">
                <a:latin typeface="UTM Avo" panose="02040603050506020204" pitchFamily="18" charset="0"/>
              </a:rPr>
              <a:t>Đằng </a:t>
            </a:r>
            <a:r>
              <a:rPr lang="en-US" sz="2400">
                <a:latin typeface="UTM Avo" panose="02040603050506020204" pitchFamily="18" charset="0"/>
              </a:rPr>
              <a:t>đông, ông mặt trời thức dậy từ từ nhô </a:t>
            </a:r>
            <a:r>
              <a:rPr lang="en-US" sz="2400" smtClean="0">
                <a:latin typeface="UTM Avo" panose="02040603050506020204" pitchFamily="18" charset="0"/>
              </a:rPr>
              <a:t>lên. </a:t>
            </a:r>
            <a:r>
              <a:rPr lang="en-US" sz="2400">
                <a:latin typeface="UTM Avo" panose="02040603050506020204" pitchFamily="18" charset="0"/>
              </a:rPr>
              <a:t>Trên ngọn cây </a:t>
            </a:r>
            <a:r>
              <a:rPr lang="en-US" sz="2400" smtClean="0">
                <a:latin typeface="UTM Avo" panose="02040603050506020204" pitchFamily="18" charset="0"/>
              </a:rPr>
              <a:t>cao, </a:t>
            </a:r>
            <a:r>
              <a:rPr lang="en-US" sz="2400">
                <a:latin typeface="UTM Avo" panose="02040603050506020204" pitchFamily="18" charset="0"/>
              </a:rPr>
              <a:t>mấy chú chim hoạ mi hót líu lo, đón chào một ngày mới bắt đầu. </a:t>
            </a:r>
            <a:endParaRPr lang="en-US" sz="2400" smtClean="0">
              <a:latin typeface="UTM Avo" panose="02040603050506020204" pitchFamily="18" charset="0"/>
            </a:endParaRPr>
          </a:p>
          <a:p>
            <a:pPr algn="just"/>
            <a:endParaRPr lang="en-US" sz="2400" smtClean="0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082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936" y="234496"/>
            <a:ext cx="730827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Đọc mở rộng</a:t>
            </a:r>
            <a:endParaRPr lang="en-US" sz="3200" b="1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4254"/>
            <a:ext cx="652087" cy="75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819150"/>
            <a:ext cx="861060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a. Tìm đọc một cuốn sách hoặc một bài viết về thiên nhiên.</a:t>
            </a:r>
            <a:endParaRPr lang="en-US" sz="2800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73136"/>
            <a:ext cx="86106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b. Nói về một số điều em đã đọc được.</a:t>
            </a:r>
            <a:endParaRPr lang="en-US" sz="2800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2" y="2266950"/>
            <a:ext cx="80133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42" y="735300"/>
            <a:ext cx="6297116" cy="41558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3993357"/>
            <a:ext cx="9144000" cy="11501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474" y="2224460"/>
            <a:ext cx="2149916" cy="2509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66" y="380424"/>
            <a:ext cx="922196" cy="7097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01" y="544626"/>
            <a:ext cx="1475258" cy="9126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8" y="4070181"/>
            <a:ext cx="1735045" cy="11501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81" y="3759846"/>
            <a:ext cx="2027414" cy="12136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462709" y="898907"/>
            <a:ext cx="947838" cy="661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5404" y="1529244"/>
            <a:ext cx="5633192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774" y="1123950"/>
            <a:ext cx="8127626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617" y="470206"/>
            <a:ext cx="542314" cy="4572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8550" tIns="34277" rIns="68550" bIns="34277" rtlCol="0" anchor="ctr"/>
          <a:lstStyle/>
          <a:p>
            <a:pPr algn="ctr" defTabSz="685416">
              <a:defRPr/>
            </a:pPr>
            <a:r>
              <a:rPr lang="en-US" sz="3300" b="1" kern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en-US" sz="3300" b="1" kern="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732932" y="459958"/>
            <a:ext cx="8366428" cy="438543"/>
          </a:xfrm>
          <a:prstGeom prst="rect">
            <a:avLst/>
          </a:prstGeom>
          <a:noFill/>
        </p:spPr>
        <p:txBody>
          <a:bodyPr wrap="square" lIns="68541" tIns="34271" rIns="68541" bIns="34271" rtlCol="0">
            <a:spAutoFit/>
          </a:bodyPr>
          <a:lstStyle/>
          <a:p>
            <a:pPr algn="just"/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Tìm từ ngữ có tiếng chứa vần </a:t>
            </a:r>
            <a:r>
              <a:rPr lang="en-US" sz="2400" b="1" i="1" smtClean="0">
                <a:latin typeface="Arial" pitchFamily="34" charset="0"/>
                <a:cs typeface="Arial" pitchFamily="34" charset="0"/>
              </a:rPr>
              <a:t>ooc, yêng, oao, oet, uênh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058" y="-255855"/>
            <a:ext cx="633204" cy="8953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76576" y="1287327"/>
            <a:ext cx="7154741" cy="484734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/>
          <a:p>
            <a:r>
              <a:rPr lang="en-US" sz="27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ooc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9569" y="1899799"/>
            <a:ext cx="1377595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yêng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  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9571" y="2561168"/>
            <a:ext cx="1210883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oao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  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98987" y="1893408"/>
            <a:ext cx="2385883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yểng, …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5124" y="2575516"/>
            <a:ext cx="5833943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nguều ngoào, ngoao ngoao, …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49571" y="3326632"/>
            <a:ext cx="1090657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oet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  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65123" y="3340980"/>
            <a:ext cx="5782967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đục khoét, toe toét, loẹt xoẹt,…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80823" y="1301675"/>
            <a:ext cx="7154741" cy="484734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/>
          <a:p>
            <a:r>
              <a:rPr lang="en-US" sz="27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quần soóc, rơ – moóc, con voọc, …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9571" y="4009042"/>
            <a:ext cx="1380801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uênh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  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2742" y="4017218"/>
            <a:ext cx="5534181" cy="4847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en-US" sz="27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70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huênh hoang, tuềnh toàng, …</a:t>
            </a:r>
            <a:endParaRPr lang="en-US" sz="27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38125"/>
            <a:ext cx="5715000" cy="4667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1" y="4197489"/>
            <a:ext cx="44472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r</a:t>
            </a:r>
            <a:r>
              <a:rPr lang="en-US" sz="4000" b="1" smtClean="0">
                <a:solidFill>
                  <a:srgbClr val="FF0000"/>
                </a:solidFill>
              </a:rPr>
              <a:t>ơ – moóc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9550"/>
            <a:ext cx="7162800" cy="4213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4428451"/>
            <a:ext cx="2819400" cy="561678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 voọc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601" y="85860"/>
            <a:ext cx="8291000" cy="156952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Nhớ lại các bài học thuộc chủ điểm Thiên nhiên kì thú </a:t>
            </a:r>
            <a:r>
              <a:rPr lang="en-US" sz="2400" i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(Loài chim của biển cả, Bảy sắc cầu vồng, Chúa tể rừng xanh, Cuộc thi tài năng rừng xanh, Cây liễu dẻo dai), </a:t>
            </a:r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cho biết:</a:t>
            </a:r>
            <a:endParaRPr lang="en-US" sz="2400" b="1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" y="131125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380" y="2038350"/>
            <a:ext cx="86106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Bài đọc nào nói về con vật ?</a:t>
            </a:r>
            <a:endParaRPr lang="en-US" sz="2800" b="1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944412"/>
            <a:ext cx="2514600" cy="1295400"/>
          </a:xfrm>
          <a:prstGeom prst="rect">
            <a:avLst/>
          </a:prstGeom>
          <a:solidFill>
            <a:srgbClr val="FD2B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UTM Avo" panose="02040603050506020204" pitchFamily="18" charset="0"/>
              </a:rPr>
              <a:t>Loài chim của biển cả</a:t>
            </a:r>
            <a:endParaRPr lang="en-US" sz="2800" b="1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200" y="2944412"/>
            <a:ext cx="2514600" cy="12954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UTM Avo" panose="02040603050506020204" pitchFamily="18" charset="0"/>
              </a:rPr>
              <a:t>Chúa tể </a:t>
            </a:r>
          </a:p>
          <a:p>
            <a:pPr algn="ctr"/>
            <a:r>
              <a:rPr lang="en-US" sz="2800" b="1" smtClean="0">
                <a:latin typeface="UTM Avo" panose="02040603050506020204" pitchFamily="18" charset="0"/>
              </a:rPr>
              <a:t>rừng xanh</a:t>
            </a:r>
            <a:endParaRPr lang="en-US" sz="2800" b="1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1" y="2944412"/>
            <a:ext cx="2971800" cy="12954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UTM Avo" panose="02040603050506020204" pitchFamily="18" charset="0"/>
              </a:rPr>
              <a:t>Cuộc thi tài năng rừng xanh</a:t>
            </a:r>
            <a:endParaRPr lang="en-US" sz="28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601" y="85860"/>
            <a:ext cx="8291000" cy="156952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Nhớ lại các bài học thuộc chủ điểm Thiên nhiên kì thú </a:t>
            </a:r>
            <a:r>
              <a:rPr lang="en-US" sz="2400" i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( Loài chim của biển cả, Bảy sắc cầu vồng, Chúa tể rừng xanh, Cuộc thi tài năng rừng xanh, Cây liễu dẻo dai), </a:t>
            </a:r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cho biết:</a:t>
            </a:r>
            <a:endParaRPr lang="en-US" sz="2400" b="1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" y="131125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873" y="2038338"/>
            <a:ext cx="86106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b. Bài đọc nào nói về cây cối ?</a:t>
            </a:r>
            <a:endParaRPr lang="en-US" sz="2800" b="1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2806530"/>
            <a:ext cx="2514600" cy="1295400"/>
          </a:xfrm>
          <a:prstGeom prst="rect">
            <a:avLst/>
          </a:prstGeom>
          <a:solidFill>
            <a:srgbClr val="157B0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UTM Avo" panose="02040603050506020204" pitchFamily="18" charset="0"/>
              </a:rPr>
              <a:t>Cây liễu </a:t>
            </a:r>
          </a:p>
          <a:p>
            <a:pPr algn="ctr"/>
            <a:r>
              <a:rPr lang="en-US" sz="2800" b="1" smtClean="0">
                <a:latin typeface="UTM Avo" panose="02040603050506020204" pitchFamily="18" charset="0"/>
              </a:rPr>
              <a:t>dẻo dai</a:t>
            </a:r>
            <a:endParaRPr lang="en-US" sz="28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601" y="85860"/>
            <a:ext cx="8291000" cy="156952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Nhớ lại các bài học thuộc chủ điểm Thiên nhiên kì thú </a:t>
            </a:r>
            <a:r>
              <a:rPr lang="en-US" sz="2400" i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( Loài chim của biển cả, Bảy sắc cầu vồng, Chúa tể rừng xanh, Cuộc thi tài năng rừng xanh, Cây liễu dẻo dai), </a:t>
            </a:r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cho biết:</a:t>
            </a:r>
            <a:endParaRPr lang="en-US" sz="2400" b="1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" y="131125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6186" y="1914372"/>
            <a:ext cx="86106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c. Bài đọc nào không nói về con vật, cây cối?</a:t>
            </a:r>
            <a:endParaRPr lang="en-US" sz="2800" b="1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2522585"/>
            <a:ext cx="2514600" cy="1295400"/>
          </a:xfrm>
          <a:prstGeom prst="rect">
            <a:avLst/>
          </a:prstGeom>
          <a:solidFill>
            <a:srgbClr val="FD2B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UTM Avo" panose="02040603050506020204" pitchFamily="18" charset="0"/>
              </a:rPr>
              <a:t>Bảy sắc </a:t>
            </a:r>
          </a:p>
          <a:p>
            <a:pPr algn="ctr"/>
            <a:r>
              <a:rPr lang="en-US" sz="2800" b="1" smtClean="0">
                <a:latin typeface="UTM Avo" panose="02040603050506020204" pitchFamily="18" charset="0"/>
              </a:rPr>
              <a:t>cầu vồng</a:t>
            </a:r>
            <a:endParaRPr lang="en-US" sz="28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601" y="85860"/>
            <a:ext cx="8291000" cy="156952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Nhớ lại các bài học thuộc chủ điểm Thiên nhiên kì thú </a:t>
            </a:r>
            <a:r>
              <a:rPr lang="en-US" sz="2400" i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( Loài chim của biển cả, Bảy sắc cầu vồng, Chúa tể rừng xanh, Cuộc thi tài năng rừng xanh, Cây liễu dẻo dai), </a:t>
            </a:r>
            <a:r>
              <a:rPr lang="en-US" sz="2400" b="1" smtClean="0"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cho biết:</a:t>
            </a:r>
            <a:endParaRPr lang="en-US" sz="2400" b="1"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" y="131125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6186" y="1914372"/>
            <a:ext cx="86106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d. Em thích bài đọc nào nhất? Vì sao?</a:t>
            </a:r>
            <a:endParaRPr lang="en-US" sz="2800" b="1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" y="-12040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2124"/>
            <a:ext cx="6324600" cy="41236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31568" y="796299"/>
            <a:ext cx="1143000" cy="830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52696" y="468090"/>
            <a:ext cx="1143000" cy="830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17366" y="794268"/>
            <a:ext cx="1143000" cy="830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6546" y="3562350"/>
            <a:ext cx="1143000" cy="830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92730" y="29936"/>
            <a:ext cx="822267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Chọn từ ngữ chỉ thiên nhiên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76400" y="2684670"/>
            <a:ext cx="1143000" cy="830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23408" y="3662872"/>
            <a:ext cx="1143000" cy="830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1DD7CCD-4465-4B27-A0D9-267380DC7566}"/>
</file>

<file path=customXml/itemProps2.xml><?xml version="1.0" encoding="utf-8"?>
<ds:datastoreItem xmlns:ds="http://schemas.openxmlformats.org/officeDocument/2006/customXml" ds:itemID="{5B8CBC44-E6B4-46FF-832C-B73C94BD839F}"/>
</file>

<file path=customXml/itemProps3.xml><?xml version="1.0" encoding="utf-8"?>
<ds:datastoreItem xmlns:ds="http://schemas.openxmlformats.org/officeDocument/2006/customXml" ds:itemID="{55E88B54-3256-48C1-9E5E-793928222FE1}"/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393</Words>
  <Application>Microsoft Office PowerPoint</Application>
  <PresentationFormat>On-screen Show (16:9)</PresentationFormat>
  <Paragraphs>50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SimSun</vt:lpstr>
      <vt:lpstr>Arial</vt:lpstr>
      <vt:lpstr>Arial-Rounded</vt:lpstr>
      <vt:lpstr>Calibri</vt:lpstr>
      <vt:lpstr>Times New Roman</vt:lpstr>
      <vt:lpstr>UTM Avo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Hong Thu</cp:lastModifiedBy>
  <cp:revision>261</cp:revision>
  <dcterms:created xsi:type="dcterms:W3CDTF">2020-12-08T15:48:47Z</dcterms:created>
  <dcterms:modified xsi:type="dcterms:W3CDTF">2023-04-10T03:51:42Z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