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56" r:id="rId4"/>
  </p:sldMasterIdLst>
  <p:notesMasterIdLst>
    <p:notesMasterId r:id="rId26"/>
  </p:notesMasterIdLst>
  <p:sldIdLst>
    <p:sldId id="355" r:id="rId5"/>
    <p:sldId id="385" r:id="rId6"/>
    <p:sldId id="386" r:id="rId7"/>
    <p:sldId id="389" r:id="rId8"/>
    <p:sldId id="387" r:id="rId9"/>
    <p:sldId id="397" r:id="rId10"/>
    <p:sldId id="398" r:id="rId11"/>
    <p:sldId id="394" r:id="rId12"/>
    <p:sldId id="395" r:id="rId13"/>
    <p:sldId id="396" r:id="rId14"/>
    <p:sldId id="400" r:id="rId15"/>
    <p:sldId id="401" r:id="rId16"/>
    <p:sldId id="399" r:id="rId17"/>
    <p:sldId id="402" r:id="rId18"/>
    <p:sldId id="403" r:id="rId19"/>
    <p:sldId id="405" r:id="rId20"/>
    <p:sldId id="406" r:id="rId21"/>
    <p:sldId id="407" r:id="rId22"/>
    <p:sldId id="390" r:id="rId23"/>
    <p:sldId id="388" r:id="rId24"/>
    <p:sldId id="404" r:id="rId2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HP001 4 hàng" panose="020B0604020202020204" charset="0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A131"/>
    <a:srgbClr val="000000"/>
    <a:srgbClr val="CC7500"/>
    <a:srgbClr val="1E5CC1"/>
    <a:srgbClr val="FB5B53"/>
    <a:srgbClr val="FB4C43"/>
    <a:srgbClr val="6FC9C7"/>
    <a:srgbClr val="FFCC00"/>
    <a:srgbClr val="B7D574"/>
    <a:srgbClr val="8AB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085AA4-9969-464F-B835-F1AC19F90075}" v="18" dt="2023-02-21T08:29:59.637"/>
  </p1510:revLst>
</p1510:revInfo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18" autoAdjust="0"/>
  </p:normalViewPr>
  <p:slideViewPr>
    <p:cSldViewPr snapToGrid="0">
      <p:cViewPr varScale="1">
        <p:scale>
          <a:sx n="102" d="100"/>
          <a:sy n="102" d="100"/>
        </p:scale>
        <p:origin x="8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Hoàng Linh" userId="S::nhlinh@thtrungyen.edu.vn::182ddd42-ce8d-416b-bd3b-72f650460673" providerId="AD" clId="Web-{28085AA4-9969-464F-B835-F1AC19F90075}"/>
    <pc:docChg chg="modSld">
      <pc:chgData name="Nguyễn Hoàng Linh" userId="S::nhlinh@thtrungyen.edu.vn::182ddd42-ce8d-416b-bd3b-72f650460673" providerId="AD" clId="Web-{28085AA4-9969-464F-B835-F1AC19F90075}" dt="2023-02-21T08:29:59.637" v="9" actId="20577"/>
      <pc:docMkLst>
        <pc:docMk/>
      </pc:docMkLst>
      <pc:sldChg chg="modSp">
        <pc:chgData name="Nguyễn Hoàng Linh" userId="S::nhlinh@thtrungyen.edu.vn::182ddd42-ce8d-416b-bd3b-72f650460673" providerId="AD" clId="Web-{28085AA4-9969-464F-B835-F1AC19F90075}" dt="2023-02-21T08:29:59.637" v="9" actId="20577"/>
        <pc:sldMkLst>
          <pc:docMk/>
          <pc:sldMk cId="1785047527" sldId="355"/>
        </pc:sldMkLst>
        <pc:spChg chg="mod">
          <ac:chgData name="Nguyễn Hoàng Linh" userId="S::nhlinh@thtrungyen.edu.vn::182ddd42-ce8d-416b-bd3b-72f650460673" providerId="AD" clId="Web-{28085AA4-9969-464F-B835-F1AC19F90075}" dt="2023-02-21T08:29:59.637" v="9" actId="20577"/>
          <ac:spMkLst>
            <pc:docMk/>
            <pc:sldMk cId="1785047527" sldId="355"/>
            <ac:spMk id="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504780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23884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140202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DFE4F-F066-4EDA-89FF-5AB9EA7BF8EC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BF1D7-A0A0-441A-9F2D-AEBB7053C5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647636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DFE4F-F066-4EDA-89FF-5AB9EA7BF8EC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BF1D7-A0A0-441A-9F2D-AEBB7053C5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818358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DFE4F-F066-4EDA-89FF-5AB9EA7BF8EC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BF1D7-A0A0-441A-9F2D-AEBB7053C5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975894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DFE4F-F066-4EDA-89FF-5AB9EA7BF8EC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BF1D7-A0A0-441A-9F2D-AEBB7053C5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881198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DFE4F-F066-4EDA-89FF-5AB9EA7BF8EC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BF1D7-A0A0-441A-9F2D-AEBB7053C5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742206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DFE4F-F066-4EDA-89FF-5AB9EA7BF8EC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BF1D7-A0A0-441A-9F2D-AEBB7053C5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628957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DFE4F-F066-4EDA-89FF-5AB9EA7BF8EC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BF1D7-A0A0-441A-9F2D-AEBB7053C5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914514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DFE4F-F066-4EDA-89FF-5AB9EA7BF8EC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BF1D7-A0A0-441A-9F2D-AEBB7053C5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141909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DFE4F-F066-4EDA-89FF-5AB9EA7BF8EC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BF1D7-A0A0-441A-9F2D-AEBB7053C558}" type="slidenum">
              <a:rPr lang="vi-VN" smtClean="0"/>
              <a:t>‹#›</a:t>
            </a:fld>
            <a:endParaRPr lang="vi-VN"/>
          </a:p>
        </p:txBody>
      </p:sp>
      <p:sp>
        <p:nvSpPr>
          <p:cNvPr id="5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75548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DFE4F-F066-4EDA-89FF-5AB9EA7BF8EC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BF1D7-A0A0-441A-9F2D-AEBB7053C5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257708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DFE4F-F066-4EDA-89FF-5AB9EA7BF8EC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BF1D7-A0A0-441A-9F2D-AEBB7053C55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659785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DFE4F-F066-4EDA-89FF-5AB9EA7BF8EC}" type="datetimeFigureOut">
              <a:rPr lang="vi-VN" smtClean="0"/>
              <a:t>21/02/2023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BF1D7-A0A0-441A-9F2D-AEBB7053C558}" type="slidenum">
              <a:rPr lang="vi-VN" smtClean="0"/>
              <a:t>‹#›</a:t>
            </a:fld>
            <a:endParaRPr lang="vi-VN"/>
          </a:p>
        </p:txBody>
      </p:sp>
      <p:sp>
        <p:nvSpPr>
          <p:cNvPr id="7" name="TextBox 6"/>
          <p:cNvSpPr txBox="1"/>
          <p:nvPr userDrawn="1"/>
        </p:nvSpPr>
        <p:spPr>
          <a:xfrm>
            <a:off x="5979268" y="48768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096559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tm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dc/82/f5/dc82f5873d2da9cfe9a942524cefa1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22405" y="-1973205"/>
            <a:ext cx="5299192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82408" y="575730"/>
            <a:ext cx="6452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TRƯỜNG TIỂU HỌC TRUNG YÊN</a:t>
            </a:r>
            <a:endParaRPr lang="vi-VN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4753" y="2598795"/>
            <a:ext cx="813884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solidFill>
                  <a:schemeClr val="accent6">
                    <a:lumMod val="50000"/>
                  </a:schemeClr>
                </a:solidFill>
              </a:rPr>
              <a:t>CHÀO MỪNG CÁC CON HỌC SINH</a:t>
            </a:r>
            <a:endParaRPr lang="vi-VN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059" y="1138855"/>
            <a:ext cx="1190117" cy="1133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504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-404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2806229" y="1219980"/>
            <a:ext cx="715443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737013" y="2050977"/>
            <a:ext cx="3503167" cy="708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khảnh</a:t>
            </a:r>
            <a:endParaRPr lang="vi-VN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807303" y="2259458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584933" y="2059148"/>
            <a:ext cx="7375732" cy="708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: </a:t>
            </a:r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gầy</a:t>
            </a:r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667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ớt</a:t>
            </a:r>
            <a:endParaRPr lang="vi-VN" sz="2667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71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06" y="1324754"/>
            <a:ext cx="6985139" cy="32396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3332009" y="297960"/>
            <a:ext cx="715443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53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2"/>
          <p:cNvSpPr/>
          <p:nvPr/>
        </p:nvSpPr>
        <p:spPr>
          <a:xfrm>
            <a:off x="792480" y="77480"/>
            <a:ext cx="73799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Câu 1: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Đóng vai trời và cây cối, diễn lại cảnh trời đặt tên cho các loài cây.</a:t>
            </a:r>
            <a:endParaRPr lang="vi-VN" sz="2800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082"/>
          <a:stretch/>
        </p:blipFill>
        <p:spPr>
          <a:xfrm>
            <a:off x="2499360" y="1846574"/>
            <a:ext cx="3756660" cy="2993835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274320" y="1218738"/>
            <a:ext cx="3291840" cy="1245870"/>
          </a:xfrm>
          <a:prstGeom prst="wedgeEllipseCallout">
            <a:avLst>
              <a:gd name="adj1" fmla="val 40515"/>
              <a:gd name="adj2" fmla="val 5087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5554980" y="963292"/>
            <a:ext cx="3291840" cy="1245870"/>
          </a:xfrm>
          <a:prstGeom prst="wedgeEllipseCallout">
            <a:avLst>
              <a:gd name="adj1" fmla="val -44439"/>
              <a:gd name="adj2" fmla="val 6861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14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26439" y="248573"/>
            <a:ext cx="80670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6300" y="1882140"/>
            <a:ext cx="73914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ạ.</a:t>
            </a:r>
          </a:p>
          <a:p>
            <a:endParaRPr lang="vi-VN" sz="28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70560" y="2301240"/>
            <a:ext cx="36576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836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nl-NL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(Do hấp tấp, vội vàng nên cây nhỏ đã nhầm lời lẩm nhẩm của trời là lời trời đặt tên cho cây)</a:t>
            </a:r>
            <a:endParaRPr lang="vi-VN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5320" y="523264"/>
            <a:ext cx="758952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3: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 sao cây này có tên là “thì là”? </a:t>
            </a:r>
            <a:endParaRPr lang="vi-VN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5320" y="1634381"/>
            <a:ext cx="87553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Do hấp tấp, vội vàng nên cây nhỏ đã nhầm lời lẩm nhẩm của trời là lời trời đặt tên cho cây.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28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86740" y="2049780"/>
            <a:ext cx="36576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81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b="1" dirty="0"/>
              <a:t>Câu 4: </a:t>
            </a:r>
            <a:r>
              <a:rPr lang="nl-NL" dirty="0"/>
              <a:t>Theo em, bạn </a:t>
            </a:r>
            <a:r>
              <a:rPr lang="nl-NL" b="1" dirty="0"/>
              <a:t>Câu 4: </a:t>
            </a:r>
            <a:r>
              <a:rPr lang="nl-NL" dirty="0"/>
              <a:t>Theo em, bạn bè của cây nhỏ sẽ nói gì khi nó khoe tên mình là cây “thì là”? (Tên hay quả!/ Tên bạn rất dễ nhớ!/…)</a:t>
            </a:r>
            <a:endParaRPr lang="vi-VN" dirty="0"/>
          </a:p>
          <a:p>
            <a:r>
              <a:rPr lang="nl-NL" dirty="0"/>
              <a:t>bè của cây nhỏ sẽ nói gì khi nó khoe tên mình là cây “</a:t>
            </a:r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(Tên hay quả!/ Tên bạn rất dễ nhớ!/…)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dirty="0"/>
              <a:t>thì là”? (Tên hay quả!/ Tên bạn rất dễ nhớ!/…)</a:t>
            </a:r>
            <a:endParaRPr lang="vi-VN" dirty="0"/>
          </a:p>
        </p:txBody>
      </p:sp>
      <p:sp>
        <p:nvSpPr>
          <p:cNvPr id="3" name="TextBox 2"/>
          <p:cNvSpPr txBox="1"/>
          <p:nvPr/>
        </p:nvSpPr>
        <p:spPr>
          <a:xfrm>
            <a:off x="1036320" y="121920"/>
            <a:ext cx="733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4: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em, bạn bè của cây nhỏ sẽ nói gì khi nó khoe tên mình là cây “thì là”?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3"/>
          <a:stretch/>
        </p:blipFill>
        <p:spPr>
          <a:xfrm>
            <a:off x="2550686" y="1551001"/>
            <a:ext cx="3913089" cy="3163563"/>
          </a:xfrm>
          <a:prstGeom prst="roundRect">
            <a:avLst>
              <a:gd name="adj" fmla="val 12237"/>
            </a:avLst>
          </a:prstGeom>
        </p:spPr>
      </p:pic>
      <p:sp>
        <p:nvSpPr>
          <p:cNvPr id="6" name="Oval Callout 5"/>
          <p:cNvSpPr/>
          <p:nvPr/>
        </p:nvSpPr>
        <p:spPr>
          <a:xfrm>
            <a:off x="80010" y="1075417"/>
            <a:ext cx="3771900" cy="1245870"/>
          </a:xfrm>
          <a:prstGeom prst="wedgeEllipseCallout">
            <a:avLst>
              <a:gd name="adj1" fmla="val 40515"/>
              <a:gd name="adj2" fmla="val 5087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5852160" y="1075416"/>
            <a:ext cx="3366026" cy="1098519"/>
          </a:xfrm>
          <a:prstGeom prst="wedgeEllipseCallout">
            <a:avLst>
              <a:gd name="adj1" fmla="val -44439"/>
              <a:gd name="adj2" fmla="val 68616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5242559" y="2419406"/>
            <a:ext cx="3691891" cy="1098519"/>
          </a:xfrm>
          <a:prstGeom prst="wedgeEllipseCallout">
            <a:avLst>
              <a:gd name="adj1" fmla="val -44439"/>
              <a:gd name="adj2" fmla="val 6861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57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06" y="1324754"/>
            <a:ext cx="6985139" cy="32396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2272829" y="374377"/>
            <a:ext cx="715443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04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i="1"/>
              <a:t>Câu 1. Đóng vai cây thì là, nói lời đề nghị trời đặt tên </a:t>
            </a:r>
            <a:r>
              <a:rPr lang="nl-NL"/>
              <a:t> </a:t>
            </a:r>
            <a:endParaRPr lang="vi-VN"/>
          </a:p>
        </p:txBody>
      </p:sp>
      <p:sp>
        <p:nvSpPr>
          <p:cNvPr id="3" name="TextBox 2"/>
          <p:cNvSpPr txBox="1"/>
          <p:nvPr/>
        </p:nvSpPr>
        <p:spPr>
          <a:xfrm>
            <a:off x="236220" y="411480"/>
            <a:ext cx="8983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1.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Đóng vai cây thì là, nói lời đề nghị trời đặt tên. 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" t="3194" r="52196" b="3108"/>
          <a:stretch/>
        </p:blipFill>
        <p:spPr>
          <a:xfrm>
            <a:off x="2648508" y="1365587"/>
            <a:ext cx="4406528" cy="3428278"/>
          </a:xfrm>
          <a:prstGeom prst="roundRect">
            <a:avLst>
              <a:gd name="adj" fmla="val 12237"/>
            </a:avLst>
          </a:prstGeom>
        </p:spPr>
      </p:pic>
      <p:sp>
        <p:nvSpPr>
          <p:cNvPr id="6" name="Oval Callout 5"/>
          <p:cNvSpPr/>
          <p:nvPr/>
        </p:nvSpPr>
        <p:spPr>
          <a:xfrm>
            <a:off x="0" y="1723117"/>
            <a:ext cx="3771900" cy="1245870"/>
          </a:xfrm>
          <a:prstGeom prst="wedgeEllipseCallout">
            <a:avLst>
              <a:gd name="adj1" fmla="val 40515"/>
              <a:gd name="adj2" fmla="val 50879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ạ.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32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29540" y="-91440"/>
            <a:ext cx="9486900" cy="542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Câu 2. Cùng bạn nói và đáp lời đề nghị chơi một trò chơi </a:t>
            </a:r>
            <a:endParaRPr lang="vi-VN"/>
          </a:p>
        </p:txBody>
      </p:sp>
      <p:sp>
        <p:nvSpPr>
          <p:cNvPr id="3" name="TextBox 2"/>
          <p:cNvSpPr txBox="1"/>
          <p:nvPr/>
        </p:nvSpPr>
        <p:spPr>
          <a:xfrm>
            <a:off x="632460" y="368320"/>
            <a:ext cx="59512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780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a3/ad/45/a3ad45777d667f25a01caf5d204e6b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7530"/>
            <a:ext cx="9143999" cy="519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26229" y="823336"/>
            <a:ext cx="6750786" cy="167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71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Thứ</a:t>
            </a:r>
            <a:r>
              <a:rPr lang="en-US" sz="2571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571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hai</a:t>
            </a:r>
            <a:r>
              <a:rPr lang="en-US" sz="2571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571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ngày</a:t>
            </a:r>
            <a:r>
              <a:rPr lang="en-US" sz="2571" b="1" dirty="0">
                <a:solidFill>
                  <a:schemeClr val="bg1"/>
                </a:solidFill>
                <a:latin typeface="HP001 4 hàng" panose="020B0603050302020204" pitchFamily="34" charset="-93"/>
              </a:rPr>
              <a:t> 28 </a:t>
            </a:r>
            <a:r>
              <a:rPr lang="en-US" sz="2571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tháng</a:t>
            </a:r>
            <a:r>
              <a:rPr lang="en-US" sz="2571" b="1" dirty="0">
                <a:solidFill>
                  <a:schemeClr val="bg1"/>
                </a:solidFill>
                <a:latin typeface="HP001 4 hàng" panose="020B0603050302020204" pitchFamily="34" charset="-93"/>
              </a:rPr>
              <a:t> 2 </a:t>
            </a:r>
            <a:r>
              <a:rPr lang="en-US" sz="2571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năm</a:t>
            </a:r>
            <a:r>
              <a:rPr lang="en-US" sz="2571" b="1" dirty="0">
                <a:solidFill>
                  <a:schemeClr val="bg1"/>
                </a:solidFill>
                <a:latin typeface="HP001 4 hàng" panose="020B0603050302020204" pitchFamily="34" charset="-93"/>
              </a:rPr>
              <a:t> 2022</a:t>
            </a:r>
          </a:p>
          <a:p>
            <a:pPr algn="ctr">
              <a:lnSpc>
                <a:spcPct val="150000"/>
              </a:lnSpc>
            </a:pPr>
            <a:r>
              <a:rPr lang="en-US" sz="2571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Tiếng</a:t>
            </a:r>
            <a:r>
              <a:rPr lang="en-US" sz="2571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571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Việt</a:t>
            </a:r>
            <a:endParaRPr lang="en-US" sz="2571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  <a:p>
            <a:pPr algn="ctr"/>
            <a:endParaRPr lang="vi-VN" sz="2571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9988" y="2157440"/>
            <a:ext cx="7618235" cy="487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71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Nói</a:t>
            </a:r>
            <a:r>
              <a:rPr lang="en-US" sz="2571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571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và</a:t>
            </a:r>
            <a:r>
              <a:rPr lang="en-US" sz="2571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571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nghe</a:t>
            </a:r>
            <a:r>
              <a:rPr lang="en-US" sz="2571" b="1" dirty="0">
                <a:solidFill>
                  <a:schemeClr val="bg1"/>
                </a:solidFill>
                <a:latin typeface="HP001 4 hàng" panose="020B0603050302020204" pitchFamily="34" charset="-93"/>
              </a:rPr>
              <a:t>: </a:t>
            </a:r>
            <a:r>
              <a:rPr lang="en-US" sz="2571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Kể</a:t>
            </a:r>
            <a:r>
              <a:rPr lang="en-US" sz="2571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2571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chuyện</a:t>
            </a:r>
            <a:r>
              <a:rPr lang="en-US" sz="2571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2571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Sự</a:t>
            </a:r>
            <a:r>
              <a:rPr lang="en-US" sz="2571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2571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tích</a:t>
            </a:r>
            <a:r>
              <a:rPr lang="en-US" sz="2571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2571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cây</a:t>
            </a:r>
            <a:r>
              <a:rPr lang="en-US" sz="2571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2571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thì</a:t>
            </a:r>
            <a:r>
              <a:rPr lang="en-US" sz="2571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2571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là</a:t>
            </a:r>
            <a:endParaRPr lang="vi-VN" sz="2571" b="1" dirty="0">
              <a:solidFill>
                <a:srgbClr val="FFFF00"/>
              </a:solidFill>
              <a:latin typeface="HP001 4 hàng" panose="020B0603050302020204" pitchFamily="34" charset="-93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546785" y="2897455"/>
            <a:ext cx="2231485" cy="1823773"/>
            <a:chOff x="155575" y="1289714"/>
            <a:chExt cx="4965065" cy="6520785"/>
          </a:xfrm>
        </p:grpSpPr>
        <p:pic>
          <p:nvPicPr>
            <p:cNvPr id="1030" name="Picture 6" descr="World Reading Day PNG, Vector, PSD, and Clipart With Transparent Background  for Free Download | Pngtre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75" b="99112" l="5833" r="98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1289714"/>
              <a:ext cx="4965065" cy="6520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559856" y="4843562"/>
              <a:ext cx="3248027" cy="1921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93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 48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327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lant a Tree Children Song for baby- Earth Day - Arbor Day - Nursery Rhyme song - Miss Patt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3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SỰ TÍCH CÂY THÌ LÀ - KỂ CHUYỆN LỚP 2- SÁCH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24383D05-7A5D-457A-81E7-8E25A6F197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2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" t="4242" r="53465" b="1330"/>
          <a:stretch/>
        </p:blipFill>
        <p:spPr>
          <a:xfrm>
            <a:off x="629838" y="13885"/>
            <a:ext cx="2087880" cy="16376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0031" y="581322"/>
            <a:ext cx="372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Cây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cối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lên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trời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xin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tên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1189" y="1634071"/>
            <a:ext cx="8637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Trời</a:t>
            </a:r>
            <a:r>
              <a:rPr lang="en-US" sz="2400" dirty="0">
                <a:solidFill>
                  <a:srgbClr val="C00000"/>
                </a:solidFill>
              </a:rPr>
              <a:t> ban </a:t>
            </a:r>
            <a:r>
              <a:rPr lang="en-US" sz="2400" dirty="0" err="1">
                <a:solidFill>
                  <a:srgbClr val="C00000"/>
                </a:solidFill>
              </a:rPr>
              <a:t>tên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cho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các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loài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cây</a:t>
            </a:r>
            <a:r>
              <a:rPr lang="en-US" sz="2400" dirty="0">
                <a:solidFill>
                  <a:srgbClr val="C00000"/>
                </a:solidFill>
              </a:rPr>
              <a:t>: </a:t>
            </a:r>
            <a:r>
              <a:rPr lang="en-US" sz="2400" dirty="0" err="1">
                <a:solidFill>
                  <a:srgbClr val="C00000"/>
                </a:solidFill>
              </a:rPr>
              <a:t>dừa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</a:p>
          <a:p>
            <a:r>
              <a:rPr lang="en-US" sz="2400" dirty="0" err="1">
                <a:solidFill>
                  <a:srgbClr val="C00000"/>
                </a:solidFill>
              </a:rPr>
              <a:t>cau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mít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vải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ớt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tỏi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45" t="2093" r="2075" b="1953"/>
          <a:stretch/>
        </p:blipFill>
        <p:spPr>
          <a:xfrm>
            <a:off x="6010320" y="1212919"/>
            <a:ext cx="2016538" cy="1583822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" t="3194" r="52196" b="3108"/>
          <a:stretch/>
        </p:blipFill>
        <p:spPr>
          <a:xfrm>
            <a:off x="615052" y="2465068"/>
            <a:ext cx="2188251" cy="1702459"/>
          </a:xfrm>
          <a:prstGeom prst="roundRect">
            <a:avLst>
              <a:gd name="adj" fmla="val 12237"/>
            </a:avLst>
          </a:prstGeom>
        </p:spPr>
      </p:pic>
      <p:sp>
        <p:nvSpPr>
          <p:cNvPr id="8" name="TextBox 7"/>
          <p:cNvSpPr txBox="1"/>
          <p:nvPr/>
        </p:nvSpPr>
        <p:spPr>
          <a:xfrm>
            <a:off x="2803303" y="2823413"/>
            <a:ext cx="5696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Cây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nhỏ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xin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trời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bạn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tên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và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tự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giới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thiệu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về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mình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2" t="3633"/>
          <a:stretch/>
        </p:blipFill>
        <p:spPr>
          <a:xfrm>
            <a:off x="5905500" y="3402726"/>
            <a:ext cx="2202180" cy="1739468"/>
          </a:xfrm>
          <a:prstGeom prst="roundRect">
            <a:avLst>
              <a:gd name="adj" fmla="val 12237"/>
            </a:avLst>
          </a:prstGeom>
        </p:spPr>
      </p:pic>
      <p:sp>
        <p:nvSpPr>
          <p:cNvPr id="10" name="TextBox 9"/>
          <p:cNvSpPr txBox="1"/>
          <p:nvPr/>
        </p:nvSpPr>
        <p:spPr>
          <a:xfrm>
            <a:off x="510540" y="4262480"/>
            <a:ext cx="8537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Vì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cây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nhỏ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vội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vàng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nên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đã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nghe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nhầm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</a:p>
          <a:p>
            <a:r>
              <a:rPr lang="en-US" sz="2400" dirty="0" err="1">
                <a:solidFill>
                  <a:srgbClr val="C00000"/>
                </a:solidFill>
              </a:rPr>
              <a:t>lời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lẩm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nhẩm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của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trời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là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tên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mình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0537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977971" y="194160"/>
            <a:ext cx="6310423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1" t="36850"/>
          <a:stretch/>
        </p:blipFill>
        <p:spPr>
          <a:xfrm>
            <a:off x="275193" y="1217671"/>
            <a:ext cx="8259099" cy="2495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2909" y="852550"/>
            <a:ext cx="5258182" cy="35328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78934" y="4532330"/>
            <a:ext cx="1586131" cy="4642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vi-VN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19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a3/ad/45/a3ad45777d667f25a01caf5d204e6b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7530"/>
            <a:ext cx="9143999" cy="519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26229" y="823336"/>
            <a:ext cx="6750786" cy="167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71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Thứ</a:t>
            </a:r>
            <a:r>
              <a:rPr lang="en-US" sz="2571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571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hai</a:t>
            </a:r>
            <a:r>
              <a:rPr lang="en-US" sz="2571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571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ngày</a:t>
            </a:r>
            <a:r>
              <a:rPr lang="en-US" sz="2571" b="1" dirty="0">
                <a:solidFill>
                  <a:schemeClr val="bg1"/>
                </a:solidFill>
                <a:latin typeface="HP001 4 hàng" panose="020B0603050302020204" pitchFamily="34" charset="-93"/>
              </a:rPr>
              <a:t> 28 </a:t>
            </a:r>
            <a:r>
              <a:rPr lang="en-US" sz="2571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tháng</a:t>
            </a:r>
            <a:r>
              <a:rPr lang="en-US" sz="2571" b="1" dirty="0">
                <a:solidFill>
                  <a:schemeClr val="bg1"/>
                </a:solidFill>
                <a:latin typeface="HP001 4 hàng" panose="020B0603050302020204" pitchFamily="34" charset="-93"/>
              </a:rPr>
              <a:t> 2 </a:t>
            </a:r>
            <a:r>
              <a:rPr lang="en-US" sz="2571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năm</a:t>
            </a:r>
            <a:r>
              <a:rPr lang="en-US" sz="2571" b="1" dirty="0">
                <a:solidFill>
                  <a:schemeClr val="bg1"/>
                </a:solidFill>
                <a:latin typeface="HP001 4 hàng" panose="020B0603050302020204" pitchFamily="34" charset="-93"/>
              </a:rPr>
              <a:t> 2022</a:t>
            </a:r>
          </a:p>
          <a:p>
            <a:pPr algn="ctr">
              <a:lnSpc>
                <a:spcPct val="150000"/>
              </a:lnSpc>
            </a:pPr>
            <a:r>
              <a:rPr lang="en-US" sz="2571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Tiếng</a:t>
            </a:r>
            <a:r>
              <a:rPr lang="en-US" sz="2571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2571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Việt</a:t>
            </a:r>
            <a:endParaRPr lang="en-US" sz="2571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  <a:p>
            <a:pPr algn="ctr"/>
            <a:endParaRPr lang="vi-VN" sz="2571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9988" y="2157440"/>
            <a:ext cx="7618235" cy="487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71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Đọc</a:t>
            </a:r>
            <a:r>
              <a:rPr lang="en-US" sz="2571" b="1" dirty="0">
                <a:solidFill>
                  <a:schemeClr val="bg1"/>
                </a:solidFill>
                <a:latin typeface="HP001 4 hàng" panose="020B0603050302020204" pitchFamily="34" charset="-93"/>
              </a:rPr>
              <a:t>: </a:t>
            </a:r>
            <a:r>
              <a:rPr lang="en-US" sz="2571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Sự</a:t>
            </a:r>
            <a:r>
              <a:rPr lang="en-US" sz="2571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2571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tích</a:t>
            </a:r>
            <a:r>
              <a:rPr lang="en-US" sz="2571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2571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cây</a:t>
            </a:r>
            <a:r>
              <a:rPr lang="en-US" sz="2571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2571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thì</a:t>
            </a:r>
            <a:r>
              <a:rPr lang="en-US" sz="2571" b="1" dirty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2571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là</a:t>
            </a:r>
            <a:endParaRPr lang="vi-VN" sz="2571" b="1" dirty="0">
              <a:solidFill>
                <a:srgbClr val="FFFF00"/>
              </a:solidFill>
              <a:latin typeface="HP001 4 hàng" panose="020B0603050302020204" pitchFamily="34" charset="-93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546785" y="2897455"/>
            <a:ext cx="2231485" cy="1823773"/>
            <a:chOff x="155575" y="1289714"/>
            <a:chExt cx="4965065" cy="6520785"/>
          </a:xfrm>
        </p:grpSpPr>
        <p:pic>
          <p:nvPicPr>
            <p:cNvPr id="1030" name="Picture 6" descr="World Reading Day PNG, Vector, PSD, and Clipart With Transparent Background  for Free Download | Pngtre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75" b="99112" l="5833" r="98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1289714"/>
              <a:ext cx="4965065" cy="6520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559856" y="4843562"/>
              <a:ext cx="3248027" cy="1921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93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 46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073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217198" y="-166733"/>
            <a:ext cx="3029252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14516" y="225250"/>
            <a:ext cx="895841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–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riêu</a:t>
            </a:r>
            <a:r>
              <a:rPr lang="en-US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ạ.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Ừ,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6" name="Oval 5"/>
          <p:cNvSpPr/>
          <p:nvPr/>
        </p:nvSpPr>
        <p:spPr>
          <a:xfrm>
            <a:off x="252616" y="309070"/>
            <a:ext cx="250304" cy="25481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vi-VN" dirty="0"/>
          </a:p>
        </p:txBody>
      </p:sp>
      <p:sp>
        <p:nvSpPr>
          <p:cNvPr id="7" name="Oval 6"/>
          <p:cNvSpPr/>
          <p:nvPr/>
        </p:nvSpPr>
        <p:spPr>
          <a:xfrm>
            <a:off x="233370" y="2785570"/>
            <a:ext cx="250304" cy="25481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vi-VN" dirty="0"/>
          </a:p>
        </p:txBody>
      </p:sp>
      <p:pic>
        <p:nvPicPr>
          <p:cNvPr id="3" name="Sự tích cây thì là">
            <a:hlinkClick r:id="" action="ppaction://media"/>
            <a:extLst>
              <a:ext uri="{FF2B5EF4-FFF2-40B4-BE49-F238E27FC236}">
                <a16:creationId xmlns:a16="http://schemas.microsoft.com/office/drawing/2014/main" id="{05F50AF5-8545-4A93-BBE9-1C39D6CF05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47846" y="14128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63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64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150166" y="-34953"/>
            <a:ext cx="3029252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85584" y="498663"/>
            <a:ext cx="89584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Ngày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6" name="Oval 5"/>
          <p:cNvSpPr/>
          <p:nvPr/>
        </p:nvSpPr>
        <p:spPr>
          <a:xfrm>
            <a:off x="321196" y="629110"/>
            <a:ext cx="274320" cy="27432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229752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14516" y="225250"/>
            <a:ext cx="895841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Ừ,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7" name="Oval 6"/>
          <p:cNvSpPr/>
          <p:nvPr/>
        </p:nvSpPr>
        <p:spPr>
          <a:xfrm>
            <a:off x="317190" y="347170"/>
            <a:ext cx="250304" cy="25481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12662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3057689" y="364037"/>
            <a:ext cx="715443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2216441" y="1291063"/>
            <a:ext cx="7995683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2216441" y="2075655"/>
            <a:ext cx="7995683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2216441" y="2860247"/>
            <a:ext cx="7995683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khảnh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2442676" y="1615985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2442676" y="2400577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2442676" y="3185169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2216441" y="3593416"/>
            <a:ext cx="7995683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2442676" y="3922150"/>
            <a:ext cx="311888" cy="3118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6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09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  <p:bldP spid="8" grpId="0" animBg="1"/>
      <p:bldP spid="9" grpId="0" animBg="1"/>
      <p:bldP spid="10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3109371" y="408452"/>
            <a:ext cx="3416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462116" y="1342960"/>
            <a:ext cx="76531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2269107" y="1366770"/>
            <a:ext cx="144207" cy="5763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432967" y="1366770"/>
            <a:ext cx="144207" cy="5763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8086386" y="1366770"/>
            <a:ext cx="144207" cy="5763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288708" y="2035457"/>
            <a:ext cx="144207" cy="5763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905435" y="2035457"/>
            <a:ext cx="144207" cy="5763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986593" y="2035457"/>
            <a:ext cx="144207" cy="5763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17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4C2B30-DA8E-4090-818E-8626775F0A83}">
  <ds:schemaRefs>
    <ds:schemaRef ds:uri="http://schemas.microsoft.com/office/2006/metadata/properties"/>
    <ds:schemaRef ds:uri="http://schemas.microsoft.com/office/infopath/2007/PartnerControls"/>
    <ds:schemaRef ds:uri="aa3bae8b-93bb-44fa-b79c-ae2e3c4b5ffa"/>
    <ds:schemaRef ds:uri="04428cd5-0689-4562-8eaa-c57d4739e61c"/>
  </ds:schemaRefs>
</ds:datastoreItem>
</file>

<file path=customXml/itemProps2.xml><?xml version="1.0" encoding="utf-8"?>
<ds:datastoreItem xmlns:ds="http://schemas.openxmlformats.org/officeDocument/2006/customXml" ds:itemID="{B4FFA342-FE17-495B-BAE4-DEDC75E18A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660B9C-09E4-4DDA-B231-88061658EFA1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854</TotalTime>
  <Words>1114</Words>
  <Application>Microsoft Office PowerPoint</Application>
  <PresentationFormat>Trình chiếu Trên màn hình (16:9)</PresentationFormat>
  <Paragraphs>92</Paragraphs>
  <Slides>21</Slides>
  <Notes>2</Notes>
  <HiddenSlides>0</HiddenSlides>
  <MMClips>3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22" baseType="lpstr"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fpt .</cp:lastModifiedBy>
  <cp:revision>96</cp:revision>
  <dcterms:modified xsi:type="dcterms:W3CDTF">2023-02-21T08:30:03Z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  <property fmtid="{D5CDD505-2E9C-101B-9397-08002B2CF9AE}" pid="3" name="MediaServiceImageTags">
    <vt:lpwstr/>
  </property>
</Properties>
</file>