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ink/ink2.xml" ContentType="application/inkml+xml"/>
  <Override PartName="/ppt/ink/ink3.xml" ContentType="application/inkml+xml"/>
  <Override PartName="/ppt/ink/ink1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60" r:id="rId3"/>
    <p:sldId id="272" r:id="rId4"/>
    <p:sldId id="282" r:id="rId5"/>
    <p:sldId id="283" r:id="rId6"/>
    <p:sldId id="285" r:id="rId7"/>
    <p:sldId id="284" r:id="rId8"/>
    <p:sldId id="286" r:id="rId9"/>
    <p:sldId id="276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56" y="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DA961-9F27-400D-B399-EDFA7CB8CC05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customXml" Target="../ink/ink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2362200" y="2476500"/>
            <a:ext cx="5257800" cy="209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TIN HỌC</a:t>
            </a:r>
          </a:p>
          <a:p>
            <a:pPr algn="ctr"/>
            <a:r>
              <a:rPr lang="en-US" sz="3600" b="1" kern="10" err="1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Lớp</a:t>
            </a:r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 4 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33CC"/>
              </a:solidFill>
              <a:latin typeface="Times New Roman"/>
              <a:cs typeface="Times New Roman"/>
            </a:endParaRPr>
          </a:p>
        </p:txBody>
      </p:sp>
      <p:pic>
        <p:nvPicPr>
          <p:cNvPr id="2051" name="Picture 10" descr="book_page_flip_h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98500"/>
            <a:ext cx="2362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-2336668" y="2705233"/>
            <a:ext cx="5081323" cy="4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1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6361643" y="2807759"/>
            <a:ext cx="5156729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4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81001" y="5397500"/>
            <a:ext cx="8564563" cy="5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5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76400" cy="139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6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5400000">
            <a:off x="137319" y="4180681"/>
            <a:ext cx="13970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7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7391400" y="4258470"/>
            <a:ext cx="1752600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28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7958138" y="-106363"/>
            <a:ext cx="10795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0" descr="bar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1" y="-30427"/>
            <a:ext cx="372586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7" name="WordArt 20"/>
          <p:cNvSpPr>
            <a:spLocks noChangeArrowheads="1" noChangeShapeType="1" noTextEdit="1"/>
          </p:cNvSpPr>
          <p:nvPr/>
        </p:nvSpPr>
        <p:spPr bwMode="auto">
          <a:xfrm>
            <a:off x="990600" y="8001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362200" y="2095500"/>
            <a:ext cx="4495800" cy="614340"/>
            <a:chOff x="2895600" y="84138"/>
            <a:chExt cx="4724400" cy="894570"/>
          </a:xfrm>
        </p:grpSpPr>
        <p:sp>
          <p:nvSpPr>
            <p:cNvPr id="19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84138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/>
            </a:p>
          </p:txBody>
        </p:sp>
        <p:grpSp>
          <p:nvGrpSpPr>
            <p:cNvPr id="20" name="Group 73"/>
            <p:cNvGrpSpPr>
              <a:grpSpLocks/>
            </p:cNvGrpSpPr>
            <p:nvPr/>
          </p:nvGrpSpPr>
          <p:grpSpPr bwMode="auto">
            <a:xfrm>
              <a:off x="3276600" y="185738"/>
              <a:ext cx="3962400" cy="792970"/>
              <a:chOff x="720" y="240"/>
              <a:chExt cx="4752" cy="588"/>
            </a:xfrm>
          </p:grpSpPr>
          <p:sp>
            <p:nvSpPr>
              <p:cNvPr id="21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8" y="296"/>
                <a:ext cx="4371" cy="532"/>
              </a:xfrm>
              <a:prstGeom prst="rect">
                <a:avLst/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600" b="1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23" name="Flowchart: Terminator 22"/>
          <p:cNvSpPr/>
          <p:nvPr/>
        </p:nvSpPr>
        <p:spPr>
          <a:xfrm>
            <a:off x="1981200" y="2933700"/>
            <a:ext cx="6430989" cy="668295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600">
                <a:solidFill>
                  <a:schemeClr val="tx1"/>
                </a:solidFill>
              </a:rPr>
              <a:t>Rèn luyện kỹ năng sử dụng các lệnh trong Logo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2133600" y="4533900"/>
            <a:ext cx="6432499" cy="669386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b="0">
                <a:solidFill>
                  <a:schemeClr val="tx1"/>
                </a:solidFill>
              </a:rPr>
              <a:t>Bước  đầu hình thành tư duy thuật toán</a:t>
            </a:r>
            <a:endParaRPr lang="en-US" sz="2600" b="0" dirty="0">
              <a:solidFill>
                <a:schemeClr val="tx1"/>
              </a:solidFill>
            </a:endParaRPr>
          </a:p>
        </p:txBody>
      </p: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762001" y="2933700"/>
            <a:ext cx="1447799" cy="2349745"/>
            <a:chOff x="350838" y="1796676"/>
            <a:chExt cx="1554162" cy="2903218"/>
          </a:xfrm>
        </p:grpSpPr>
        <p:grpSp>
          <p:nvGrpSpPr>
            <p:cNvPr id="26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42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40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14"/>
            <p:cNvGrpSpPr>
              <a:grpSpLocks/>
            </p:cNvGrpSpPr>
            <p:nvPr/>
          </p:nvGrpSpPr>
          <p:grpSpPr bwMode="auto">
            <a:xfrm rot="5400000">
              <a:off x="273056" y="1881603"/>
              <a:ext cx="806441" cy="636587"/>
              <a:chOff x="1879" y="1824"/>
              <a:chExt cx="2003" cy="1615"/>
            </a:xfrm>
          </p:grpSpPr>
          <p:sp>
            <p:nvSpPr>
              <p:cNvPr id="35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6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7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8" name="Oval 22"/>
              <p:cNvSpPr>
                <a:spLocks noChangeArrowheads="1"/>
              </p:cNvSpPr>
              <p:nvPr/>
            </p:nvSpPr>
            <p:spPr bwMode="gray">
              <a:xfrm>
                <a:off x="1879" y="2099"/>
                <a:ext cx="1992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9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890" y="2085"/>
                <a:ext cx="1992" cy="1095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33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4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14"/>
            <p:cNvGrpSpPr>
              <a:grpSpLocks/>
            </p:cNvGrpSpPr>
            <p:nvPr/>
          </p:nvGrpSpPr>
          <p:grpSpPr bwMode="auto">
            <a:xfrm rot="5400000">
              <a:off x="269593" y="3978888"/>
              <a:ext cx="802251" cy="639762"/>
              <a:chOff x="3957" y="1832"/>
              <a:chExt cx="1998" cy="1610"/>
            </a:xfrm>
          </p:grpSpPr>
          <p:sp>
            <p:nvSpPr>
              <p:cNvPr id="31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2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57" y="2090"/>
                <a:ext cx="1998" cy="1091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</p:grpSp>
      <p:pic>
        <p:nvPicPr>
          <p:cNvPr id="45" name="Picture 91" descr="3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152400" y="723900"/>
            <a:ext cx="8991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>
                <a:solidFill>
                  <a:srgbClr val="FF0000"/>
                </a:solidFill>
              </a:rPr>
              <a:t>BT 1.</a:t>
            </a:r>
            <a:r>
              <a:rPr lang="en-US" sz="2400" b="1">
                <a:solidFill>
                  <a:srgbClr val="FF0000"/>
                </a:solidFill>
              </a:rPr>
              <a:t> Nối lệnh tương ứng với hành động của Rùa:</a:t>
            </a: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104900" y="266700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6: LUYỆN TẬP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4343400" y="1158240"/>
          <a:ext cx="4022754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Hành</a:t>
                      </a:r>
                      <a:r>
                        <a:rPr lang="en-US" sz="1700" baseline="0"/>
                        <a:t> động của Rùa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/>
                        <a:t>Quay phải</a:t>
                      </a:r>
                      <a:r>
                        <a:rPr lang="en-US" sz="1700" baseline="0"/>
                        <a:t> k độ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Nhấc</a:t>
                      </a:r>
                      <a:r>
                        <a:rPr lang="en-US" sz="1700" baseline="0"/>
                        <a:t> bút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baseline="0"/>
                        <a:t>Lùi lại sau n bước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Tiến về</a:t>
                      </a:r>
                      <a:r>
                        <a:rPr lang="en-US" sz="1700" baseline="0"/>
                        <a:t> trước n bước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Quay trái</a:t>
                      </a:r>
                      <a:r>
                        <a:rPr lang="en-US" sz="1700" baseline="0"/>
                        <a:t> k độ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Xóa</a:t>
                      </a:r>
                      <a:r>
                        <a:rPr lang="en-US" sz="1700" baseline="0"/>
                        <a:t> màn hình, Rùa ở vị trí hiện tại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Hạ</a:t>
                      </a:r>
                      <a:r>
                        <a:rPr lang="en-US" sz="1700" baseline="0"/>
                        <a:t> bút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Về vị</a:t>
                      </a:r>
                      <a:r>
                        <a:rPr lang="en-US" sz="1700" baseline="0"/>
                        <a:t> trí xuất phát, xóa toàn bộ sân chơi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Về vị</a:t>
                      </a:r>
                      <a:r>
                        <a:rPr lang="en-US" sz="1700" baseline="0"/>
                        <a:t> trí xuất phát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Rùa</a:t>
                      </a:r>
                      <a:r>
                        <a:rPr lang="en-US" sz="1700" baseline="0"/>
                        <a:t> hiện hình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Thoát</a:t>
                      </a:r>
                      <a:r>
                        <a:rPr lang="en-US" sz="1700" baseline="0"/>
                        <a:t> khỏi chương trình Logo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/>
                        <a:t>Rùa</a:t>
                      </a:r>
                      <a:r>
                        <a:rPr lang="en-US" sz="1700" baseline="0"/>
                        <a:t> ẩn mình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90600" y="1181094"/>
          <a:ext cx="1295400" cy="4533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Lệnh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1. FD 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2. BK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3. RT 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4. LT 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5. 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6. PD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7. 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8. Clean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9.</a:t>
                      </a:r>
                      <a:r>
                        <a:rPr lang="en-US" sz="1600" baseline="0"/>
                        <a:t> HT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10. 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11.Home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/>
                        <a:t>12.Bye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</a:rPr>
              <a:t>BT 2.</a:t>
            </a:r>
            <a:r>
              <a:rPr lang="en-US" sz="2400" b="1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/>
              <a:t>Không dùng lệnh lặp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</a:rPr>
              <a:t>Fd 100 rt 90 fd 200 rt 90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100 rt 90 fd 200 rt 90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/>
              <a:t>Dùng lệnh lặp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381000" y="3924300"/>
            <a:ext cx="4876800" cy="1219200"/>
          </a:xfrm>
        </p:spPr>
        <p:txBody>
          <a:bodyPr/>
          <a:lstStyle/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Repeat 2[Fd 100 rt 90 fd 200 rt 90]</a:t>
            </a:r>
          </a:p>
          <a:p>
            <a:endParaRPr lang="en-US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5334000" y="1866900"/>
            <a:ext cx="3352800" cy="16002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181600" y="33147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457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457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</a:rPr>
              <a:t>BT 2.</a:t>
            </a:r>
            <a:r>
              <a:rPr lang="en-US" sz="2400" b="1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/>
              <a:t>Không dùng lệnh lặp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75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90 rt 90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90 rt 90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90 rt 90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90 rt 90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695700"/>
            <a:ext cx="4041775" cy="533135"/>
          </a:xfrm>
        </p:spPr>
        <p:txBody>
          <a:bodyPr/>
          <a:lstStyle/>
          <a:p>
            <a:r>
              <a:rPr lang="en-US"/>
              <a:t>Dùng lệnh lặp</a:t>
            </a: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5867400" y="1866900"/>
            <a:ext cx="2286000" cy="22860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46"/>
          <p:cNvSpPr>
            <a:spLocks noGrp="1"/>
          </p:cNvSpPr>
          <p:nvPr>
            <p:ph sz="half" idx="2"/>
          </p:nvPr>
        </p:nvSpPr>
        <p:spPr>
          <a:xfrm>
            <a:off x="1219200" y="41148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</a:rPr>
              <a:t>Repeat 4[Fd 90 rt 90]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5715000" y="4000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560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560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</a:rPr>
              <a:t>BT 2.</a:t>
            </a:r>
            <a:r>
              <a:rPr lang="en-US" sz="2400" b="1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/>
              <a:t>Không dùng lệnh lặp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Fd</a:t>
            </a:r>
            <a:r>
              <a:rPr lang="en-US" sz="2400" b="1" dirty="0">
                <a:solidFill>
                  <a:srgbClr val="FF0000"/>
                </a:solidFill>
              </a:rPr>
              <a:t> 150 </a:t>
            </a:r>
            <a:r>
              <a:rPr lang="en-US" sz="2400" b="1" dirty="0" err="1">
                <a:solidFill>
                  <a:srgbClr val="FF0000"/>
                </a:solidFill>
              </a:rPr>
              <a:t>lt</a:t>
            </a:r>
            <a:r>
              <a:rPr lang="en-US" sz="2400" b="1" dirty="0">
                <a:solidFill>
                  <a:srgbClr val="FF0000"/>
                </a:solidFill>
              </a:rPr>
              <a:t> 120</a:t>
            </a:r>
          </a:p>
          <a:p>
            <a:pPr>
              <a:buNone/>
            </a:pPr>
            <a:r>
              <a:rPr lang="en-US" b="1" dirty="0" err="1">
                <a:solidFill>
                  <a:srgbClr val="FF0000"/>
                </a:solidFill>
              </a:rPr>
              <a:t>Fd</a:t>
            </a:r>
            <a:r>
              <a:rPr lang="en-US" b="1" dirty="0">
                <a:solidFill>
                  <a:srgbClr val="FF0000"/>
                </a:solidFill>
              </a:rPr>
              <a:t> 150 </a:t>
            </a:r>
            <a:r>
              <a:rPr lang="en-US" b="1" dirty="0" err="1">
                <a:solidFill>
                  <a:srgbClr val="FF0000"/>
                </a:solidFill>
              </a:rPr>
              <a:t>lt</a:t>
            </a:r>
            <a:r>
              <a:rPr lang="en-US" b="1" dirty="0">
                <a:solidFill>
                  <a:srgbClr val="FF0000"/>
                </a:solidFill>
              </a:rPr>
              <a:t> 120</a:t>
            </a:r>
          </a:p>
          <a:p>
            <a:pPr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Fd</a:t>
            </a:r>
            <a:r>
              <a:rPr lang="en-US" sz="2400" b="1" dirty="0">
                <a:solidFill>
                  <a:srgbClr val="FF0000"/>
                </a:solidFill>
              </a:rPr>
              <a:t> 150 </a:t>
            </a:r>
            <a:r>
              <a:rPr lang="en-US" sz="2400" b="1">
                <a:solidFill>
                  <a:srgbClr val="FF0000"/>
                </a:solidFill>
              </a:rPr>
              <a:t>lt</a:t>
            </a:r>
            <a:r>
              <a:rPr lang="en-US" sz="2400" b="1" dirty="0">
                <a:solidFill>
                  <a:srgbClr val="FF0000"/>
                </a:solidFill>
              </a:rPr>
              <a:t> 120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/>
              <a:t>Dùng lệnh lặp</a:t>
            </a: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Isosceles Triangle 13"/>
          <p:cNvSpPr/>
          <p:nvPr/>
        </p:nvSpPr>
        <p:spPr>
          <a:xfrm rot="16200000">
            <a:off x="5791200" y="2095500"/>
            <a:ext cx="2209800" cy="1905000"/>
          </a:xfrm>
          <a:prstGeom prst="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46"/>
          <p:cNvSpPr>
            <a:spLocks noGrp="1"/>
          </p:cNvSpPr>
          <p:nvPr>
            <p:ph sz="half" idx="2"/>
          </p:nvPr>
        </p:nvSpPr>
        <p:spPr>
          <a:xfrm>
            <a:off x="457200" y="37719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</a:rPr>
              <a:t>Repeat 3[Fd 150 lt 120]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7696200" y="4000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765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765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</a:rPr>
              <a:t>BT 2.</a:t>
            </a:r>
            <a:r>
              <a:rPr lang="en-US" sz="2400" b="1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/>
              <a:t>Không dùng lệnh lặp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</a:rPr>
              <a:t>Rt 90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100 lt 120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100 lt 120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Fd 100 lt 120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/>
              <a:t>Dùng lệnh lặp</a:t>
            </a: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Isosceles Triangle 13"/>
          <p:cNvSpPr/>
          <p:nvPr/>
        </p:nvSpPr>
        <p:spPr>
          <a:xfrm>
            <a:off x="5867400" y="2095500"/>
            <a:ext cx="1981200" cy="1676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5715000" y="3619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46"/>
          <p:cNvSpPr>
            <a:spLocks noGrp="1"/>
          </p:cNvSpPr>
          <p:nvPr>
            <p:ph sz="half" idx="2"/>
          </p:nvPr>
        </p:nvSpPr>
        <p:spPr>
          <a:xfrm>
            <a:off x="457200" y="38481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>
                <a:solidFill>
                  <a:srgbClr val="FF0000"/>
                </a:solidFill>
              </a:rPr>
              <a:t>Rt 90 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Repeat 3[Fd 100 lt 120]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66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66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876299"/>
            <a:ext cx="8991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>
                <a:solidFill>
                  <a:srgbClr val="FF0000"/>
                </a:solidFill>
              </a:rPr>
              <a:t>BT 3.</a:t>
            </a:r>
            <a:r>
              <a:rPr lang="en-US" sz="2400" b="1">
                <a:solidFill>
                  <a:srgbClr val="FF0000"/>
                </a:solidFill>
              </a:rPr>
              <a:t> Điều khiển Rùa vẽ hình sau, có số bước tương ứng trên hình</a:t>
            </a:r>
            <a:endParaRPr lang="en-US" sz="2400"/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943100"/>
            <a:ext cx="3124200" cy="274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5486400" y="30099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72200" y="2400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858000" y="1638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32" name="Content Placeholder 46"/>
          <p:cNvSpPr>
            <a:spLocks noGrp="1"/>
          </p:cNvSpPr>
          <p:nvPr>
            <p:ph sz="half" idx="2"/>
          </p:nvPr>
        </p:nvSpPr>
        <p:spPr>
          <a:xfrm>
            <a:off x="304800" y="1485900"/>
            <a:ext cx="57150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Content Placeholder 46"/>
          <p:cNvSpPr>
            <a:spLocks noGrp="1"/>
          </p:cNvSpPr>
          <p:nvPr>
            <p:ph sz="half" idx="2"/>
          </p:nvPr>
        </p:nvSpPr>
        <p:spPr>
          <a:xfrm>
            <a:off x="2438400" y="4610100"/>
            <a:ext cx="57150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Repeat 4[50 rt 90 fd 50 lt 90 fd 50 rt 90]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86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>
          <p:pic>
            <p:nvPicPr>
              <p:cNvPr id="286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  <p:bldP spid="3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457200" y="2628900"/>
            <a:ext cx="85344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>
                <a:solidFill>
                  <a:srgbClr val="0070C0"/>
                </a:solidFill>
              </a:rPr>
              <a:t>Nắm vững các lệnh trong Logo</a:t>
            </a:r>
          </a:p>
          <a:p>
            <a:r>
              <a:rPr lang="en-US" sz="2400">
                <a:solidFill>
                  <a:srgbClr val="0070C0"/>
                </a:solidFill>
              </a:rPr>
              <a:t>Xem lại các bài tập đã làm </a:t>
            </a:r>
            <a:endParaRPr lang="en-US" sz="2400">
              <a:solidFill>
                <a:srgbClr val="FF0000"/>
              </a:solidFill>
            </a:endParaRPr>
          </a:p>
          <a:p>
            <a:pPr>
              <a:buNone/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1409700"/>
            <a:ext cx="2663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u="sng">
                <a:solidFill>
                  <a:srgbClr val="FF0000"/>
                </a:solidFill>
              </a:rPr>
              <a:t>CỦNG CỐ - DẶN DÒ</a:t>
            </a:r>
          </a:p>
        </p:txBody>
      </p:sp>
      <p:pic>
        <p:nvPicPr>
          <p:cNvPr id="9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2F9503B1-A836-4B55-93BB-AC779F89A0C3}"/>
</file>

<file path=customXml/itemProps2.xml><?xml version="1.0" encoding="utf-8"?>
<ds:datastoreItem xmlns:ds="http://schemas.openxmlformats.org/officeDocument/2006/customXml" ds:itemID="{D923D0A0-0431-41C5-9109-AA89381C23A6}"/>
</file>

<file path=customXml/itemProps3.xml><?xml version="1.0" encoding="utf-8"?>
<ds:datastoreItem xmlns:ds="http://schemas.openxmlformats.org/officeDocument/2006/customXml" ds:itemID="{99D8379A-DA35-4071-A29E-DCE5789C6CA0}"/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450</Words>
  <Application>Microsoft Office PowerPoint</Application>
  <PresentationFormat>On-screen Show (16:10)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BT 2. Viết lệnh Rùa vẽ các hình sau:</vt:lpstr>
      <vt:lpstr>BT 2. Viết lệnh Rùa vẽ các hình sau:</vt:lpstr>
      <vt:lpstr>BT 2. Viết lệnh Rùa vẽ các hình sau:</vt:lpstr>
      <vt:lpstr>BT 2. Viết lệnh Rùa vẽ các hình sau:</vt:lpstr>
      <vt:lpstr>BT 3. Điều khiển Rùa vẽ hình sau, có số bước tương ứng trên hình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Vũ Ngọc Anh</cp:lastModifiedBy>
  <cp:revision>49</cp:revision>
  <dcterms:created xsi:type="dcterms:W3CDTF">2018-01-11T01:40:17Z</dcterms:created>
  <dcterms:modified xsi:type="dcterms:W3CDTF">2022-05-06T02:04:44Z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