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337" r:id="rId3"/>
    <p:sldId id="317" r:id="rId4"/>
    <p:sldId id="320" r:id="rId5"/>
    <p:sldId id="319" r:id="rId6"/>
    <p:sldId id="318" r:id="rId7"/>
    <p:sldId id="322" r:id="rId8"/>
    <p:sldId id="272" r:id="rId9"/>
    <p:sldId id="338" r:id="rId10"/>
    <p:sldId id="32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6600"/>
    <a:srgbClr val="E7FFF7"/>
    <a:srgbClr val="FFFFEB"/>
    <a:srgbClr val="FFFBFF"/>
    <a:srgbClr val="E1FFF9"/>
    <a:srgbClr val="FFFFF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3979" autoAdjust="0"/>
  </p:normalViewPr>
  <p:slideViewPr>
    <p:cSldViewPr>
      <p:cViewPr varScale="1">
        <p:scale>
          <a:sx n="68" d="100"/>
          <a:sy n="68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37EE81B-E0B8-4937-B2B3-ACE38A003385}" type="datetimeFigureOut">
              <a:rPr lang="en-US"/>
              <a:pPr>
                <a:defRPr/>
              </a:pPr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7CCA3-AE8F-421B-B3A1-53F8382BA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C44969-190B-48F6-82C2-476021C1350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1D8FE-28B9-43B7-A452-A1552DF54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5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E14B-396A-46DE-945F-D465A1485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5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A68D-833E-4A9F-8D18-7C392095D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8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BBE9E-7EDB-469B-BCC3-D38493279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D238F2-C132-4365-ABB5-DEEE36961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0A982E-EAED-41C4-B8D3-28110EEDA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43C0-5860-4241-9987-8E2B99940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3C4A0-B188-4A81-89A0-FFB75CDF3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2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19ED-1410-4DF6-B6C0-BA5312BB9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57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B233-611B-40AF-A3C5-7D74A840C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48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ECD0-1E9A-4E37-B2CB-02139A75D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CB07-1230-4067-B1F8-947ACBA4D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A0B3A-39AF-4ED9-8A79-37AB11512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8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28E6-396E-4EA3-A327-D3AF4709F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09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7B6E-43FD-4898-8EF4-3423B055A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0321FC3-6048-4197-88FD-102342ED1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136524" y="-12701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7848600" y="76200"/>
            <a:ext cx="1600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8123">
            <a:off x="7645400" y="5521325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304800" y="5470525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49863"/>
            <a:ext cx="51054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2"/>
          <p:cNvGrpSpPr>
            <a:grpSpLocks/>
          </p:cNvGrpSpPr>
          <p:nvPr/>
        </p:nvGrpSpPr>
        <p:grpSpPr bwMode="auto">
          <a:xfrm>
            <a:off x="3175" y="0"/>
            <a:ext cx="9186863" cy="6951663"/>
            <a:chOff x="0" y="0"/>
            <a:chExt cx="5760" cy="4320"/>
          </a:xfrm>
        </p:grpSpPr>
        <p:pic>
          <p:nvPicPr>
            <p:cNvPr id="3084" name="Picture 1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5300663"/>
            <a:ext cx="3540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216"/>
          <p:cNvSpPr txBox="1">
            <a:spLocks noChangeArrowheads="1"/>
          </p:cNvSpPr>
          <p:nvPr/>
        </p:nvSpPr>
        <p:spPr bwMode="auto">
          <a:xfrm>
            <a:off x="2170516" y="1600200"/>
            <a:ext cx="4724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Tin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308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5300663"/>
            <a:ext cx="3540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3" y="2211407"/>
            <a:ext cx="9025494" cy="46420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3027" y="892314"/>
            <a:ext cx="826251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BẠN ĐẾN VỚI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1">
            <a:extLst>
              <a:ext uri="{FF2B5EF4-FFF2-40B4-BE49-F238E27FC236}">
                <a16:creationId xmlns:a16="http://schemas.microsoft.com/office/drawing/2014/main" id="{F9114450-7B05-417D-B17C-281008C6ABC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58000"/>
            <a:chOff x="-2" y="0"/>
            <a:chExt cx="5762" cy="4320"/>
          </a:xfrm>
        </p:grpSpPr>
        <p:pic>
          <p:nvPicPr>
            <p:cNvPr id="15368" name="Picture 12" descr="Hoa Khung">
              <a:extLst>
                <a:ext uri="{FF2B5EF4-FFF2-40B4-BE49-F238E27FC236}">
                  <a16:creationId xmlns:a16="http://schemas.microsoft.com/office/drawing/2014/main" id="{D3B35F0F-F8A4-4C7C-93F4-26D1B2146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3" descr="Hoa Khung">
              <a:extLst>
                <a:ext uri="{FF2B5EF4-FFF2-40B4-BE49-F238E27FC236}">
                  <a16:creationId xmlns:a16="http://schemas.microsoft.com/office/drawing/2014/main" id="{43F3BDFD-8F9E-4B93-8046-5D9E81C1F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4" descr="Hoa Khung">
              <a:extLst>
                <a:ext uri="{FF2B5EF4-FFF2-40B4-BE49-F238E27FC236}">
                  <a16:creationId xmlns:a16="http://schemas.microsoft.com/office/drawing/2014/main" id="{43C3BE7B-AC55-4D08-AC3F-80B853CBA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5" descr="Hoa Khung">
              <a:extLst>
                <a:ext uri="{FF2B5EF4-FFF2-40B4-BE49-F238E27FC236}">
                  <a16:creationId xmlns:a16="http://schemas.microsoft.com/office/drawing/2014/main" id="{D7307CA2-0C17-40A7-B25C-71F9A2D3D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12" descr="hinh">
            <a:extLst>
              <a:ext uri="{FF2B5EF4-FFF2-40B4-BE49-F238E27FC236}">
                <a16:creationId xmlns:a16="http://schemas.microsoft.com/office/drawing/2014/main" id="{6891C5F0-FD74-4F2C-AE3F-01FB9C95F7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83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>
            <a:extLst>
              <a:ext uri="{FF2B5EF4-FFF2-40B4-BE49-F238E27FC236}">
                <a16:creationId xmlns:a16="http://schemas.microsoft.com/office/drawing/2014/main" id="{203208C1-23E1-4779-9A0E-C8EEA3EC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01800"/>
            <a:ext cx="297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i="1">
                <a:solidFill>
                  <a:srgbClr val="CC0000"/>
                </a:solidFill>
              </a:rPr>
              <a:t>Ghi nhớ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BDB6FC4D-74EE-4E3F-9854-4BB1F8CA3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162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>
                <a:solidFill>
                  <a:srgbClr val="0000FF"/>
                </a:solidFill>
              </a:rPr>
              <a:t>âu lệnh lặp REPEAT có cấu trúc:      </a:t>
            </a:r>
            <a:r>
              <a:rPr lang="en-US" altLang="en-US" sz="2400">
                <a:solidFill>
                  <a:srgbClr val="FF0000"/>
                </a:solidFill>
              </a:rPr>
              <a:t>REPEAT n [&lt;các lệnh lặp&gt; ]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0FB1899-0C7E-450C-BC08-DBAD6B1A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038600"/>
            <a:ext cx="548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FF"/>
                </a:solidFill>
              </a:rPr>
              <a:t>Câu lệnh chờ có cấu trúc: </a:t>
            </a:r>
            <a:r>
              <a:rPr lang="en-US" altLang="en-US" sz="2400">
                <a:solidFill>
                  <a:srgbClr val="FF0000"/>
                </a:solidFill>
              </a:rPr>
              <a:t>Wait 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Rùa tạm dừng n tic trước khi thực hiện lệnh tiếp theo (60 tíc = 1 giây)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Giai cuu dai duong 2\Picture1.png">
            <a:extLst>
              <a:ext uri="{FF2B5EF4-FFF2-40B4-BE49-F238E27FC236}">
                <a16:creationId xmlns:a16="http://schemas.microsoft.com/office/drawing/2014/main" id="{4BAE1A9E-1084-4FE6-9625-22F4D39D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225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544513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1447800" y="2120901"/>
            <a:ext cx="3097214" cy="1981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AutoShape 20"/>
          <p:cNvSpPr>
            <a:spLocks/>
          </p:cNvSpPr>
          <p:nvPr/>
        </p:nvSpPr>
        <p:spPr bwMode="auto">
          <a:xfrm rot="5400000">
            <a:off x="2968345" y="2766732"/>
            <a:ext cx="56123" cy="3097214"/>
          </a:xfrm>
          <a:prstGeom prst="rightBrace">
            <a:avLst>
              <a:gd name="adj1" fmla="val 2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4" name="AutoShape 21"/>
          <p:cNvSpPr>
            <a:spLocks/>
          </p:cNvSpPr>
          <p:nvPr/>
        </p:nvSpPr>
        <p:spPr bwMode="auto">
          <a:xfrm>
            <a:off x="1160464" y="2142039"/>
            <a:ext cx="76200" cy="1981200"/>
          </a:xfrm>
          <a:prstGeom prst="leftBrace">
            <a:avLst>
              <a:gd name="adj1" fmla="val 2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5" name="Text Box 22"/>
          <p:cNvSpPr txBox="1">
            <a:spLocks noChangeArrowheads="1"/>
          </p:cNvSpPr>
          <p:nvPr/>
        </p:nvSpPr>
        <p:spPr bwMode="auto">
          <a:xfrm>
            <a:off x="2667000" y="4467607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150</a:t>
            </a:r>
          </a:p>
        </p:txBody>
      </p:sp>
      <p:sp>
        <p:nvSpPr>
          <p:cNvPr id="7176" name="Text Box 23"/>
          <p:cNvSpPr txBox="1">
            <a:spLocks noChangeArrowheads="1"/>
          </p:cNvSpPr>
          <p:nvPr/>
        </p:nvSpPr>
        <p:spPr bwMode="auto">
          <a:xfrm rot="-5400000">
            <a:off x="688207" y="2926834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7177" name="Picture 25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5400"/>
            <a:ext cx="12271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5548313"/>
            <a:ext cx="13112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7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42263" y="5659438"/>
            <a:ext cx="120173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8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588"/>
            <a:ext cx="108743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968157" y="1577976"/>
            <a:ext cx="417584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1: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FD 100 RT 90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FD 150 RT 90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FD 100 RT 90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FD 150 RT 90</a:t>
            </a:r>
          </a:p>
        </p:txBody>
      </p:sp>
      <p:pic>
        <p:nvPicPr>
          <p:cNvPr id="27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E5E8A253-D36D-4E2F-98E6-C37A2BDF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4" y="6357"/>
            <a:ext cx="6616700" cy="131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3D8DE7-A750-4DDC-9EA7-C8C38B564EA7}"/>
              </a:ext>
            </a:extLst>
          </p:cNvPr>
          <p:cNvSpPr txBox="1"/>
          <p:nvPr/>
        </p:nvSpPr>
        <p:spPr>
          <a:xfrm>
            <a:off x="1530350" y="184941"/>
            <a:ext cx="608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3A22E-3BC6-4C8C-8D76-436DC5EBD8BC}"/>
              </a:ext>
            </a:extLst>
          </p:cNvPr>
          <p:cNvSpPr txBox="1"/>
          <p:nvPr/>
        </p:nvSpPr>
        <p:spPr>
          <a:xfrm>
            <a:off x="1954433" y="5659437"/>
            <a:ext cx="661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2: </a:t>
            </a:r>
          </a:p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Repeat 2 [</a:t>
            </a:r>
            <a:r>
              <a:rPr lang="en-US" altLang="en-US" sz="2800" b="1" dirty="0">
                <a:cs typeface="Arial" panose="020B0604020202020204" pitchFamily="34" charset="0"/>
              </a:rPr>
              <a:t>FD 100 RT 90 FD 150 RT 90]</a:t>
            </a:r>
          </a:p>
        </p:txBody>
      </p:sp>
    </p:spTree>
    <p:extLst>
      <p:ext uri="{BB962C8B-B14F-4D97-AF65-F5344CB8AC3E}">
        <p14:creationId xmlns:p14="http://schemas.microsoft.com/office/powerpoint/2010/main" val="12523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4036" y="1431493"/>
            <a:ext cx="619592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THẾ GIỚI LOGO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362200"/>
            <a:ext cx="7653377" cy="123880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</a:p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8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731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1444626"/>
            <a:ext cx="7550150" cy="2117725"/>
            <a:chOff x="1336675" y="544945"/>
            <a:chExt cx="7532555" cy="2921000"/>
          </a:xfrm>
        </p:grpSpPr>
        <p:pic>
          <p:nvPicPr>
            <p:cNvPr id="39944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544945"/>
              <a:ext cx="5004809" cy="148896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30000"/>
                </a:lnSpc>
              </a:pP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3276600"/>
            <a:ext cx="7431088" cy="2324100"/>
            <a:chOff x="1462426" y="3337719"/>
            <a:chExt cx="7430655" cy="3098800"/>
          </a:xfrm>
        </p:grpSpPr>
        <p:pic>
          <p:nvPicPr>
            <p:cNvPr id="39942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717786"/>
              <a:ext cx="5028907" cy="15663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30000"/>
                </a:lnSpc>
              </a:pP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Wait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Rùa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252412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2"/>
          <p:cNvSpPr>
            <a:spLocks noChangeArrowheads="1"/>
          </p:cNvSpPr>
          <p:nvPr/>
        </p:nvSpPr>
        <p:spPr bwMode="auto">
          <a:xfrm>
            <a:off x="0" y="990600"/>
            <a:ext cx="8991600" cy="5715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8" y="214629"/>
            <a:ext cx="8905323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485633D2-BD56-43C6-B87A-EB42C3990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>
              <a:latin typeface="Times New Roman" panose="02020603050405020304" pitchFamily="18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D7A53443-7629-42BB-B236-4129EB67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>
              <a:latin typeface="Times New Roman" panose="02020603050405020304" pitchFamily="18" charset="0"/>
            </a:endParaRPr>
          </a:p>
        </p:txBody>
      </p:sp>
      <p:sp>
        <p:nvSpPr>
          <p:cNvPr id="9220" name="Text Box 22">
            <a:extLst>
              <a:ext uri="{FF2B5EF4-FFF2-40B4-BE49-F238E27FC236}">
                <a16:creationId xmlns:a16="http://schemas.microsoft.com/office/drawing/2014/main" id="{CE66F4F7-CC6F-4135-9336-3A8CFB22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E4A12"/>
                </a:solidFill>
                <a:latin typeface="Times New Roman" panose="02020603050405020304" pitchFamily="18" charset="0"/>
              </a:rPr>
              <a:t>2/ Sử dụng câu lệnh Wait:</a:t>
            </a:r>
          </a:p>
        </p:txBody>
      </p:sp>
      <p:sp>
        <p:nvSpPr>
          <p:cNvPr id="9221" name="Text Box 23">
            <a:extLst>
              <a:ext uri="{FF2B5EF4-FFF2-40B4-BE49-F238E27FC236}">
                <a16:creationId xmlns:a16="http://schemas.microsoft.com/office/drawing/2014/main" id="{12ECEF9C-CABA-4321-A60A-70BA19C5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Bµi 3: Sö dông c©u lÖnh lÆp</a:t>
            </a:r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358D6AA9-CB43-4E47-9D34-272C6CA6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9900FF"/>
                </a:solidFill>
              </a:rPr>
              <a:t>Cấu trúc lệnh</a:t>
            </a:r>
            <a:r>
              <a:rPr lang="en-US" altLang="en-US" sz="2800" b="1">
                <a:solidFill>
                  <a:srgbClr val="9900FF"/>
                </a:solidFill>
              </a:rPr>
              <a:t>:</a:t>
            </a:r>
          </a:p>
        </p:txBody>
      </p:sp>
      <p:sp>
        <p:nvSpPr>
          <p:cNvPr id="95257" name="Text Box 25">
            <a:extLst>
              <a:ext uri="{FF2B5EF4-FFF2-40B4-BE49-F238E27FC236}">
                <a16:creationId xmlns:a16="http://schemas.microsoft.com/office/drawing/2014/main" id="{0E313094-B9E4-46FC-BC40-378B6C6FC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336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Wait  t</a:t>
            </a:r>
          </a:p>
        </p:txBody>
      </p:sp>
      <p:sp>
        <p:nvSpPr>
          <p:cNvPr id="95258" name="Text Box 26">
            <a:extLst>
              <a:ext uri="{FF2B5EF4-FFF2-40B4-BE49-F238E27FC236}">
                <a16:creationId xmlns:a16="http://schemas.microsoft.com/office/drawing/2014/main" id="{59F2CAFE-91D2-4E56-B896-234400D3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95600"/>
            <a:ext cx="70104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dừng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           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5259" name="Rectangle 27">
            <a:extLst>
              <a:ext uri="{FF2B5EF4-FFF2-40B4-BE49-F238E27FC236}">
                <a16:creationId xmlns:a16="http://schemas.microsoft.com/office/drawing/2014/main" id="{1E1AD82E-D2C8-4287-B5A6-4B4DF30B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2814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CC"/>
                </a:solidFill>
                <a:latin typeface="VNI-Times" pitchFamily="2" charset="0"/>
              </a:rPr>
              <a:t>Repeat 4 [FD 100 RT 90 </a:t>
            </a:r>
            <a:r>
              <a:rPr lang="en-US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wait 60</a:t>
            </a:r>
            <a:r>
              <a:rPr lang="en-US" altLang="en-US" sz="2800" b="1">
                <a:solidFill>
                  <a:srgbClr val="0066CC"/>
                </a:solidFill>
                <a:latin typeface="VNI-Times" pitchFamily="2" charset="0"/>
              </a:rPr>
              <a:t>]</a:t>
            </a:r>
          </a:p>
        </p:txBody>
      </p:sp>
      <p:sp>
        <p:nvSpPr>
          <p:cNvPr id="95262" name="Text Box 30">
            <a:extLst>
              <a:ext uri="{FF2B5EF4-FFF2-40B4-BE49-F238E27FC236}">
                <a16:creationId xmlns:a16="http://schemas.microsoft.com/office/drawing/2014/main" id="{418D0565-530C-4064-81CC-9CC3D3BCA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052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B0D"/>
                </a:solidFill>
                <a:latin typeface="Times New Roman" panose="02020603050405020304" pitchFamily="18" charset="0"/>
              </a:rPr>
              <a:t>Ví dụ:</a:t>
            </a:r>
          </a:p>
        </p:txBody>
      </p:sp>
      <p:sp>
        <p:nvSpPr>
          <p:cNvPr id="95263" name="Rectangle 31">
            <a:extLst>
              <a:ext uri="{FF2B5EF4-FFF2-40B4-BE49-F238E27FC236}">
                <a16:creationId xmlns:a16="http://schemas.microsoft.com/office/drawing/2014/main" id="{AF2FFB81-592C-411B-8AA4-DF6C1B40F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91088"/>
            <a:ext cx="548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CC"/>
                </a:solidFill>
                <a:latin typeface="VNI-Times" pitchFamily="2" charset="0"/>
              </a:rPr>
              <a:t>Repeat 4 [FD 100 </a:t>
            </a:r>
            <a:r>
              <a:rPr lang="en-US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wait 60</a:t>
            </a:r>
            <a:r>
              <a:rPr lang="en-US" altLang="en-US" sz="1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CC"/>
                </a:solidFill>
                <a:latin typeface="VNI-Times" pitchFamily="2" charset="0"/>
              </a:rPr>
              <a:t>RT 90</a:t>
            </a:r>
            <a:r>
              <a:rPr lang="en-US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95264" name="Rectangle 32">
            <a:extLst>
              <a:ext uri="{FF2B5EF4-FFF2-40B4-BE49-F238E27FC236}">
                <a16:creationId xmlns:a16="http://schemas.microsoft.com/office/drawing/2014/main" id="{0D4D8428-3FB7-4B26-AEEA-C9C7152F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244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CC"/>
                </a:solidFill>
                <a:latin typeface="VNI-Times" pitchFamily="2" charset="0"/>
              </a:rPr>
              <a:t>Repeat 4 [FD 100 </a:t>
            </a:r>
            <a:r>
              <a:rPr lang="en-US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wait 60</a:t>
            </a:r>
            <a:r>
              <a:rPr lang="en-US" altLang="en-US" sz="1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CC"/>
                </a:solidFill>
                <a:latin typeface="VNI-Times" pitchFamily="2" charset="0"/>
              </a:rPr>
              <a:t>RT 90 </a:t>
            </a:r>
            <a:r>
              <a:rPr lang="en-US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wait 120]</a:t>
            </a:r>
          </a:p>
        </p:txBody>
      </p:sp>
      <p:pic>
        <p:nvPicPr>
          <p:cNvPr id="9229" name="Picture 4" descr="Valentine 03 03 ">
            <a:extLst>
              <a:ext uri="{FF2B5EF4-FFF2-40B4-BE49-F238E27FC236}">
                <a16:creationId xmlns:a16="http://schemas.microsoft.com/office/drawing/2014/main" id="{0285DAB5-6500-415A-B682-AB6C3F08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9"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6" grpId="0"/>
      <p:bldP spid="95257" grpId="0"/>
      <p:bldP spid="95258" grpId="0"/>
      <p:bldP spid="95259" grpId="0"/>
      <p:bldP spid="95262" grpId="0"/>
      <p:bldP spid="95263" grpId="0"/>
      <p:bldP spid="952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E5BED956-0349-4E43-9DD8-EFF0BE46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708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Ví dụ: REPEAT 6 [FD 50 RT 60 WAIT 120]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7E2BEE7-9F0A-44F7-A91B-1D1C69D9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Cooper" panose="020B7200000000000000" pitchFamily="34" charset="0"/>
              </a:rPr>
              <a:t>Bµi 3: Sö dông c©u lÖnh lÆp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1363B1BB-4820-4B9E-952E-8EC86535D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21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Bodoni" panose="020B7200000000000000" pitchFamily="34" charset="0"/>
              </a:rPr>
              <a:t>2. Sö dông lÖnh Wait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8D38F6C0-C858-42C5-BD6A-CF252677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 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Để theo dõi được các bước thực hiện của Rùa thì chúng ta sẽ dùng lệnh: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B68C8288-335A-410A-B165-E60FA061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0"/>
            <a:ext cx="2362200" cy="8001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WAIT t</a:t>
            </a: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ED36FE81-9327-43EE-8915-654CF530B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88392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</a:rPr>
              <a:t>: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tic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60 tic =1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b="1" dirty="0">
              <a:latin typeface=".VnCommercial Script" panose="020B7200000000000000" pitchFamily="34" charset="0"/>
            </a:endParaRPr>
          </a:p>
        </p:txBody>
      </p:sp>
      <p:sp>
        <p:nvSpPr>
          <p:cNvPr id="94218" name="Text Box 10">
            <a:extLst>
              <a:ext uri="{FF2B5EF4-FFF2-40B4-BE49-F238E27FC236}">
                <a16:creationId xmlns:a16="http://schemas.microsoft.com/office/drawing/2014/main" id="{07F7305E-5C92-468E-A9D6-7855AC6F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26075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Chú ý</a:t>
            </a:r>
            <a:r>
              <a:rPr lang="en-US" altLang="en-US" sz="2400" b="1"/>
              <a:t>:</a:t>
            </a:r>
            <a:r>
              <a:rPr lang="en-US" altLang="en-US" sz="2400"/>
              <a:t>  </a:t>
            </a:r>
            <a:r>
              <a:rPr lang="en-US" altLang="en-US" sz="2400">
                <a:solidFill>
                  <a:srgbClr val="0000FF"/>
                </a:solidFill>
              </a:rPr>
              <a:t>Lệnh </a:t>
            </a:r>
            <a:r>
              <a:rPr lang="en-US" altLang="en-US" sz="2400">
                <a:solidFill>
                  <a:schemeClr val="hlink"/>
                </a:solidFill>
              </a:rPr>
              <a:t>WAIT</a:t>
            </a:r>
            <a:r>
              <a:rPr lang="en-US" altLang="en-US" sz="2400">
                <a:solidFill>
                  <a:srgbClr val="0000FF"/>
                </a:solidFill>
              </a:rPr>
              <a:t> được viết trong dấu ngoặc vuông và sau câu lệnh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5" grpId="0"/>
      <p:bldP spid="94216" grpId="0" animBg="1"/>
      <p:bldP spid="94217" grpId="0"/>
      <p:bldP spid="94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381F2A4-1AE5-4AC2-B66A-A6D8C8DB1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>
              <a:latin typeface="Times New Roman" panose="02020603050405020304" pitchFamily="18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AB0EE796-1CF9-44B3-82D9-930D9648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>
              <a:latin typeface="Times New Roman" panose="02020603050405020304" pitchFamily="18" charset="0"/>
            </a:endParaRPr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0CE5C381-6797-4AD3-8E8A-F726C52F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4A11"/>
                </a:solidFill>
                <a:latin typeface="Times New Roman" panose="02020603050405020304" pitchFamily="18" charset="0"/>
              </a:rPr>
              <a:t>1/ Câu lệnh lặp:</a:t>
            </a: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D4E78ADF-7DD9-4C6A-88ED-3BD0189FF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Bµi 3: Sö dông c©u lÖnh lÆp</a:t>
            </a:r>
          </a:p>
        </p:txBody>
      </p:sp>
      <p:sp>
        <p:nvSpPr>
          <p:cNvPr id="99336" name="AutoShape 8">
            <a:extLst>
              <a:ext uri="{FF2B5EF4-FFF2-40B4-BE49-F238E27FC236}">
                <a16:creationId xmlns:a16="http://schemas.microsoft.com/office/drawing/2014/main" id="{8B3A4FC1-54B0-406D-852F-FCE609F0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0"/>
            <a:ext cx="3810000" cy="7620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C3300"/>
                </a:solidFill>
              </a:rPr>
              <a:t>Repeat n [     ]</a:t>
            </a:r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A957D869-E88B-4D44-8126-85A25B6D3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0668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9900FF"/>
                </a:solidFill>
              </a:rPr>
              <a:t>Cấu trúc lệnh</a:t>
            </a:r>
            <a:r>
              <a:rPr lang="en-US" altLang="en-US" sz="2800">
                <a:solidFill>
                  <a:srgbClr val="9900FF"/>
                </a:solidFill>
              </a:rPr>
              <a:t>:</a:t>
            </a:r>
          </a:p>
        </p:txBody>
      </p:sp>
      <p:sp>
        <p:nvSpPr>
          <p:cNvPr id="99344" name="Text Box 16">
            <a:extLst>
              <a:ext uri="{FF2B5EF4-FFF2-40B4-BE49-F238E27FC236}">
                <a16:creationId xmlns:a16="http://schemas.microsoft.com/office/drawing/2014/main" id="{711D3DE0-DA75-4CEC-BEE1-D8B5595E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67088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4A11"/>
                </a:solidFill>
                <a:latin typeface="Times New Roman" panose="02020603050405020304" pitchFamily="18" charset="0"/>
              </a:rPr>
              <a:t>2/ Sử dụng câu lệnh Wait:</a:t>
            </a:r>
          </a:p>
        </p:txBody>
      </p:sp>
      <p:sp>
        <p:nvSpPr>
          <p:cNvPr id="99345" name="Text Box 17">
            <a:extLst>
              <a:ext uri="{FF2B5EF4-FFF2-40B4-BE49-F238E27FC236}">
                <a16:creationId xmlns:a16="http://schemas.microsoft.com/office/drawing/2014/main" id="{0F9E86D0-99BE-4282-B73C-76073B93B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0488"/>
            <a:ext cx="701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9900FF"/>
                </a:solidFill>
                <a:latin typeface="Times New Roman" panose="02020603050405020304" pitchFamily="18" charset="0"/>
              </a:rPr>
              <a:t>Cấu trúc lệnh</a:t>
            </a:r>
            <a:r>
              <a:rPr lang="en-US" altLang="en-US" sz="2800">
                <a:solidFill>
                  <a:srgbClr val="99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9346" name="Text Box 18">
            <a:extLst>
              <a:ext uri="{FF2B5EF4-FFF2-40B4-BE49-F238E27FC236}">
                <a16:creationId xmlns:a16="http://schemas.microsoft.com/office/drawing/2014/main" id="{B13FEC2B-5B1B-435E-A4D1-3F6FCBD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4958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CC3300"/>
                </a:solidFill>
              </a:rPr>
              <a:t>Wait  n</a:t>
            </a:r>
          </a:p>
        </p:txBody>
      </p:sp>
      <p:sp>
        <p:nvSpPr>
          <p:cNvPr id="99347" name="Text Box 19">
            <a:extLst>
              <a:ext uri="{FF2B5EF4-FFF2-40B4-BE49-F238E27FC236}">
                <a16:creationId xmlns:a16="http://schemas.microsoft.com/office/drawing/2014/main" id="{1C2B1692-60DB-4D1D-AC23-A66A3FC2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997450"/>
            <a:ext cx="70104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Trong đó:</a:t>
            </a:r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 là thời gian tạm dừng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    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tính bằng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tíc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60 tíc =1 giây </a:t>
            </a:r>
          </a:p>
        </p:txBody>
      </p:sp>
      <p:sp>
        <p:nvSpPr>
          <p:cNvPr id="99348" name="Text Box 20">
            <a:extLst>
              <a:ext uri="{FF2B5EF4-FFF2-40B4-BE49-F238E27FC236}">
                <a16:creationId xmlns:a16="http://schemas.microsoft.com/office/drawing/2014/main" id="{35E7D986-E4A4-4ADA-8EAF-C8445819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2209800"/>
            <a:ext cx="76835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Trong đó:</a:t>
            </a:r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n là số lần lặp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+ Trong [    ] là câu lệnh được lặp lại</a:t>
            </a:r>
          </a:p>
        </p:txBody>
      </p:sp>
      <p:pic>
        <p:nvPicPr>
          <p:cNvPr id="11277" name="Picture 4" descr="Valentine 03 03 ">
            <a:extLst>
              <a:ext uri="{FF2B5EF4-FFF2-40B4-BE49-F238E27FC236}">
                <a16:creationId xmlns:a16="http://schemas.microsoft.com/office/drawing/2014/main" id="{DFB13ACE-D8C4-404E-BAFF-7FDF9B57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9"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36" grpId="0"/>
      <p:bldP spid="99340" grpId="0"/>
      <p:bldP spid="99344" grpId="0"/>
      <p:bldP spid="99345" grpId="0"/>
      <p:bldP spid="99346" grpId="0"/>
      <p:bldP spid="99347" grpId="0"/>
      <p:bldP spid="993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>
            <a:extLst>
              <a:ext uri="{FF2B5EF4-FFF2-40B4-BE49-F238E27FC236}">
                <a16:creationId xmlns:a16="http://schemas.microsoft.com/office/drawing/2014/main" id="{8E101D9F-6FBC-4DDB-880B-D012027E32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0150"/>
            <a:ext cx="70754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8">
            <a:extLst>
              <a:ext uri="{FF2B5EF4-FFF2-40B4-BE49-F238E27FC236}">
                <a16:creationId xmlns:a16="http://schemas.microsoft.com/office/drawing/2014/main" id="{C6C61E40-B3B0-4A76-8B89-03CB34B2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686051"/>
            <a:ext cx="3505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445" tIns="20224" rIns="40445" bIns="20224">
            <a:spAutoFit/>
          </a:bodyPr>
          <a:lstStyle>
            <a:lvl1pPr marL="201613" indent="-201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00" b="1">
                <a:solidFill>
                  <a:srgbClr val="FF0000"/>
                </a:solidFill>
                <a:latin typeface="Arial" panose="020B0604020202020204" pitchFamily="34" charset="0"/>
              </a:rPr>
              <a:t>THỰC HÀNH</a:t>
            </a:r>
          </a:p>
        </p:txBody>
      </p:sp>
      <p:sp>
        <p:nvSpPr>
          <p:cNvPr id="73732" name="AutoShape 2">
            <a:extLst>
              <a:ext uri="{FF2B5EF4-FFF2-40B4-BE49-F238E27FC236}">
                <a16:creationId xmlns:a16="http://schemas.microsoft.com/office/drawing/2014/main" id="{18FE5246-74E1-4873-AB82-8D157D8D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857250"/>
            <a:ext cx="900588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64" tIns="45632" rIns="91264" bIns="4563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3733" name="Picture 21" descr="POINSET2">
            <a:extLst>
              <a:ext uri="{FF2B5EF4-FFF2-40B4-BE49-F238E27FC236}">
                <a16:creationId xmlns:a16="http://schemas.microsoft.com/office/drawing/2014/main" id="{9B011692-59E8-4E27-BA2D-EABE5DA5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1"/>
            <a:ext cx="1828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24" descr="POINSET2">
            <a:extLst>
              <a:ext uri="{FF2B5EF4-FFF2-40B4-BE49-F238E27FC236}">
                <a16:creationId xmlns:a16="http://schemas.microsoft.com/office/drawing/2014/main" id="{A5CA858E-F5E7-4E06-8123-C6594D6B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263" y="68580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6" descr="POINSET2">
            <a:extLst>
              <a:ext uri="{FF2B5EF4-FFF2-40B4-BE49-F238E27FC236}">
                <a16:creationId xmlns:a16="http://schemas.microsoft.com/office/drawing/2014/main" id="{1B715246-248E-4A21-9360-797C475A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1459">
            <a:off x="160338" y="4887913"/>
            <a:ext cx="9572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6" descr="POINSET2">
            <a:extLst>
              <a:ext uri="{FF2B5EF4-FFF2-40B4-BE49-F238E27FC236}">
                <a16:creationId xmlns:a16="http://schemas.microsoft.com/office/drawing/2014/main" id="{7498601A-013F-4EBB-A083-27623C30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4" y="5046664"/>
            <a:ext cx="1277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282A6A-FDAD-4AF3-8C8B-86F9CBB9B66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0832"/>
            <a:ext cx="8229600" cy="5325168"/>
          </a:xfrm>
        </p:spPr>
      </p:pic>
    </p:spTree>
    <p:extLst>
      <p:ext uri="{BB962C8B-B14F-4D97-AF65-F5344CB8AC3E}">
        <p14:creationId xmlns:p14="http://schemas.microsoft.com/office/powerpoint/2010/main" val="1609290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56&quot;/&gt;&lt;/object&gt;&lt;object type=&quot;3&quot; unique_id=&quot;10004&quot;&gt;&lt;property id=&quot;20148&quot; value=&quot;5&quot;/&gt;&lt;property id=&quot;20300&quot; value=&quot;Slide 4 - &amp;quot; &amp;quot;&quot;/&gt;&lt;property id=&quot;20307&quot; value=&quot;257&quot;/&gt;&lt;/object&gt;&lt;object type=&quot;3&quot; unique_id=&quot;10005&quot;&gt;&lt;property id=&quot;20148&quot; value=&quot;5&quot;/&gt;&lt;property id=&quot;20300&quot; value=&quot;Slide 5&quot;/&gt;&lt;property id=&quot;20307&quot; value=&quot;272&quot;/&gt;&lt;/object&gt;&lt;object type=&quot;3&quot; unique_id=&quot;10006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81&quot;/&gt;&lt;/object&gt;&lt;object type=&quot;3&quot; unique_id=&quot;10014&quot;&gt;&lt;property id=&quot;20148&quot; value=&quot;5&quot;/&gt;&lt;property id=&quot;20300&quot; value=&quot;Slide 9&quot;/&gt;&lt;property id=&quot;20307&quot; value=&quot;277&quot;/&gt;&lt;/object&gt;&lt;object type=&quot;3&quot; unique_id=&quot;10113&quot;&gt;&lt;property id=&quot;20148&quot; value=&quot;5&quot;/&gt;&lt;property id=&quot;20300&quot; value=&quot;Slide 10&quot;/&gt;&lt;property id=&quot;20307&quot; value=&quot;283&quot;/&gt;&lt;/object&gt;&lt;object type=&quot;3&quot; unique_id=&quot;11050&quot;&gt;&lt;property id=&quot;20148&quot; value=&quot;5&quot;/&gt;&lt;property id=&quot;20300&quot; value=&quot;Slide 1&quot;/&gt;&lt;property id=&quot;20307&quot; value=&quot;284&quot;/&gt;&lt;/object&gt;&lt;object type=&quot;3&quot; unique_id=&quot;11318&quot;&gt;&lt;property id=&quot;20148&quot; value=&quot;5&quot;/&gt;&lt;property id=&quot;20300&quot; value=&quot;Slide 2&quot;/&gt;&lt;property id=&quot;20307&quot; value=&quot;285&quot;/&gt;&lt;/object&gt;&lt;object type=&quot;3&quot; unique_id=&quot;11319&quot;&gt;&lt;property id=&quot;20148&quot; value=&quot;5&quot;/&gt;&lt;property id=&quot;20300&quot; value=&quot;Slide 11&quot;/&gt;&lt;property id=&quot;20307&quot; value=&quot;286&quot;/&gt;&lt;/object&gt;&lt;object type=&quot;3&quot; unique_id=&quot;11320&quot;&gt;&lt;property id=&quot;20148&quot; value=&quot;5&quot;/&gt;&lt;property id=&quot;20300&quot; value=&quot;Slide 12&quot;/&gt;&lt;property id=&quot;20307&quot; value=&quot;287&quot;/&gt;&lt;/object&gt;&lt;object type=&quot;3&quot; unique_id=&quot;11321&quot;&gt;&lt;property id=&quot;20148&quot; value=&quot;5&quot;/&gt;&lt;property id=&quot;20300&quot; value=&quot;Slide 13&quot;/&gt;&lt;property id=&quot;20307&quot; value=&quot;295&quot;/&gt;&lt;/object&gt;&lt;object type=&quot;3&quot; unique_id=&quot;11322&quot;&gt;&lt;property id=&quot;20148&quot; value=&quot;5&quot;/&gt;&lt;property id=&quot;20300&quot; value=&quot;Slide 14&quot;/&gt;&lt;property id=&quot;20307&quot; value=&quot;296&quot;/&gt;&lt;/object&gt;&lt;object type=&quot;3&quot; unique_id=&quot;11323&quot;&gt;&lt;property id=&quot;20148&quot; value=&quot;5&quot;/&gt;&lt;property id=&quot;20300&quot; value=&quot;Slide 15&quot;/&gt;&lt;property id=&quot;20307&quot; value=&quot;297&quot;/&gt;&lt;/object&gt;&lt;object type=&quot;3&quot; unique_id=&quot;11324&quot;&gt;&lt;property id=&quot;20148&quot; value=&quot;5&quot;/&gt;&lt;property id=&quot;20300&quot; value=&quot;Slide 16&quot;/&gt;&lt;property id=&quot;20307&quot; value=&quot;298&quot;/&gt;&lt;/object&gt;&lt;object type=&quot;3&quot; unique_id=&quot;11325&quot;&gt;&lt;property id=&quot;20148&quot; value=&quot;5&quot;/&gt;&lt;property id=&quot;20300&quot; value=&quot;Slide 17&quot;/&gt;&lt;property id=&quot;20307&quot; value=&quot;292&quot;/&gt;&lt;/object&gt;&lt;object type=&quot;3&quot; unique_id=&quot;11326&quot;&gt;&lt;property id=&quot;20148&quot; value=&quot;5&quot;/&gt;&lt;property id=&quot;20300&quot; value=&quot;Slide 18&quot;/&gt;&lt;property id=&quot;20307&quot; value=&quot;293&quot;/&gt;&lt;/object&gt;&lt;object type=&quot;3&quot; unique_id=&quot;11327&quot;&gt;&lt;property id=&quot;20148&quot; value=&quot;5&quot;/&gt;&lt;property id=&quot;20300&quot; value=&quot;Slide 19&quot;/&gt;&lt;property id=&quot;20307&quot; value=&quot;294&quot;/&gt;&lt;/object&gt;&lt;object type=&quot;3&quot; unique_id=&quot;11833&quot;&gt;&lt;property id=&quot;20148&quot; value=&quot;5&quot;/&gt;&lt;property id=&quot;20300&quot; value=&quot;Slide 20&quot;/&gt;&lt;property id=&quot;20307&quot; value=&quot;299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0A74620-83D5-4640-AA78-0014E7088B07}"/>
</file>

<file path=customXml/itemProps2.xml><?xml version="1.0" encoding="utf-8"?>
<ds:datastoreItem xmlns:ds="http://schemas.openxmlformats.org/officeDocument/2006/customXml" ds:itemID="{043B7986-2191-4F40-8B0F-23C6D76917CD}"/>
</file>

<file path=customXml/itemProps3.xml><?xml version="1.0" encoding="utf-8"?>
<ds:datastoreItem xmlns:ds="http://schemas.openxmlformats.org/officeDocument/2006/customXml" ds:itemID="{F76AE8A5-3BF7-40C4-A4EC-61AB20FDA021}"/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426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.VnBodoni</vt:lpstr>
      <vt:lpstr>.VnCommercial Script</vt:lpstr>
      <vt:lpstr>.VnCooper</vt:lpstr>
      <vt:lpstr>.VnTime</vt:lpstr>
      <vt:lpstr>Arial</vt:lpstr>
      <vt:lpstr>Calibri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Vũ Ngọc Anh</cp:lastModifiedBy>
  <cp:revision>175</cp:revision>
  <dcterms:created xsi:type="dcterms:W3CDTF">2010-03-29T21:28:11Z</dcterms:created>
  <dcterms:modified xsi:type="dcterms:W3CDTF">2022-04-24T15:29:46Z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