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257" r:id="rId3"/>
    <p:sldId id="256" r:id="rId4"/>
    <p:sldId id="258" r:id="rId5"/>
    <p:sldId id="260" r:id="rId6"/>
    <p:sldId id="259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3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5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2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38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6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7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685B-4289-4AA8-9EB0-0106E519A5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974A-EAD5-4C79-93D6-FA006760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dirty="0"/>
              <a:t>vui</a:t>
            </a:r>
            <a:r>
              <a:rPr lang="en-US" dirty="0" smtClean="0"/>
              <a:t>: Chọn </a:t>
            </a:r>
            <a:r>
              <a:rPr lang="en-US" dirty="0"/>
              <a:t>3 bạn học sinh làm giám </a:t>
            </a:r>
            <a:r>
              <a:rPr lang="en-US" dirty="0" smtClean="0"/>
              <a:t>khảo và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thành 2 nhóm.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14" y="3327640"/>
            <a:ext cx="8438605" cy="133579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</a:rPr>
              <a:t>Lần </a:t>
            </a:r>
            <a:r>
              <a:rPr lang="en-US" sz="2800" dirty="0">
                <a:solidFill>
                  <a:srgbClr val="FF0000"/>
                </a:solidFill>
              </a:rPr>
              <a:t>lượt </a:t>
            </a:r>
            <a:r>
              <a:rPr lang="en-US" sz="2800" dirty="0" smtClean="0"/>
              <a:t>từng nhóm </a:t>
            </a:r>
            <a:r>
              <a:rPr lang="en-US" sz="2800" dirty="0"/>
              <a:t>học sinh trả lời nhanh </a:t>
            </a:r>
            <a:r>
              <a:rPr lang="en-US" sz="3200" dirty="0"/>
              <a:t>các</a:t>
            </a:r>
            <a:r>
              <a:rPr lang="en-US" sz="2800" dirty="0"/>
              <a:t> lệnh logo mà em </a:t>
            </a:r>
            <a:r>
              <a:rPr lang="en-US" sz="2800" dirty="0" smtClean="0"/>
              <a:t>biết</a:t>
            </a:r>
            <a:r>
              <a:rPr lang="en-US" sz="2800" dirty="0"/>
              <a:t> </a:t>
            </a:r>
            <a:r>
              <a:rPr lang="en-US" sz="2800" dirty="0" smtClean="0"/>
              <a:t>và không được trùng câu trả lời.</a:t>
            </a:r>
          </a:p>
          <a:p>
            <a:pPr>
              <a:buFontTx/>
              <a:buChar char="-"/>
            </a:pPr>
            <a:r>
              <a:rPr lang="en-US" sz="2800" dirty="0" smtClean="0"/>
              <a:t>Giám khảo kiểm tra các câu trả lời bằng cách ghi nhớ và </a:t>
            </a:r>
            <a:r>
              <a:rPr lang="en-US" sz="2800" dirty="0" smtClean="0">
                <a:solidFill>
                  <a:srgbClr val="FF0000"/>
                </a:solidFill>
              </a:rPr>
              <a:t>xác nhận lệnh </a:t>
            </a:r>
            <a:r>
              <a:rPr lang="en-US" sz="2800" dirty="0" smtClean="0"/>
              <a:t>mà 2 nhóm đưa ra </a:t>
            </a:r>
            <a:r>
              <a:rPr lang="en-US" sz="2800" dirty="0" smtClean="0">
                <a:solidFill>
                  <a:schemeClr val="tx1"/>
                </a:solidFill>
              </a:rPr>
              <a:t>đúng</a:t>
            </a:r>
            <a:r>
              <a:rPr lang="en-US" sz="2800" dirty="0" smtClean="0"/>
              <a:t> hay </a:t>
            </a:r>
            <a:r>
              <a:rPr lang="en-US" sz="2800" dirty="0" smtClean="0">
                <a:solidFill>
                  <a:schemeClr val="tx1"/>
                </a:solidFill>
              </a:rPr>
              <a:t>sai</a:t>
            </a:r>
            <a:r>
              <a:rPr lang="en-US" sz="2800" dirty="0" smtClean="0"/>
              <a:t>, có trùng nhau không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40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5: THẾ GIỚI LOGO</a:t>
            </a:r>
            <a:b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4: Luyện tập (Tiết 2)</a:t>
            </a:r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 smtClean="0"/>
              <a:t>Câu hỏi: </a:t>
            </a:r>
            <a:r>
              <a:rPr lang="nl-NL" sz="3600" dirty="0">
                <a:ea typeface="Times New Roman" panose="02020603050405020304" pitchFamily="18" charset="0"/>
              </a:rPr>
              <a:t>HS nối các lệnh của Logo với hành động của Rùa theo 2 cột trong bảng </a:t>
            </a:r>
            <a:r>
              <a:rPr lang="nl-NL" sz="3600" dirty="0" smtClean="0">
                <a:ea typeface="Times New Roman" panose="02020603050405020304" pitchFamily="18" charset="0"/>
              </a:rPr>
              <a:t>sau: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68763"/>
              </p:ext>
            </p:extLst>
          </p:nvPr>
        </p:nvGraphicFramePr>
        <p:xfrm>
          <a:off x="3412355" y="2625775"/>
          <a:ext cx="1564594" cy="3586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431">
                  <a:extLst>
                    <a:ext uri="{9D8B030D-6E8A-4147-A177-3AD203B41FA5}">
                      <a16:colId xmlns:a16="http://schemas.microsoft.com/office/drawing/2014/main" val="2057478744"/>
                    </a:ext>
                  </a:extLst>
                </a:gridCol>
                <a:gridCol w="981163">
                  <a:extLst>
                    <a:ext uri="{9D8B030D-6E8A-4147-A177-3AD203B41FA5}">
                      <a16:colId xmlns:a16="http://schemas.microsoft.com/office/drawing/2014/main" val="3728505611"/>
                    </a:ext>
                  </a:extLst>
                </a:gridCol>
              </a:tblGrid>
              <a:tr h="341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Lệnh Logo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479408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FD 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51905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BK 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40364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LT 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322842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RT 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798904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348265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9491443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750776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856692"/>
                  </a:ext>
                </a:extLst>
              </a:tr>
              <a:tr h="36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71549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77374"/>
              </p:ext>
            </p:extLst>
          </p:nvPr>
        </p:nvGraphicFramePr>
        <p:xfrm>
          <a:off x="5568789" y="2625777"/>
          <a:ext cx="3287827" cy="358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363">
                  <a:extLst>
                    <a:ext uri="{9D8B030D-6E8A-4147-A177-3AD203B41FA5}">
                      <a16:colId xmlns:a16="http://schemas.microsoft.com/office/drawing/2014/main" val="1986671040"/>
                    </a:ext>
                  </a:extLst>
                </a:gridCol>
                <a:gridCol w="2722464">
                  <a:extLst>
                    <a:ext uri="{9D8B030D-6E8A-4147-A177-3AD203B41FA5}">
                      <a16:colId xmlns:a16="http://schemas.microsoft.com/office/drawing/2014/main" val="2137705159"/>
                    </a:ext>
                  </a:extLst>
                </a:gridCol>
              </a:tblGrid>
              <a:tr h="36006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thực hiện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800436"/>
                  </a:ext>
                </a:extLst>
              </a:tr>
              <a:tr h="36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ẩn mình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382605"/>
                  </a:ext>
                </a:extLst>
              </a:tr>
              <a:tr h="403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tiến về phía trước n bước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758383"/>
                  </a:ext>
                </a:extLst>
              </a:tr>
              <a:tr h="33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 toàn bộ sân chơi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43957"/>
                  </a:ext>
                </a:extLst>
              </a:tr>
              <a:tr h="36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hạ bút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844430"/>
                  </a:ext>
                </a:extLst>
              </a:tr>
              <a:tr h="36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nhấc bút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444584"/>
                  </a:ext>
                </a:extLst>
              </a:tr>
              <a:tr h="36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Quay trái k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845391"/>
                  </a:ext>
                </a:extLst>
              </a:tr>
              <a:tr h="36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Quay phải k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002537"/>
                  </a:ext>
                </a:extLst>
              </a:tr>
              <a:tr h="33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lùi lại phía sau n bước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415599"/>
                  </a:ext>
                </a:extLst>
              </a:tr>
              <a:tr h="36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hiện mình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28955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076419" y="2424070"/>
            <a:ext cx="1820179" cy="37856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1-B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2-H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3-F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4-G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5-E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6-D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7-A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8-I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9-C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Bài tập 5: Viết các lệnh để điều khiển Rùa vẽ được hình như dưới đây. Biết rằng chiều dài mỗi đoạn của nét đứt là 80 bước.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Các lệnh như sau: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616955" y="3218780"/>
            <a:ext cx="626284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80 PU FD 80 PD FD 80 PU FD 80 RT 90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80 PU FD 80 PD FD 80 PU FD 80 RT 90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80 PU FD 80 PD FD 80 PU FD 80 RT 90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80 PU FD 80 PD FD 80 PU FD 80 RT 90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0122" y="3040083"/>
            <a:ext cx="2046605" cy="1526797"/>
            <a:chOff x="7632065" y="3228769"/>
            <a:chExt cx="2046605" cy="1526797"/>
          </a:xfrm>
        </p:grpSpPr>
        <p:sp>
          <p:nvSpPr>
            <p:cNvPr id="17" name="Isosceles Triangle 16"/>
            <p:cNvSpPr/>
            <p:nvPr/>
          </p:nvSpPr>
          <p:spPr>
            <a:xfrm>
              <a:off x="7632065" y="4576869"/>
              <a:ext cx="336550" cy="174041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804150" y="3228769"/>
              <a:ext cx="0" cy="3573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04150" y="3887581"/>
              <a:ext cx="0" cy="3573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791450" y="4750910"/>
              <a:ext cx="406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678670" y="3228769"/>
              <a:ext cx="0" cy="3573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04150" y="4398172"/>
              <a:ext cx="0" cy="3573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678670" y="3887581"/>
              <a:ext cx="0" cy="3573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678670" y="4398172"/>
              <a:ext cx="0" cy="3573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15350" y="4750910"/>
              <a:ext cx="406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272270" y="4755566"/>
              <a:ext cx="406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91450" y="3228769"/>
              <a:ext cx="406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515350" y="3228769"/>
              <a:ext cx="406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272270" y="3233425"/>
              <a:ext cx="406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0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Bài tập 6: Em hãy </a:t>
            </a:r>
            <a:r>
              <a:rPr lang="en-US" dirty="0" smtClean="0">
                <a:ea typeface="Times New Roman" panose="02020603050405020304" pitchFamily="18" charset="0"/>
              </a:rPr>
              <a:t>viết lệnh để Rùa viết ra dòng chữ sau:</a:t>
            </a:r>
            <a:br>
              <a:rPr lang="en-US" dirty="0" smtClean="0"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860891"/>
            <a:ext cx="9601196" cy="591217"/>
          </a:xfrm>
        </p:spPr>
        <p:txBody>
          <a:bodyPr/>
          <a:lstStyle/>
          <a:p>
            <a:r>
              <a:rPr lang="en-US" dirty="0" smtClean="0"/>
              <a:t>Các lệnh như sau: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8651" y="4452108"/>
            <a:ext cx="6096000" cy="111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 90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 [Viet Nam que huong toi]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27142"/>
          <a:stretch/>
        </p:blipFill>
        <p:spPr bwMode="auto">
          <a:xfrm>
            <a:off x="3619728" y="1943553"/>
            <a:ext cx="5233988" cy="1525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2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Bài tập 7: </a:t>
            </a:r>
            <a:r>
              <a:rPr lang="en-US" sz="3600" dirty="0"/>
              <a:t>V</a:t>
            </a:r>
            <a:r>
              <a:rPr lang="en-US" sz="3600" dirty="0" smtClean="0"/>
              <a:t>ẽ đường đi của Rùa vào hình sau theo các lệnh cho trước. Biết rằng mỗi ô vuông trong hình có chiều dài cạnh là 10 bước.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Các lệnh như sau:</a:t>
            </a:r>
            <a:endParaRPr lang="en-US" dirty="0" smtClean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062270" y="2562835"/>
            <a:ext cx="3382217" cy="401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20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RT 90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FD 20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LT 90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FD 20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RT 90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FD 20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>
                <a:latin typeface=".VnTime" panose="020B72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T 90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FD 20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RT 90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6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FD 20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57" y="2076159"/>
            <a:ext cx="4067743" cy="414395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638606" y="3315998"/>
            <a:ext cx="2754468" cy="2146590"/>
            <a:chOff x="7638606" y="3315998"/>
            <a:chExt cx="2754468" cy="214659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7886698" y="4814888"/>
              <a:ext cx="0" cy="6477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891461" y="4800599"/>
              <a:ext cx="749808" cy="47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629645" y="4152899"/>
              <a:ext cx="0" cy="6477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624881" y="4148136"/>
              <a:ext cx="749808" cy="47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374689" y="3500436"/>
              <a:ext cx="0" cy="6477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374689" y="3490910"/>
              <a:ext cx="749808" cy="47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Isosceles Triangle 34"/>
            <p:cNvSpPr/>
            <p:nvPr/>
          </p:nvSpPr>
          <p:spPr>
            <a:xfrm rot="5400000">
              <a:off x="10076872" y="3352800"/>
              <a:ext cx="353003" cy="279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7919336" y="5153019"/>
              <a:ext cx="304800" cy="300043"/>
            </a:xfrm>
            <a:prstGeom prst="flowChartProces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7638606" y="5148263"/>
              <a:ext cx="219073" cy="304805"/>
            </a:xfrm>
            <a:prstGeom prst="flowChartProces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FF"/>
                  </a:solidFill>
                  <a:prstDash val="sysDash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1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Bài tập 8: Lệnh nào đã điều khiển Rùa quay tư thế  1 sang tư thế 2? Đánh dấu X và ô      cuối câu trả lời đúng.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64560"/>
              </p:ext>
            </p:extLst>
          </p:nvPr>
        </p:nvGraphicFramePr>
        <p:xfrm>
          <a:off x="1829398" y="2635813"/>
          <a:ext cx="8185416" cy="354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472">
                  <a:extLst>
                    <a:ext uri="{9D8B030D-6E8A-4147-A177-3AD203B41FA5}">
                      <a16:colId xmlns:a16="http://schemas.microsoft.com/office/drawing/2014/main" val="1985428670"/>
                    </a:ext>
                  </a:extLst>
                </a:gridCol>
                <a:gridCol w="2728472">
                  <a:extLst>
                    <a:ext uri="{9D8B030D-6E8A-4147-A177-3AD203B41FA5}">
                      <a16:colId xmlns:a16="http://schemas.microsoft.com/office/drawing/2014/main" val="3638523541"/>
                    </a:ext>
                  </a:extLst>
                </a:gridCol>
                <a:gridCol w="2728472">
                  <a:extLst>
                    <a:ext uri="{9D8B030D-6E8A-4147-A177-3AD203B41FA5}">
                      <a16:colId xmlns:a16="http://schemas.microsoft.com/office/drawing/2014/main" val="990067245"/>
                    </a:ext>
                  </a:extLst>
                </a:gridCol>
              </a:tblGrid>
              <a:tr h="622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Tư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thế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Tư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thế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Lệnh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75988"/>
                  </a:ext>
                </a:extLst>
              </a:tr>
              <a:tr h="155711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 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506153"/>
                  </a:ext>
                </a:extLst>
              </a:tr>
              <a:tr h="210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90                 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46096"/>
                  </a:ext>
                </a:extLst>
              </a:tr>
              <a:tr h="15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16191"/>
                  </a:ext>
                </a:extLst>
              </a:tr>
              <a:tr h="15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61148"/>
                  </a:ext>
                </a:extLst>
              </a:tr>
              <a:tr h="155711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 90                  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92120"/>
                  </a:ext>
                </a:extLst>
              </a:tr>
              <a:tr h="210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2290"/>
                  </a:ext>
                </a:extLst>
              </a:tr>
              <a:tr h="15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5583"/>
                  </a:ext>
                </a:extLst>
              </a:tr>
              <a:tr h="15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8977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83873" y="1753981"/>
            <a:ext cx="4277001" cy="4153408"/>
            <a:chOff x="2883873" y="1753981"/>
            <a:chExt cx="4277001" cy="4153408"/>
          </a:xfrm>
        </p:grpSpPr>
        <p:sp>
          <p:nvSpPr>
            <p:cNvPr id="3" name="Flowchart: Process 2"/>
            <p:cNvSpPr/>
            <p:nvPr/>
          </p:nvSpPr>
          <p:spPr>
            <a:xfrm>
              <a:off x="6828855" y="1753981"/>
              <a:ext cx="332019" cy="261427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883873" y="3935044"/>
              <a:ext cx="562708" cy="347785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883873" y="5344681"/>
              <a:ext cx="562708" cy="48025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5640752" y="3883855"/>
              <a:ext cx="562708" cy="347785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6200000">
              <a:off x="5558148" y="5452142"/>
              <a:ext cx="562708" cy="347785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980737" y="4131492"/>
            <a:ext cx="420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80737" y="4492521"/>
            <a:ext cx="420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9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Mở Rộng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Học sinh sử dụng tấm bìa tam giác đã chuẩn bị từ trước  tượng trưng cho chú rùa, đặt tấm bìa lên bảng con , vẽ đường đi của Rùa theo lệnh mà GV đọc.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8109" y="1546498"/>
            <a:ext cx="5051383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97" y="3055327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D091769-8147-4F6D-9757-88811AD05F1C}"/>
</file>

<file path=customXml/itemProps2.xml><?xml version="1.0" encoding="utf-8"?>
<ds:datastoreItem xmlns:ds="http://schemas.openxmlformats.org/officeDocument/2006/customXml" ds:itemID="{9E1B2F47-26C9-4244-AD4B-AF8DF71E6631}"/>
</file>

<file path=customXml/itemProps3.xml><?xml version="1.0" encoding="utf-8"?>
<ds:datastoreItem xmlns:ds="http://schemas.openxmlformats.org/officeDocument/2006/customXml" ds:itemID="{0953FC74-FD14-4308-9CFF-022539B4C0D2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462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Garamond</vt:lpstr>
      <vt:lpstr>Tahoma</vt:lpstr>
      <vt:lpstr>Times New Roman</vt:lpstr>
      <vt:lpstr>Organic</vt:lpstr>
      <vt:lpstr>Custom Design</vt:lpstr>
      <vt:lpstr>Hoạt động vui: Chọn 3 bạn học sinh làm giám khảo và Lớp thành 2 nhóm.  </vt:lpstr>
      <vt:lpstr>Chủ đề 5: THẾ GIỚI LOGO Bài 4: Luyện tập (Tiết 2)</vt:lpstr>
      <vt:lpstr>Câu hỏi: HS nối các lệnh của Logo với hành động của Rùa theo 2 cột trong bảng sau:</vt:lpstr>
      <vt:lpstr>Bài tập 5: Viết các lệnh để điều khiển Rùa vẽ được hình như dưới đây. Biết rằng chiều dài mỗi đoạn của nét đứt là 80 bước. </vt:lpstr>
      <vt:lpstr>Bài tập 6: Em hãy viết lệnh để Rùa viết ra dòng chữ sau: </vt:lpstr>
      <vt:lpstr>Bài tập 7: Vẽ đường đi của Rùa vào hình sau theo các lệnh cho trước. Biết rằng mỗi ô vuông trong hình có chiều dài cạnh là 10 bước. </vt:lpstr>
      <vt:lpstr>Bài tập 8: Lệnh nào đã điều khiển Rùa quay tư thế  1 sang tư thế 2? Đánh dấu X và ô      cuối câu trả lời đúng.</vt:lpstr>
      <vt:lpstr>Mở Rộng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5: THẾ GIỚI LOGO Bài 4: Luyện tập (Tiết 1)</dc:title>
  <dc:creator>Windows User</dc:creator>
  <cp:lastModifiedBy>Windows User</cp:lastModifiedBy>
  <cp:revision>20</cp:revision>
  <dcterms:created xsi:type="dcterms:W3CDTF">2021-08-30T08:20:04Z</dcterms:created>
  <dcterms:modified xsi:type="dcterms:W3CDTF">2021-08-31T02:27:17Z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