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wav" ContentType="audio/wav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2" r:id="rId2"/>
    <p:sldId id="266" r:id="rId3"/>
    <p:sldId id="291" r:id="rId4"/>
    <p:sldId id="286" r:id="rId5"/>
    <p:sldId id="269" r:id="rId6"/>
    <p:sldId id="278" r:id="rId7"/>
    <p:sldId id="277" r:id="rId8"/>
    <p:sldId id="280" r:id="rId9"/>
    <p:sldId id="292" r:id="rId10"/>
    <p:sldId id="293" r:id="rId11"/>
    <p:sldId id="287" r:id="rId12"/>
    <p:sldId id="285" r:id="rId13"/>
    <p:sldId id="294" r:id="rId14"/>
    <p:sldId id="297" r:id="rId15"/>
    <p:sldId id="301" r:id="rId16"/>
    <p:sldId id="273" r:id="rId17"/>
    <p:sldId id="306" r:id="rId18"/>
    <p:sldId id="296" r:id="rId19"/>
    <p:sldId id="298" r:id="rId20"/>
    <p:sldId id="299" r:id="rId21"/>
    <p:sldId id="334" r:id="rId22"/>
    <p:sldId id="302" r:id="rId23"/>
    <p:sldId id="307" r:id="rId24"/>
    <p:sldId id="274" r:id="rId25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78DED-3F60-4D86-BE16-EEBD560D7E87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4535E-CBA3-4996-A685-6BA840762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2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9192C9A6-B24D-40FD-8C79-93AB271B95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2A8070B4-0CB6-42BA-B5AF-18A1DEC67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7D188BDD-E1B9-4197-9C6D-DF8135A513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81037D2-44E3-41F7-B13E-17F02CAEC45A}" type="slidenum">
              <a:rPr lang="vi-VN" altLang="en-US" smtClean="0"/>
              <a:pPr/>
              <a:t>21</a:t>
            </a:fld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9270-C112-488A-80F9-4CBD166B037B}" type="datetimeFigureOut">
              <a:rPr lang="vi-VN"/>
              <a:pPr>
                <a:defRPr/>
              </a:pPr>
              <a:t>03/04/2022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1F188-6D91-422D-B49E-DAAAB8B9B0E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EE1E8-D249-48FC-82E2-7B68E36658BC}" type="datetimeFigureOut">
              <a:rPr lang="vi-VN"/>
              <a:pPr>
                <a:defRPr/>
              </a:pPr>
              <a:t>03/04/2022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AE296-8B6F-4A69-9003-5997616AA27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0CB87-C361-47E1-A53E-7596E3AB0D15}" type="datetimeFigureOut">
              <a:rPr lang="vi-VN"/>
              <a:pPr>
                <a:defRPr/>
              </a:pPr>
              <a:t>03/04/2022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BCA6E-428F-4F36-8505-E2FE97AAEDE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F6B50-F751-46B1-835C-799606C519F2}" type="datetimeFigureOut">
              <a:rPr lang="vi-VN"/>
              <a:pPr>
                <a:defRPr/>
              </a:pPr>
              <a:t>03/04/2022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E1A1D-EF24-47F1-907B-B4DE0BFA05B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EE287-F848-4454-BA1B-68C77534A651}" type="datetimeFigureOut">
              <a:rPr lang="vi-VN"/>
              <a:pPr>
                <a:defRPr/>
              </a:pPr>
              <a:t>03/04/2022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65EFE-616E-46EF-9ECF-490805617DE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2E72A-CBB8-4D2F-9F10-B80E47E1195A}" type="datetimeFigureOut">
              <a:rPr lang="vi-VN"/>
              <a:pPr>
                <a:defRPr/>
              </a:pPr>
              <a:t>03/04/2022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0A735-B360-460E-BBAB-5F00659507A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EAC22-44A4-422A-A895-C3EE02B4ABA9}" type="datetimeFigureOut">
              <a:rPr lang="vi-VN"/>
              <a:pPr>
                <a:defRPr/>
              </a:pPr>
              <a:t>03/04/2022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65F64-183F-4510-A6C4-5567986F20C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3A4C-6DCB-4873-816C-FD52D066A60F}" type="datetimeFigureOut">
              <a:rPr lang="vi-VN"/>
              <a:pPr>
                <a:defRPr/>
              </a:pPr>
              <a:t>03/04/2022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598A0-C9B9-4D24-99BB-21F51BD9F30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5ADC4-DD5A-4986-9AFE-A63DFFC4EC3A}" type="datetimeFigureOut">
              <a:rPr lang="vi-VN"/>
              <a:pPr>
                <a:defRPr/>
              </a:pPr>
              <a:t>03/04/2022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FF09F-69CC-4034-A19A-C7E7281DE3C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1E51E-F492-4EC5-A06D-F3F1A3660B27}" type="datetimeFigureOut">
              <a:rPr lang="vi-VN"/>
              <a:pPr>
                <a:defRPr/>
              </a:pPr>
              <a:t>03/04/2022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5BC31-8FE9-4090-B767-0D05766A3BA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F7FDF-7BE0-41E9-9347-8C4E56F62466}" type="datetimeFigureOut">
              <a:rPr lang="vi-VN"/>
              <a:pPr>
                <a:defRPr/>
              </a:pPr>
              <a:t>03/04/2022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15F44-8B4E-4FA9-8C63-BF9A1224A1B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953735"/>
          </a:fgClr>
          <a:bgClr>
            <a:srgbClr val="953735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6243E7-969C-4073-BDBD-B80684EEEECB}" type="datetimeFigureOut">
              <a:rPr lang="vi-VN"/>
              <a:pPr>
                <a:defRPr/>
              </a:pPr>
              <a:t>03/04/2022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E9EC69B1-D5F1-4C1A-93DE-9380873927D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1.w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gi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11" Type="http://schemas.openxmlformats.org/officeDocument/2006/relationships/image" Target="../media/image6.gif"/><Relationship Id="rId5" Type="http://schemas.openxmlformats.org/officeDocument/2006/relationships/image" Target="../media/image2.gif"/><Relationship Id="rId10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1.wmf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34.wmf"/><Relationship Id="rId7" Type="http://schemas.openxmlformats.org/officeDocument/2006/relationships/image" Target="../media/image3.gi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11" Type="http://schemas.openxmlformats.org/officeDocument/2006/relationships/image" Target="../media/image7.gif"/><Relationship Id="rId5" Type="http://schemas.openxmlformats.org/officeDocument/2006/relationships/image" Target="../media/image35.wmf"/><Relationship Id="rId10" Type="http://schemas.openxmlformats.org/officeDocument/2006/relationships/image" Target="../media/image37.gif"/><Relationship Id="rId4" Type="http://schemas.openxmlformats.org/officeDocument/2006/relationships/oleObject" Target="../embeddings/oleObject4.bin"/><Relationship Id="rId9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7145338" y="5026025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999793" imgH="1831543" progId="">
                  <p:embed/>
                </p:oleObj>
              </mc:Choice>
              <mc:Fallback>
                <p:oleObj name="Clip" r:id="rId2" imgW="1999793" imgH="1831543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5026025"/>
                        <a:ext cx="1998662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AutoShape 4">
            <a:hlinkClick r:id="" action="ppaction://noaction" highlightClick="1"/>
            <a:hlinkHover r:id="" action="ppaction://noaction">
              <a:snd r:embed="rId4" name="applause.wav"/>
            </a:hlinkHover>
          </p:cNvPr>
          <p:cNvSpPr>
            <a:spLocks noChangeArrowheads="1"/>
          </p:cNvSpPr>
          <p:nvPr/>
        </p:nvSpPr>
        <p:spPr bwMode="auto">
          <a:xfrm>
            <a:off x="6705600" y="6477000"/>
            <a:ext cx="330200" cy="230188"/>
          </a:xfrm>
          <a:prstGeom prst="actionButtonSou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>
              <a:latin typeface="Arial" charset="0"/>
            </a:endParaRPr>
          </a:p>
        </p:txBody>
      </p:sp>
      <p:sp>
        <p:nvSpPr>
          <p:cNvPr id="1030" name="WordArt 14"/>
          <p:cNvSpPr>
            <a:spLocks noChangeArrowheads="1" noChangeShapeType="1" noTextEdit="1"/>
          </p:cNvSpPr>
          <p:nvPr/>
        </p:nvSpPr>
        <p:spPr bwMode="auto">
          <a:xfrm>
            <a:off x="1600200" y="381000"/>
            <a:ext cx="6324600" cy="2438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endParaRPr lang="en-US" sz="2800" kern="10">
              <a:ln w="12700">
                <a:solidFill>
                  <a:srgbClr val="00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0" y="152400"/>
            <a:ext cx="9372600" cy="89154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347039"/>
                <a:gd name="adj2" fmla="val 51052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Linus"/>
                <a:cs typeface="+mn-cs"/>
              </a:rPr>
              <a:t> </a:t>
            </a:r>
          </a:p>
        </p:txBody>
      </p:sp>
      <p:sp>
        <p:nvSpPr>
          <p:cNvPr id="1032" name="WordArt 20"/>
          <p:cNvSpPr>
            <a:spLocks noChangeArrowheads="1" noChangeShapeType="1" noTextEdit="1"/>
          </p:cNvSpPr>
          <p:nvPr/>
        </p:nvSpPr>
        <p:spPr bwMode="auto">
          <a:xfrm>
            <a:off x="2667000" y="2825750"/>
            <a:ext cx="3810000" cy="984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HƯỚNG DẪN HỌC</a:t>
            </a:r>
          </a:p>
          <a:p>
            <a:pPr algn="ctr"/>
            <a:r>
              <a:rPr lang="en-US" sz="3600" kern="10" dirty="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TIN HỌC LỚP 4</a:t>
            </a:r>
          </a:p>
        </p:txBody>
      </p:sp>
      <p:pic>
        <p:nvPicPr>
          <p:cNvPr id="1033" name="Picture 4" descr="1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33800"/>
            <a:ext cx="60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1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86400"/>
            <a:ext cx="160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5" descr="1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 flipV="1">
            <a:off x="2667000" y="4419600"/>
            <a:ext cx="60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0" descr="1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9" descr="1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990600"/>
            <a:ext cx="60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9" descr="1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400000">
            <a:off x="7200900" y="-800100"/>
            <a:ext cx="60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2"/>
          <p:cNvGraphicFramePr>
            <a:graphicFrameLocks noChangeAspect="1"/>
          </p:cNvGraphicFramePr>
          <p:nvPr/>
        </p:nvGraphicFramePr>
        <p:xfrm>
          <a:off x="0" y="0"/>
          <a:ext cx="1422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1278331" imgH="1273759" progId="">
                  <p:embed/>
                </p:oleObj>
              </mc:Choice>
              <mc:Fallback>
                <p:oleObj name="Clip" r:id="rId7" imgW="1278331" imgH="127375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24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WordArt 19"/>
          <p:cNvSpPr>
            <a:spLocks noChangeArrowheads="1" noChangeShapeType="1" noTextEdit="1"/>
          </p:cNvSpPr>
          <p:nvPr/>
        </p:nvSpPr>
        <p:spPr bwMode="auto">
          <a:xfrm>
            <a:off x="1524000" y="152400"/>
            <a:ext cx="59436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 cap="sq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kern="10" dirty="0">
                <a:ln w="9525" cap="sq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TRUNG YÊN</a:t>
            </a:r>
          </a:p>
        </p:txBody>
      </p:sp>
      <p:pic>
        <p:nvPicPr>
          <p:cNvPr id="1040" name="Picture 29" descr="Bauernbar">
            <a:hlinkClick r:id="rId9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67000" y="5562600"/>
            <a:ext cx="457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5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106680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5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4400" y="1385888"/>
            <a:ext cx="990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8" descr="2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4270374" y="1147152"/>
            <a:ext cx="18208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10" descr="2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10756" y="1120775"/>
            <a:ext cx="14414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5" name="TextBox 19"/>
          <p:cNvSpPr txBox="1">
            <a:spLocks noChangeArrowheads="1"/>
          </p:cNvSpPr>
          <p:nvPr/>
        </p:nvSpPr>
        <p:spPr bwMode="auto">
          <a:xfrm>
            <a:off x="2070856" y="4954588"/>
            <a:ext cx="5257899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Vũ Ngọc Anh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9150" y="0"/>
            <a:ext cx="197485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9" descr="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1488" y="990600"/>
            <a:ext cx="1052512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9" descr="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6285707" y="-1493044"/>
            <a:ext cx="831850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print"/>
          <a:srcRect t="59563"/>
          <a:stretch>
            <a:fillRect/>
          </a:stretch>
        </p:blipFill>
        <p:spPr bwMode="auto">
          <a:xfrm>
            <a:off x="1985963" y="2246313"/>
            <a:ext cx="3989387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16"/>
          <p:cNvSpPr txBox="1">
            <a:spLocks noChangeArrowheads="1"/>
          </p:cNvSpPr>
          <p:nvPr/>
        </p:nvSpPr>
        <p:spPr bwMode="auto">
          <a:xfrm>
            <a:off x="34925" y="768350"/>
            <a:ext cx="75612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em, để có được dòng chữ như dưới đây em làm thế nào:</a:t>
            </a:r>
            <a:endParaRPr lang="vi-VN" alt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5" name="Picture 12" descr="FLOWERS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4113" y="5399088"/>
            <a:ext cx="1604962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2" descr="FLOWERS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5445125"/>
            <a:ext cx="1604963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2" descr="FLOWERS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2438" y="5445125"/>
            <a:ext cx="1604962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2" descr="FLOWERS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5492750"/>
            <a:ext cx="1604962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2" descr="FLOWERS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3975" y="5732463"/>
            <a:ext cx="13065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 descr="FLOWERS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5250" y="5780088"/>
            <a:ext cx="13065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6197" y="2024142"/>
            <a:ext cx="6868917" cy="3468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0" y="-26988"/>
            <a:ext cx="4884738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155575" y="765175"/>
            <a:ext cx="8953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Chọn phông chữ, kiểu chữ, cỡ chữ</a:t>
            </a:r>
            <a:endParaRPr lang="vi-VN" altLang="vi-VN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3" name="Picture 12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4113" y="5399088"/>
            <a:ext cx="1604962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loud 18"/>
          <p:cNvSpPr/>
          <p:nvPr/>
        </p:nvSpPr>
        <p:spPr>
          <a:xfrm>
            <a:off x="3194050" y="3716338"/>
            <a:ext cx="4957763" cy="216693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các bước chọn phông chữ, kiểu chữ, cỡ chữ trong Logo?</a:t>
            </a:r>
          </a:p>
          <a:p>
            <a:pPr algn="ctr"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1936750" y="2205038"/>
            <a:ext cx="72437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4400" b="1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Thảo luận nhóm đôi:</a:t>
            </a:r>
            <a:endParaRPr lang="vi-VN" altLang="vi-VN" sz="4400" b="1" u="sng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4524375"/>
            <a:ext cx="17145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2563" y="1535113"/>
            <a:ext cx="4540250" cy="5133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313" y="2233613"/>
            <a:ext cx="3162300" cy="2409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55688" y="1535113"/>
            <a:ext cx="12334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Bước 1</a:t>
            </a:r>
            <a:endParaRPr lang="vi-VN" altLang="vi-VN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>
            <a:stCxn id="2" idx="2"/>
            <a:endCxn id="10" idx="0"/>
          </p:cNvCxnSpPr>
          <p:nvPr/>
        </p:nvCxnSpPr>
        <p:spPr>
          <a:xfrm>
            <a:off x="1673225" y="2058988"/>
            <a:ext cx="376238" cy="174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12900" y="5702300"/>
            <a:ext cx="12350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Bước 2</a:t>
            </a:r>
            <a:endParaRPr lang="vi-VN" altLang="vi-VN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flipV="1">
            <a:off x="2847975" y="4221163"/>
            <a:ext cx="1144588" cy="1741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0" y="-26988"/>
            <a:ext cx="4884738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155575" y="765175"/>
            <a:ext cx="8953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Lệnh thực hiện phép tính</a:t>
            </a:r>
            <a:endParaRPr lang="vi-VN" altLang="vi-VN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3850" y="2025650"/>
            <a:ext cx="856932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vi-VN" sz="32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 cầu: </a:t>
            </a:r>
            <a:r>
              <a:rPr lang="en-US" altLang="vi-VN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và bạn hãy cùng nhau trao đổi, quan sát kết quả khi gõ lệnh và điền vào chỗ chấm vào bảng trang 109:</a:t>
            </a:r>
          </a:p>
          <a:p>
            <a:pPr algn="just" eaLnBrk="1" hangingPunct="1"/>
            <a:endParaRPr lang="en-US" alt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PrinT 2*5</a:t>
            </a:r>
            <a:endParaRPr lang="vi-VN" alt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4" name="Picture 12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4113" y="5953125"/>
            <a:ext cx="16049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2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999163"/>
            <a:ext cx="16049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2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2438" y="5999163"/>
            <a:ext cx="16049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2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6046788"/>
            <a:ext cx="16049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975" y="6183313"/>
            <a:ext cx="1306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2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0" y="6230938"/>
            <a:ext cx="1306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Screen Clippi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1622425"/>
            <a:ext cx="7920038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2166938" y="3132138"/>
            <a:ext cx="3768725" cy="10080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 tính: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 x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5= 10</a:t>
            </a:r>
          </a:p>
          <a:p>
            <a:pPr algn="ctr" eaLnBrk="1" hangingPunct="1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Hiển thị kết quả: 10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>
            <a:off x="1435100" y="3636963"/>
            <a:ext cx="731838" cy="288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-36513" y="4922838"/>
            <a:ext cx="91455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3200" b="1" u="sng">
                <a:latin typeface="Times New Roman" pitchFamily="18" charset="0"/>
                <a:cs typeface="Times New Roman" pitchFamily="18" charset="0"/>
              </a:rPr>
              <a:t>Chú ý: </a:t>
            </a:r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Trong Logo khi thực hiện phép toán có chứa dấu nhân và chia, sẽ được viết lần lượt như sau: * và  /</a:t>
            </a:r>
            <a:endParaRPr lang="vi-VN" altLang="vi-VN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0" y="-26988"/>
            <a:ext cx="4884738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155575" y="765175"/>
            <a:ext cx="8953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Lệnh thực hiện phép tính</a:t>
            </a:r>
            <a:endParaRPr lang="vi-VN" altLang="vi-VN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575" y="2565400"/>
            <a:ext cx="4129088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5580063" y="2565400"/>
            <a:ext cx="3484562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5575" y="1412875"/>
            <a:ext cx="8953500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3600" b="1" u="sng">
                <a:latin typeface="Times New Roman" pitchFamily="18" charset="0"/>
                <a:cs typeface="Times New Roman" pitchFamily="18" charset="0"/>
              </a:rPr>
              <a:t>Cú pháp lệnh</a:t>
            </a: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endParaRPr lang="en-US" altLang="vi-VN" sz="36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PrinT &lt;biểu thức&gt; </a:t>
            </a:r>
            <a:r>
              <a:rPr lang="en-US" altLang="vi-VN" sz="4000" b="1"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 &lt;biểu thức&gt; </a:t>
            </a:r>
          </a:p>
          <a:p>
            <a:pPr eaLnBrk="1" hangingPunct="1"/>
            <a:endParaRPr lang="en-US" alt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Trong đó: </a:t>
            </a:r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PrinT (Pr)</a:t>
            </a: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: Lệnh thực hiện phép toán</a:t>
            </a:r>
          </a:p>
          <a:p>
            <a:pPr eaLnBrk="1" hangingPunct="1"/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			  </a:t>
            </a:r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 thức</a:t>
            </a: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: Là các phép toán em cần tìm kết quả</a:t>
            </a:r>
          </a:p>
          <a:p>
            <a:pPr eaLnBrk="1" hangingPunct="1"/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	Ví dụ: Pr 2*5</a:t>
            </a:r>
          </a:p>
          <a:p>
            <a:pPr eaLnBrk="1" hangingPunct="1"/>
            <a:endParaRPr lang="en-US" altLang="vi-VN" sz="3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0" y="-26988"/>
            <a:ext cx="4884738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155575" y="765175"/>
            <a:ext cx="8953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Lệnh thực hiện phép tính</a:t>
            </a:r>
            <a:endParaRPr lang="vi-VN" altLang="vi-VN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6700" y="1535113"/>
            <a:ext cx="8877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vi-VN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Thực hiện 2 phép tính dưới đây và cho biết kết quả: ( thời gian 1p)</a:t>
            </a:r>
          </a:p>
          <a:p>
            <a:pPr algn="just" eaLnBrk="1" hangingPunct="1"/>
            <a:r>
              <a:rPr lang="en-US" altLang="vi-VN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a, 2 * 5 + 3</a:t>
            </a:r>
          </a:p>
          <a:p>
            <a:pPr algn="just" eaLnBrk="1" hangingPunct="1"/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	b, 2 * (5 + 3)</a:t>
            </a:r>
            <a:endParaRPr lang="vi-VN" altLang="vi-VN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428750" y="3843338"/>
            <a:ext cx="6553200" cy="2160587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hai phép tính trên?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800" y="1687513"/>
            <a:ext cx="828040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vậy: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phép tính, em sử dụng lệnh PrinT (Pr)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 tuân theo quy tắc thực hiện phép tính  khi tính toán như toán học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4" name="Picture 12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4113" y="5953125"/>
            <a:ext cx="16049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2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999163"/>
            <a:ext cx="16049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2438" y="5999163"/>
            <a:ext cx="16049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2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6046788"/>
            <a:ext cx="16049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2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975" y="6183313"/>
            <a:ext cx="1306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2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0" y="6230938"/>
            <a:ext cx="1306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92500" y="2636838"/>
            <a:ext cx="1023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= 13</a:t>
            </a:r>
            <a:endParaRPr lang="vi-VN" alt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690938" y="3141663"/>
            <a:ext cx="1025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= 16</a:t>
            </a:r>
            <a:endParaRPr lang="vi-VN" altLang="en-US" sz="3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/>
      <p:bldP spid="2" grpId="0"/>
      <p:bldP spid="2" grpId="1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0" y="-26988"/>
            <a:ext cx="55832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B. Hoạt động thực hành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12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4113" y="5953125"/>
            <a:ext cx="16049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2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999163"/>
            <a:ext cx="16049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2438" y="5999163"/>
            <a:ext cx="16049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2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6046788"/>
            <a:ext cx="16049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2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975" y="6183313"/>
            <a:ext cx="1306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2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0" y="6230938"/>
            <a:ext cx="1306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" descr="Screen Clippi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5" y="1484313"/>
            <a:ext cx="762000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TextBox 6"/>
          <p:cNvSpPr txBox="1">
            <a:spLocks noChangeArrowheads="1"/>
          </p:cNvSpPr>
          <p:nvPr/>
        </p:nvSpPr>
        <p:spPr bwMode="auto">
          <a:xfrm>
            <a:off x="2792413" y="1270000"/>
            <a:ext cx="60182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3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Viết lệnh để Logo thực hiện các biểu thức sau. Điền kết quả vào chỗ chấm:</a:t>
            </a:r>
          </a:p>
          <a:p>
            <a:pPr algn="ctr" eaLnBrk="1" hangingPunct="1"/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10 + 4 x 25</a:t>
            </a:r>
          </a:p>
          <a:p>
            <a:pPr algn="ctr" eaLnBrk="1" hangingPunct="1"/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80 + 45 + 55</a:t>
            </a:r>
          </a:p>
          <a:p>
            <a:pPr algn="ctr" eaLnBrk="1" hangingPunct="1"/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2015 + 2016</a:t>
            </a:r>
            <a:endParaRPr lang="vi-VN" altLang="en-US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411413" y="765175"/>
            <a:ext cx="0" cy="5465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845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3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2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5611813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3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225" y="5611813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2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3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8225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163513" y="733425"/>
            <a:ext cx="82454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vi-VN" sz="36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 hãy chọn phông chữ, màu chữ, viết các lệnh để hiện thị dòng chữ theo mẫu, sau đó chia sẻ cho cả lớp quan sát.</a:t>
            </a:r>
            <a:endParaRPr lang="en-US" altLang="vi-VN" sz="4400" b="1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1513" name="Picture 3" descr="Screen Clippi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8450" y="2636838"/>
            <a:ext cx="35433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FFFF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16488" y="1230313"/>
            <a:ext cx="2968625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Label [Ha Noi]</a:t>
            </a:r>
          </a:p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pu fd 100</a:t>
            </a:r>
          </a:p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rt 90 fd 20</a:t>
            </a:r>
          </a:p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Label [Ha Noi]</a:t>
            </a:r>
          </a:p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pu fd 100</a:t>
            </a:r>
          </a:p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rt 90 fd 20</a:t>
            </a:r>
          </a:p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Label [Ha Noi]</a:t>
            </a:r>
          </a:p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pu fd 100</a:t>
            </a:r>
          </a:p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rt 90 fd 20</a:t>
            </a:r>
          </a:p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Label [Ha Noi]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187450" y="333375"/>
            <a:ext cx="6948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HOẠT ĐỘNG ỨNG DỤNG</a:t>
            </a: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00" y="1557338"/>
            <a:ext cx="3743325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0" y="-26988"/>
            <a:ext cx="20812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Củng cố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TextBox 4"/>
          <p:cNvSpPr txBox="1">
            <a:spLocks noChangeArrowheads="1"/>
          </p:cNvSpPr>
          <p:nvPr/>
        </p:nvSpPr>
        <p:spPr bwMode="auto">
          <a:xfrm>
            <a:off x="107950" y="908050"/>
            <a:ext cx="90360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1: Để có dòng chữ “Truong Tieu Hoc………..”, em gõ lệnh nào dưới đây:</a:t>
            </a:r>
            <a:endParaRPr lang="vi-VN" alt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5288" y="2279650"/>
            <a:ext cx="7993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A. Label “Truong Tieu Hoc………………”</a:t>
            </a:r>
            <a:endParaRPr lang="vi-VN" alt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288" y="3051175"/>
            <a:ext cx="79930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B. Lebal “Truong Tieu Hoc………………”</a:t>
            </a:r>
            <a:endParaRPr lang="vi-VN" alt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5288" y="3852863"/>
            <a:ext cx="7993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C. Label [Truong Tieu Hoc………………]</a:t>
            </a:r>
            <a:endParaRPr lang="vi-VN" alt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5288" y="4716463"/>
            <a:ext cx="7993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D. Lebal [Truong Tieu Hoc……………..]</a:t>
            </a:r>
            <a:endParaRPr lang="vi-VN" alt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3" name="Picture 12" descr="FLOWERS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4113" y="5670550"/>
            <a:ext cx="1604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4" descr="FLOWERS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716588"/>
            <a:ext cx="1604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2" descr="FLOWERS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716588"/>
            <a:ext cx="1604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2" descr="FLOWERS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5764213"/>
            <a:ext cx="1604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2" descr="FLOWERS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3975" y="5953125"/>
            <a:ext cx="1306513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2" descr="FLOWERS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50" y="6000750"/>
            <a:ext cx="1306513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2300288"/>
            <a:ext cx="8223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20013" y="3711575"/>
            <a:ext cx="88423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8588" y="3051175"/>
            <a:ext cx="8223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6025" y="4716463"/>
            <a:ext cx="8223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0" y="-26988"/>
            <a:ext cx="20812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Củng cố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107950" y="908050"/>
            <a:ext cx="90360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2: Để thay đổi phông chữ, cỡ chữ trong Logo em chọn:</a:t>
            </a:r>
            <a:endParaRPr lang="vi-VN" alt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5288" y="2279650"/>
            <a:ext cx="7993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A. Set → Pen Size</a:t>
            </a:r>
            <a:endParaRPr lang="vi-VN" altLang="vi-VN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288" y="3051175"/>
            <a:ext cx="79930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B. Set → Label Font</a:t>
            </a:r>
            <a:endParaRPr lang="vi-VN" altLang="vi-VN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5288" y="3852863"/>
            <a:ext cx="7993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C. Set → Pen Color</a:t>
            </a:r>
            <a:endParaRPr lang="vi-VN" altLang="vi-VN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5288" y="4716463"/>
            <a:ext cx="7993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D. Set → Flood Color</a:t>
            </a:r>
            <a:endParaRPr lang="vi-VN" altLang="vi-VN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7" name="Picture 12" descr="FLOWERS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4113" y="5670550"/>
            <a:ext cx="1604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4" descr="FLOWERS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716588"/>
            <a:ext cx="1604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2" descr="FLOWERS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716588"/>
            <a:ext cx="1604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2" descr="FLOWERS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5764213"/>
            <a:ext cx="1604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2" descr="FLOWERS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3975" y="5953125"/>
            <a:ext cx="1306513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2" descr="FLOWERS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50" y="6000750"/>
            <a:ext cx="1306513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2300288"/>
            <a:ext cx="8223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07300" y="2911475"/>
            <a:ext cx="88423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7300" y="3873500"/>
            <a:ext cx="82232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6025" y="4716463"/>
            <a:ext cx="8223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9388" y="109538"/>
            <a:ext cx="1295400" cy="10080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3" name="Oval 2"/>
          <p:cNvSpPr/>
          <p:nvPr/>
        </p:nvSpPr>
        <p:spPr>
          <a:xfrm>
            <a:off x="539750" y="469900"/>
            <a:ext cx="1008063" cy="7842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900113" y="830263"/>
            <a:ext cx="647700" cy="4238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1613503" y="44624"/>
            <a:ext cx="33185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2911" y="1823887"/>
            <a:ext cx="3457075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</a:p>
        </p:txBody>
      </p:sp>
      <p:sp>
        <p:nvSpPr>
          <p:cNvPr id="8" name="Rectangle 7"/>
          <p:cNvSpPr/>
          <p:nvPr/>
        </p:nvSpPr>
        <p:spPr>
          <a:xfrm>
            <a:off x="5061125" y="2905726"/>
            <a:ext cx="2186817" cy="1107996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65974" y="4084122"/>
            <a:ext cx="2844627" cy="1107996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4105" name="Picture 10" descr="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9150" y="0"/>
            <a:ext cx="197485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9" descr="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1488" y="990600"/>
            <a:ext cx="1052512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9" descr="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6285707" y="-1493044"/>
            <a:ext cx="831850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-7184" y="1196752"/>
            <a:ext cx="5240867" cy="923330"/>
          </a:xfrm>
          <a:prstGeom prst="rect">
            <a:avLst/>
          </a:prstGeom>
          <a:noFill/>
        </p:spPr>
        <p:txBody>
          <a:bodyPr>
            <a:spAutoFit/>
            <a:scene3d>
              <a:camera prst="perspectiveRelaxed"/>
              <a:lightRig rig="threePt" dir="t"/>
            </a:scene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29127" y="5345340"/>
            <a:ext cx="2175321" cy="1107996"/>
          </a:xfrm>
          <a:prstGeom prst="rect">
            <a:avLst/>
          </a:prstGeom>
          <a:solidFill>
            <a:srgbClr val="7030A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!</a:t>
            </a:r>
          </a:p>
        </p:txBody>
      </p:sp>
      <p:pic>
        <p:nvPicPr>
          <p:cNvPr id="4110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716338"/>
            <a:ext cx="1482725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3716338"/>
            <a:ext cx="25241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0" y="-26988"/>
            <a:ext cx="20812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Củng cố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TextBox 4"/>
          <p:cNvSpPr txBox="1">
            <a:spLocks noChangeArrowheads="1"/>
          </p:cNvSpPr>
          <p:nvPr/>
        </p:nvSpPr>
        <p:spPr bwMode="auto">
          <a:xfrm>
            <a:off x="107950" y="908050"/>
            <a:ext cx="90360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3: Phép tính nào sau đây khi thực hiện trong Logo cho kết quả là 9:</a:t>
            </a:r>
            <a:endParaRPr lang="vi-VN" alt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5288" y="2279650"/>
            <a:ext cx="7993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A. PrinT 2x4+1</a:t>
            </a:r>
            <a:endParaRPr lang="vi-VN" altLang="vi-VN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288" y="3051175"/>
            <a:ext cx="79930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B. PrinT 2*5+1</a:t>
            </a:r>
            <a:endParaRPr lang="vi-VN" altLang="vi-VN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5288" y="3852863"/>
            <a:ext cx="7993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C. Pr 2x5-1</a:t>
            </a:r>
            <a:endParaRPr lang="vi-VN" altLang="vi-VN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5288" y="4716463"/>
            <a:ext cx="7993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D. Pr 2*4+1</a:t>
            </a:r>
            <a:endParaRPr lang="vi-VN" altLang="vi-VN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1" name="Picture 12" descr="FLOWERS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4113" y="5670550"/>
            <a:ext cx="1604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4" descr="FLOWERS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716588"/>
            <a:ext cx="1604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2" descr="FLOWERS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716588"/>
            <a:ext cx="1604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2" descr="FLOWERS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5764213"/>
            <a:ext cx="1604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2" descr="FLOWERS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3975" y="5953125"/>
            <a:ext cx="1306513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12" descr="FLOWERS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50" y="6000750"/>
            <a:ext cx="1306513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2300288"/>
            <a:ext cx="8223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4113" y="4594225"/>
            <a:ext cx="8842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7300" y="3873500"/>
            <a:ext cx="82232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6988" y="3054350"/>
            <a:ext cx="82073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FFFF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E67FFC8B-D709-4FCE-BA1B-B6385D064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" y="2298992"/>
            <a:ext cx="8786813" cy="440120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algn="just" eaLnBrk="1" hangingPunct="1">
              <a:spcBef>
                <a:spcPct val="0"/>
              </a:spcBef>
              <a:buFontTx/>
              <a:buChar char="-"/>
            </a:pP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Lệnh 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 […]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Rùa viết ra dòng chữ trong cặp dấu </a:t>
            </a:r>
            <a:r>
              <a:rPr lang="vi-V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[…]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Hướng chữ: dọc theo hướng của Rùa;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Vị trí chữ bắt đầu từ vị trí của Rùa;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Rùa không di chuyển.</a:t>
            </a:r>
          </a:p>
          <a:p>
            <a:pPr marL="457200" indent="-457200" algn="just" eaLnBrk="1" hangingPunct="1">
              <a:spcBef>
                <a:spcPct val="0"/>
              </a:spcBef>
              <a:buFontTx/>
              <a:buChar char="-"/>
            </a:pP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Lệnh 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 &lt;biểu thức&gt; 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hoặc viết tắt 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 &lt;biểu thức&gt;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Logo tính giá trị </a:t>
            </a:r>
            <a:r>
              <a:rPr lang="vi-V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&lt;biểu thức&gt;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Kết quả hiển thị trong cửa sổ lệnh;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Rùa không di chuyển.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Rectangle 9">
            <a:extLst>
              <a:ext uri="{FF2B5EF4-FFF2-40B4-BE49-F238E27FC236}">
                <a16:creationId xmlns:a16="http://schemas.microsoft.com/office/drawing/2014/main" id="{973E3A62-439D-4457-AE50-FB0FA27D5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1470024"/>
            <a:ext cx="3741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220EB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2800" b="1" dirty="0">
                <a:solidFill>
                  <a:srgbClr val="220E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1F83F5-00A8-40F6-B213-8809FDDC3961}"/>
              </a:ext>
            </a:extLst>
          </p:cNvPr>
          <p:cNvSpPr/>
          <p:nvPr/>
        </p:nvSpPr>
        <p:spPr>
          <a:xfrm>
            <a:off x="866155" y="665381"/>
            <a:ext cx="739176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 3: LỆNH VIẾT CHỮ, TÍNH TOÁN</a:t>
            </a:r>
          </a:p>
        </p:txBody>
      </p:sp>
      <p:pic>
        <p:nvPicPr>
          <p:cNvPr id="28677" name="Picture 3" descr="Picture3">
            <a:extLst>
              <a:ext uri="{FF2B5EF4-FFF2-40B4-BE49-F238E27FC236}">
                <a16:creationId xmlns:a16="http://schemas.microsoft.com/office/drawing/2014/main" id="{2711EBAA-1F33-4CDF-8DA3-51032B57A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-77787" y="76199"/>
            <a:ext cx="1143000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 descr="Picture3">
            <a:extLst>
              <a:ext uri="{FF2B5EF4-FFF2-40B4-BE49-F238E27FC236}">
                <a16:creationId xmlns:a16="http://schemas.microsoft.com/office/drawing/2014/main" id="{A0AF921C-D8D8-4CE0-8A5F-4BF19DA5F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7999413" y="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5" descr="Picture3">
            <a:extLst>
              <a:ext uri="{FF2B5EF4-FFF2-40B4-BE49-F238E27FC236}">
                <a16:creationId xmlns:a16="http://schemas.microsoft.com/office/drawing/2014/main" id="{36E76FC5-9121-4CA9-A85A-66F45E999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88" y="5867400"/>
            <a:ext cx="114300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6" descr="Picture3">
            <a:extLst>
              <a:ext uri="{FF2B5EF4-FFF2-40B4-BE49-F238E27FC236}">
                <a16:creationId xmlns:a16="http://schemas.microsoft.com/office/drawing/2014/main" id="{3690B6D5-BB3F-4E4B-9367-B88000C89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3479" flipH="1">
            <a:off x="8075613" y="57912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2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845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3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2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5611813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3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225" y="5611813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2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3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8225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xplosion 1 1"/>
          <p:cNvSpPr/>
          <p:nvPr/>
        </p:nvSpPr>
        <p:spPr>
          <a:xfrm>
            <a:off x="711200" y="620713"/>
            <a:ext cx="7893050" cy="43926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 tiết học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FFFF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3317" name="TextBox 17"/>
          <p:cNvSpPr txBox="1">
            <a:spLocks noChangeArrowheads="1"/>
          </p:cNvSpPr>
          <p:nvPr/>
        </p:nvSpPr>
        <p:spPr bwMode="auto">
          <a:xfrm>
            <a:off x="0" y="-26988"/>
            <a:ext cx="1828800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Dặn dò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TextBox 18"/>
          <p:cNvSpPr txBox="1">
            <a:spLocks noChangeArrowheads="1"/>
          </p:cNvSpPr>
          <p:nvPr/>
        </p:nvSpPr>
        <p:spPr bwMode="auto">
          <a:xfrm>
            <a:off x="152400" y="1484313"/>
            <a:ext cx="87407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4400" dirty="0">
                <a:latin typeface="Times New Roman" pitchFamily="18" charset="0"/>
                <a:cs typeface="Times New Roman" pitchFamily="18" charset="0"/>
              </a:rPr>
              <a:t>* Về nhà em xem lại nội dung bài học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altLang="vi-VN" sz="4400" dirty="0">
                <a:latin typeface="Times New Roman" pitchFamily="18" charset="0"/>
                <a:cs typeface="Times New Roman" pitchFamily="18" charset="0"/>
              </a:rPr>
              <a:t>* Xem </a:t>
            </a: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nội dung bài sau</a:t>
            </a:r>
            <a:endParaRPr lang="en-US" alt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9" name="Picture 12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845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3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2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5611813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3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225" y="5611813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2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3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8225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14224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278331" imgH="1273759" progId="">
                  <p:embed/>
                </p:oleObj>
              </mc:Choice>
              <mc:Fallback>
                <p:oleObj name="Clip" r:id="rId2" imgW="1278331" imgH="127375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2400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145338" y="3429000"/>
          <a:ext cx="1998662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999793" imgH="1831543" progId="">
                  <p:embed/>
                </p:oleObj>
              </mc:Choice>
              <mc:Fallback>
                <p:oleObj name="Clip" r:id="rId4" imgW="1999793" imgH="1831543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3429000"/>
                        <a:ext cx="1998662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4" descr="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33800"/>
            <a:ext cx="60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 flipV="1">
            <a:off x="2667000" y="4419600"/>
            <a:ext cx="60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 descr="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 flipV="1">
            <a:off x="7124700" y="-1409700"/>
            <a:ext cx="60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1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486400"/>
            <a:ext cx="160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0" descr="1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9" descr="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4400" y="990600"/>
            <a:ext cx="60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2" descr="FLOWERS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3" descr="FLOWERS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4" descr="bells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0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6" descr="bells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0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2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514600"/>
            <a:ext cx="685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22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58200" y="2438400"/>
            <a:ext cx="685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WordArt 21"/>
          <p:cNvSpPr>
            <a:spLocks noChangeArrowheads="1" noChangeShapeType="1" noTextEdit="1"/>
          </p:cNvSpPr>
          <p:nvPr/>
        </p:nvSpPr>
        <p:spPr bwMode="auto">
          <a:xfrm>
            <a:off x="1524000" y="1143000"/>
            <a:ext cx="6629400" cy="3810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Xin chân thành cảm ơn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066" name="WordArt 22"/>
          <p:cNvSpPr>
            <a:spLocks noChangeArrowheads="1" noChangeShapeType="1" noTextEdit="1"/>
          </p:cNvSpPr>
          <p:nvPr/>
        </p:nvSpPr>
        <p:spPr bwMode="auto">
          <a:xfrm>
            <a:off x="762000" y="3810000"/>
            <a:ext cx="7696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Quý thầy, cô giáo và các em học sinh.</a:t>
            </a:r>
          </a:p>
        </p:txBody>
      </p:sp>
      <p:pic>
        <p:nvPicPr>
          <p:cNvPr id="2067" name="Picture 8" descr="2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3451225" y="1554163"/>
            <a:ext cx="3178175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10" descr="2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19400" y="1495425"/>
            <a:ext cx="2516188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125538"/>
            <a:ext cx="7488238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35375" y="1681163"/>
            <a:ext cx="3333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Tiến về trước n bước</a:t>
            </a:r>
            <a:endParaRPr lang="vi-VN" alt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687763" y="2133600"/>
            <a:ext cx="33321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Lùi lại sau n bước</a:t>
            </a:r>
            <a:endParaRPr lang="vi-VN" alt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687763" y="2565400"/>
            <a:ext cx="33321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Quay phải k độ</a:t>
            </a:r>
            <a:endParaRPr lang="vi-VN" alt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708400" y="3049588"/>
            <a:ext cx="3332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Quay trái k độ</a:t>
            </a:r>
            <a:endParaRPr lang="vi-VN" alt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708400" y="3481388"/>
            <a:ext cx="3332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Nhấc bút</a:t>
            </a:r>
            <a:endParaRPr lang="vi-VN" alt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708400" y="3913188"/>
            <a:ext cx="3332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Hạ bút</a:t>
            </a:r>
            <a:endParaRPr lang="vi-VN" alt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708400" y="4414838"/>
            <a:ext cx="5184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Xóa toàn bộ sân chơi, về vị trí xuất phát</a:t>
            </a:r>
            <a:endParaRPr lang="vi-VN" alt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635375" y="4840288"/>
            <a:ext cx="54721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Xóa toàn bộ sân chơi, đứng ở vị trí hiện tại</a:t>
            </a:r>
            <a:endParaRPr lang="vi-VN" alt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635375" y="5272088"/>
            <a:ext cx="51847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Rùa ẩn mình</a:t>
            </a:r>
            <a:endParaRPr lang="vi-VN" alt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617913" y="5732463"/>
            <a:ext cx="5184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Rùa hiện hình</a:t>
            </a:r>
            <a:endParaRPr lang="vi-VN" alt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635375" y="6218238"/>
            <a:ext cx="5184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Về vị trí xuất phát</a:t>
            </a:r>
            <a:endParaRPr lang="vi-VN" alt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4" name="TextBox 1"/>
          <p:cNvSpPr txBox="1">
            <a:spLocks noChangeArrowheads="1"/>
          </p:cNvSpPr>
          <p:nvPr/>
        </p:nvSpPr>
        <p:spPr bwMode="auto">
          <a:xfrm>
            <a:off x="593725" y="47625"/>
            <a:ext cx="85502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hãy cho biết hành động của Rùa qua các lệnh sau:</a:t>
            </a:r>
            <a:endParaRPr lang="vi-VN" alt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5" name="Picture 12" descr="FLOWERS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8" y="3481388"/>
            <a:ext cx="1700213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319338"/>
            <a:ext cx="703263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6975" y="3014663"/>
            <a:ext cx="4953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9150" y="0"/>
            <a:ext cx="197485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9" descr="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1488" y="990600"/>
            <a:ext cx="1052512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9" descr="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6285707" y="-1493044"/>
            <a:ext cx="831850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Screen Clippi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2390775"/>
            <a:ext cx="25622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2363788"/>
            <a:ext cx="3989387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16"/>
          <p:cNvSpPr txBox="1">
            <a:spLocks noChangeArrowheads="1"/>
          </p:cNvSpPr>
          <p:nvPr/>
        </p:nvSpPr>
        <p:spPr bwMode="auto">
          <a:xfrm>
            <a:off x="34925" y="768350"/>
            <a:ext cx="75612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hãy sử dụng các lệnh đã học để vẽ hình vuông, biết cạnh là 100 bước?</a:t>
            </a:r>
            <a:endParaRPr lang="vi-VN" alt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>
            <a:stCxn id="0" idx="3"/>
          </p:cNvCxnSpPr>
          <p:nvPr/>
        </p:nvCxnSpPr>
        <p:spPr>
          <a:xfrm flipV="1">
            <a:off x="3605213" y="3557588"/>
            <a:ext cx="8953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53" name="Picture 12" descr="FLOWERS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4113" y="5399088"/>
            <a:ext cx="1604962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 descr="FLOWERS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5445125"/>
            <a:ext cx="1604963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2" descr="FLOWERS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2438" y="5445125"/>
            <a:ext cx="1604962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FLOWERS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313" y="5492750"/>
            <a:ext cx="1604962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2" descr="FLOWERS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23975" y="5732463"/>
            <a:ext cx="13065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2" descr="FLOWERS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5250" y="5780088"/>
            <a:ext cx="13065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99592" y="2782669"/>
            <a:ext cx="792088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chữ,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1619250" y="-4763"/>
            <a:ext cx="22066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Mục tiêu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Block Arc 3"/>
          <p:cNvSpPr/>
          <p:nvPr/>
        </p:nvSpPr>
        <p:spPr>
          <a:xfrm rot="16889468">
            <a:off x="-134937" y="-141288"/>
            <a:ext cx="1374776" cy="949325"/>
          </a:xfrm>
          <a:prstGeom prst="blockArc">
            <a:avLst>
              <a:gd name="adj1" fmla="val 10893882"/>
              <a:gd name="adj2" fmla="val 18955002"/>
              <a:gd name="adj3" fmla="val 2105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5" name="Block Arc 4"/>
          <p:cNvSpPr/>
          <p:nvPr/>
        </p:nvSpPr>
        <p:spPr>
          <a:xfrm rot="16452198">
            <a:off x="372269" y="8731"/>
            <a:ext cx="1158876" cy="858837"/>
          </a:xfrm>
          <a:prstGeom prst="blockArc">
            <a:avLst>
              <a:gd name="adj1" fmla="val 12538979"/>
              <a:gd name="adj2" fmla="val 18955002"/>
              <a:gd name="adj3" fmla="val 2105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 rot="16452198">
            <a:off x="928688" y="-14287"/>
            <a:ext cx="790575" cy="822325"/>
          </a:xfrm>
          <a:prstGeom prst="blockArc">
            <a:avLst>
              <a:gd name="adj1" fmla="val 12538979"/>
              <a:gd name="adj2" fmla="val 18955002"/>
              <a:gd name="adj3" fmla="val 2105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323975" y="260350"/>
            <a:ext cx="295275" cy="3603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3850" y="1074738"/>
            <a:ext cx="8424863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algn="just" eaLnBrk="1" hangingPunct="1">
              <a:buFontTx/>
              <a:buChar char="-"/>
            </a:pP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Biết lệnh đầy đủ và lệnh viết tắt trong Logo</a:t>
            </a:r>
          </a:p>
          <a:p>
            <a:pPr marL="571500" indent="-571500" algn="just" eaLnBrk="1" hangingPunct="1">
              <a:buFontTx/>
              <a:buChar char="-"/>
            </a:pP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Sử dụng được câu lệnh của Logo để điều khiển Rùa viết chữ</a:t>
            </a:r>
          </a:p>
          <a:p>
            <a:pPr marL="571500" indent="-571500" algn="just" eaLnBrk="1" hangingPunct="1">
              <a:buFontTx/>
              <a:buChar char="-"/>
            </a:pP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Sử dụng được câu lệnh của Logo để thực hiện các phép tính số học.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3" name="Picture 8"/>
          <p:cNvPicPr>
            <a:picLocks noChangeAspect="1"/>
          </p:cNvPicPr>
          <p:nvPr/>
        </p:nvPicPr>
        <p:blipFill>
          <a:blip r:embed="rId2" cstate="print"/>
          <a:srcRect b="30083"/>
          <a:stretch>
            <a:fillRect/>
          </a:stretch>
        </p:blipFill>
        <p:spPr bwMode="auto">
          <a:xfrm>
            <a:off x="0" y="5013325"/>
            <a:ext cx="9144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0" y="-26988"/>
            <a:ext cx="4884738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11113" y="765175"/>
            <a:ext cx="55133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Các lệnh em đã biết</a:t>
            </a:r>
          </a:p>
        </p:txBody>
      </p:sp>
      <p:pic>
        <p:nvPicPr>
          <p:cNvPr id="9223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4225" y="1535113"/>
            <a:ext cx="705485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0" y="1557338"/>
            <a:ext cx="1730375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0" y="-26988"/>
            <a:ext cx="4884738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155575" y="765175"/>
            <a:ext cx="8953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Lệnh viết chữ</a:t>
            </a:r>
            <a:endParaRPr lang="vi-VN" altLang="vi-VN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7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6675"/>
            <a:ext cx="3044825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loud 8"/>
          <p:cNvSpPr/>
          <p:nvPr/>
        </p:nvSpPr>
        <p:spPr>
          <a:xfrm>
            <a:off x="3717925" y="2492375"/>
            <a:ext cx="4957763" cy="216535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cho biết tên lệnh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chữ?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4175" y="1484313"/>
            <a:ext cx="84963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 và tìm hiểu sách giáo khoa trang 108 và trả lời câu hỏi sau:</a:t>
            </a:r>
            <a:endParaRPr lang="vi-VN" alt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656263" y="4784725"/>
            <a:ext cx="1081087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5575" y="2051050"/>
            <a:ext cx="89535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3600" b="1" u="sng">
                <a:latin typeface="Times New Roman" pitchFamily="18" charset="0"/>
                <a:cs typeface="Times New Roman" pitchFamily="18" charset="0"/>
              </a:rPr>
              <a:t>Cú pháp lệnh</a:t>
            </a: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endParaRPr lang="en-US" altLang="vi-VN" sz="36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			</a:t>
            </a:r>
            <a:endParaRPr lang="en-US" alt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Trong đó: </a:t>
            </a:r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Label</a:t>
            </a: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: Tên lệnh</a:t>
            </a:r>
          </a:p>
          <a:p>
            <a:pPr eaLnBrk="1" hangingPunct="1"/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			  </a:t>
            </a:r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Noi dung</a:t>
            </a: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: Nội dung cần viết</a:t>
            </a:r>
          </a:p>
          <a:p>
            <a:pPr eaLnBrk="1" hangingPunct="1"/>
            <a:endParaRPr lang="en-US" altLang="vi-VN" sz="36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	Ví dụ: Label [Logo viet chu]</a:t>
            </a:r>
            <a:endParaRPr lang="vi-VN" altLang="vi-VN" sz="3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2" grpId="0" animBg="1"/>
      <p:bldP spid="2" grpId="1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0" y="-26988"/>
            <a:ext cx="4884738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155575" y="765175"/>
            <a:ext cx="8953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Lệnh viết chữ</a:t>
            </a:r>
            <a:endParaRPr lang="vi-VN" altLang="vi-VN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1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3700" y="1328738"/>
            <a:ext cx="2436813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Box 11"/>
          <p:cNvSpPr txBox="1">
            <a:spLocks noChangeArrowheads="1"/>
          </p:cNvSpPr>
          <p:nvPr/>
        </p:nvSpPr>
        <p:spPr bwMode="auto">
          <a:xfrm>
            <a:off x="250825" y="1558925"/>
            <a:ext cx="83534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hành cá nhân trên máy :</a:t>
            </a:r>
          </a:p>
          <a:p>
            <a:pPr algn="just" eaLnBrk="1" hangingPunct="1"/>
            <a:endParaRPr lang="en-US" altLang="vi-VN"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altLang="vi-VN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Ví dụ: Label [Logo viet chu]</a:t>
            </a:r>
            <a:endParaRPr lang="vi-VN" altLang="vi-VN" sz="3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763" y="3357563"/>
            <a:ext cx="87058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463"/>
            <a:ext cx="9144000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1C962B72-8D35-42BE-B7D9-8F2974D35F2B}"/>
</file>

<file path=customXml/itemProps2.xml><?xml version="1.0" encoding="utf-8"?>
<ds:datastoreItem xmlns:ds="http://schemas.openxmlformats.org/officeDocument/2006/customXml" ds:itemID="{5AC7F142-4B72-45FA-9D18-47032C0C2B62}"/>
</file>

<file path=customXml/itemProps3.xml><?xml version="1.0" encoding="utf-8"?>
<ds:datastoreItem xmlns:ds="http://schemas.openxmlformats.org/officeDocument/2006/customXml" ds:itemID="{91E7CB8F-709A-4630-8792-F3013B75D843}"/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966</Words>
  <Application>Microsoft Office PowerPoint</Application>
  <PresentationFormat>On-screen Show (4:3)</PresentationFormat>
  <Paragraphs>137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.VnLinus</vt:lpstr>
      <vt:lpstr>Arial</vt:lpstr>
      <vt:lpstr>Calibri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Vũ Ngọc Anh</cp:lastModifiedBy>
  <cp:revision>109</cp:revision>
  <dcterms:created xsi:type="dcterms:W3CDTF">2018-10-01T12:02:39Z</dcterms:created>
  <dcterms:modified xsi:type="dcterms:W3CDTF">2022-04-03T14:22:35Z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