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wmf" ContentType="image/x-wmf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9" r:id="rId3"/>
    <p:sldId id="263" r:id="rId4"/>
    <p:sldId id="260" r:id="rId5"/>
    <p:sldId id="289" r:id="rId6"/>
    <p:sldId id="277" r:id="rId7"/>
    <p:sldId id="272" r:id="rId8"/>
    <p:sldId id="282" r:id="rId9"/>
    <p:sldId id="274" r:id="rId10"/>
    <p:sldId id="283" r:id="rId11"/>
    <p:sldId id="273" r:id="rId12"/>
    <p:sldId id="280" r:id="rId13"/>
    <p:sldId id="284" r:id="rId14"/>
    <p:sldId id="278" r:id="rId15"/>
    <p:sldId id="288" r:id="rId16"/>
    <p:sldId id="281" r:id="rId17"/>
    <p:sldId id="275" r:id="rId18"/>
    <p:sldId id="276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BF8F77-9917-47BC-AE1F-BC3EDF0391AF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9807F2-8B3F-485A-9BBE-C304D1470A0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575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9807F2-8B3F-485A-9BBE-C304D1470A0F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DBC12E-8FB8-4303-B398-027E7EF5F9D5}" type="datetimeFigureOut">
              <a:rPr lang="en-US" smtClean="0"/>
              <a:pPr/>
              <a:t>1/19/2022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189A8B4-7F93-412B-8C10-15657D130D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" Target="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&#272;&#7846;M%20SEN.docx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272;&#7846;M%20SEN.docx" TargetMode="Externa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&#272;&#7846;M%20SEN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ds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ngoisao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cau%20hoi.pptx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HOCTA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272;&#7846;M%20SEN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6">
            <a:extLst>
              <a:ext uri="{FF2B5EF4-FFF2-40B4-BE49-F238E27FC236}">
                <a16:creationId xmlns:a16="http://schemas.microsoft.com/office/drawing/2014/main" id="{6A9401A2-7C0F-43AB-8342-9153AF02DAA4}"/>
              </a:ext>
            </a:extLst>
          </p:cNvPr>
          <p:cNvSpPr>
            <a:spLocks noTextEdit="1"/>
          </p:cNvSpPr>
          <p:nvPr/>
        </p:nvSpPr>
        <p:spPr>
          <a:xfrm>
            <a:off x="2362200" y="2971800"/>
            <a:ext cx="5257800" cy="2514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  <a:scene3d>
              <a:camera prst="legacyObliqueRight">
                <a:rot lat="0" lon="0" rev="0"/>
              </a:camera>
              <a:lightRig rig="legacyHarsh3" dir="t"/>
            </a:scene3d>
            <a:sp3d extrusionH="100000" prstMaterial="legacyMatte">
              <a:extrusionClr>
                <a:srgbClr val="663300"/>
              </a:extrusionClr>
            </a:sp3d>
          </a:bodyPr>
          <a:lstStyle/>
          <a:p>
            <a:pPr algn="ctr" eaLnBrk="0" hangingPunct="0"/>
            <a:r>
              <a:rPr lang="en-US" sz="3600" b="1" noProof="1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HƯỚNG DẪN HỌC TIN HỌC</a:t>
            </a:r>
          </a:p>
          <a:p>
            <a:pPr algn="ctr" eaLnBrk="0" hangingPunct="0"/>
            <a:r>
              <a:rPr lang="en-US" sz="3600" b="1" noProof="1">
                <a:solidFill>
                  <a:srgbClr val="FF33C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Lớp 4</a:t>
            </a:r>
          </a:p>
        </p:txBody>
      </p:sp>
      <p:pic>
        <p:nvPicPr>
          <p:cNvPr id="4098" name="Picture 10" descr="book_page_flip_hb">
            <a:extLst>
              <a:ext uri="{FF2B5EF4-FFF2-40B4-BE49-F238E27FC236}">
                <a16:creationId xmlns:a16="http://schemas.microsoft.com/office/drawing/2014/main" id="{F16972E6-3895-4E03-9D0D-6806EA61A2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838200"/>
            <a:ext cx="2362200" cy="1771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Picture12">
            <a:extLst>
              <a:ext uri="{FF2B5EF4-FFF2-40B4-BE49-F238E27FC236}">
                <a16:creationId xmlns:a16="http://schemas.microsoft.com/office/drawing/2014/main" id="{BB2524E0-1786-4D75-A67C-2E897C0BE2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-2844800" y="3251201"/>
            <a:ext cx="6097587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21" descr="Picture12">
            <a:extLst>
              <a:ext uri="{FF2B5EF4-FFF2-40B4-BE49-F238E27FC236}">
                <a16:creationId xmlns:a16="http://schemas.microsoft.com/office/drawing/2014/main" id="{03DB3EE8-0D43-4A02-BCB9-2A77DA68B2B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 flipV="1">
            <a:off x="5844381" y="3372645"/>
            <a:ext cx="6188075" cy="49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24" descr="Picture12">
            <a:extLst>
              <a:ext uri="{FF2B5EF4-FFF2-40B4-BE49-F238E27FC236}">
                <a16:creationId xmlns:a16="http://schemas.microsoft.com/office/drawing/2014/main" id="{68840D20-9D64-45D1-A197-F4F7C5B48C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381000" y="6477000"/>
            <a:ext cx="8564563" cy="68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25" descr="Picture13">
            <a:extLst>
              <a:ext uri="{FF2B5EF4-FFF2-40B4-BE49-F238E27FC236}">
                <a16:creationId xmlns:a16="http://schemas.microsoft.com/office/drawing/2014/main" id="{9F95FF39-19DC-47D5-947D-B5B98A67A9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676400" cy="1671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3" name="Picture 26" descr="Picture13">
            <a:extLst>
              <a:ext uri="{FF2B5EF4-FFF2-40B4-BE49-F238E27FC236}">
                <a16:creationId xmlns:a16="http://schemas.microsoft.com/office/drawing/2014/main" id="{704DB6BE-E34F-49E2-A743-FB5055F916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-1587" y="5183188"/>
            <a:ext cx="1676400" cy="167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27" descr="Picture13">
            <a:extLst>
              <a:ext uri="{FF2B5EF4-FFF2-40B4-BE49-F238E27FC236}">
                <a16:creationId xmlns:a16="http://schemas.microsoft.com/office/drawing/2014/main" id="{B1D3A017-0DD2-40C1-8526-F9BC791A74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391400" y="5110163"/>
            <a:ext cx="1752600" cy="1747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5" name="Picture 28" descr="Picture13">
            <a:extLst>
              <a:ext uri="{FF2B5EF4-FFF2-40B4-BE49-F238E27FC236}">
                <a16:creationId xmlns:a16="http://schemas.microsoft.com/office/drawing/2014/main" id="{CC9D8D47-775C-4D9A-84DD-35C7A236C4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7850188" y="1587"/>
            <a:ext cx="129540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0" descr="bar01">
            <a:extLst>
              <a:ext uri="{FF2B5EF4-FFF2-40B4-BE49-F238E27FC236}">
                <a16:creationId xmlns:a16="http://schemas.microsoft.com/office/drawing/2014/main" id="{255DB949-DE36-4FE3-A18D-DCCC280B1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-36513"/>
            <a:ext cx="3725863" cy="514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" y="1447800"/>
            <a:ext cx="83058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606800" y="5791200"/>
            <a:ext cx="3581400" cy="863600"/>
          </a:xfrm>
          <a:prstGeom prst="rect">
            <a:avLst/>
          </a:prstGeom>
          <a:solidFill>
            <a:schemeClr val="bg1"/>
          </a:solidFill>
          <a:ln w="95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500" b="1">
                <a:solidFill>
                  <a:srgbClr val="0000FF"/>
                </a:solidFill>
                <a:latin typeface="Times New Roman" pitchFamily="18" charset="0"/>
              </a:rPr>
              <a:t>Vị trí phím </a:t>
            </a:r>
            <a:r>
              <a:rPr lang="en-US" sz="2500" b="1">
                <a:solidFill>
                  <a:srgbClr val="FF0000"/>
                </a:solidFill>
                <a:latin typeface="Times New Roman" pitchFamily="18" charset="0"/>
              </a:rPr>
              <a:t>Delete</a:t>
            </a:r>
            <a:r>
              <a:rPr lang="en-US" sz="2500" b="1">
                <a:solidFill>
                  <a:srgbClr val="0000FF"/>
                </a:solidFill>
                <a:latin typeface="Times New Roman" pitchFamily="18" charset="0"/>
              </a:rPr>
              <a:t> trên bàn phím</a:t>
            </a:r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5791200" y="3505200"/>
            <a:ext cx="454025" cy="2362200"/>
          </a:xfrm>
          <a:prstGeom prst="line">
            <a:avLst/>
          </a:prstGeom>
          <a:noFill/>
          <a:ln w="5715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590800" y="381000"/>
            <a:ext cx="1905000" cy="533400"/>
            <a:chOff x="2832" y="3600"/>
            <a:chExt cx="672" cy="336"/>
          </a:xfrm>
        </p:grpSpPr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832" y="3600"/>
              <a:ext cx="480" cy="33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832" y="3634"/>
              <a:ext cx="6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r>
                <a:rPr lang="en-US" sz="2400">
                  <a:solidFill>
                    <a:srgbClr val="FF0000"/>
                  </a:solidFill>
                </a:rPr>
                <a:t>  </a:t>
              </a:r>
              <a:r>
                <a:rPr lang="en-US" sz="24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Delete</a:t>
              </a:r>
              <a:endParaRPr lang="en-GB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" name="Rectangle 9">
            <a:hlinkClick r:id="rId4" action="ppaction://hlinkfile"/>
          </p:cNvPr>
          <p:cNvSpPr/>
          <p:nvPr/>
        </p:nvSpPr>
        <p:spPr>
          <a:xfrm>
            <a:off x="8610600" y="6477000"/>
            <a:ext cx="3810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685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c. Sao chép, dán một phần văn bản vào vị trí khác:</a:t>
            </a:r>
            <a:endParaRPr kumimoji="0" 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ext Placeholder 10"/>
          <p:cNvSpPr>
            <a:spLocks noGrp="1"/>
          </p:cNvSpPr>
          <p:nvPr>
            <p:ph idx="1"/>
          </p:nvPr>
        </p:nvSpPr>
        <p:spPr>
          <a:xfrm>
            <a:off x="4876800" y="2743200"/>
            <a:ext cx="4038600" cy="1371600"/>
          </a:xfrm>
          <a:prstGeom prst="rect">
            <a:avLst/>
          </a:prstGeom>
        </p:spPr>
        <p:style>
          <a:lnRef idx="2">
            <a:schemeClr val="accent1"/>
          </a:lnRef>
          <a:fillRef idx="1002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S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ao chép những phần giống nhau.</a:t>
            </a:r>
            <a:endParaRPr lang="en-US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Oval Callout 8"/>
          <p:cNvSpPr/>
          <p:nvPr/>
        </p:nvSpPr>
        <p:spPr>
          <a:xfrm>
            <a:off x="457200" y="1524000"/>
            <a:ext cx="4114800" cy="4267200"/>
          </a:xfrm>
          <a:prstGeom prst="wedgeEllipseCallout">
            <a:avLst>
              <a:gd name="adj1" fmla="val -59426"/>
              <a:gd name="adj2" fmla="val 5590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Nếu em gõ nhiều lần cùng một nội dung như vậy thì mất rất nhiều thời gian. Vậy có cách nào để tiết kiệm thời gian không?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uiExpand="1" build="p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WordArt 6"/>
          <p:cNvSpPr>
            <a:spLocks noChangeArrowheads="1" noChangeShapeType="1" noTextEdit="1"/>
          </p:cNvSpPr>
          <p:nvPr/>
        </p:nvSpPr>
        <p:spPr bwMode="gray">
          <a:xfrm>
            <a:off x="4191000" y="1600200"/>
            <a:ext cx="473075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sz="3200" b="1" kern="10">
              <a:ln w="9525">
                <a:noFill/>
                <a:round/>
                <a:headEnd/>
                <a:tailEnd/>
              </a:ln>
              <a:solidFill>
                <a:srgbClr val="FABC00"/>
              </a:solidFill>
              <a:latin typeface="Arial Black"/>
            </a:endParaRPr>
          </a:p>
        </p:txBody>
      </p:sp>
      <p:sp>
        <p:nvSpPr>
          <p:cNvPr id="29" name="WordArt 6"/>
          <p:cNvSpPr>
            <a:spLocks noChangeArrowheads="1" noChangeShapeType="1" noTextEdit="1"/>
          </p:cNvSpPr>
          <p:nvPr/>
        </p:nvSpPr>
        <p:spPr bwMode="gray">
          <a:xfrm>
            <a:off x="1269773" y="1622425"/>
            <a:ext cx="474663" cy="593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endParaRPr lang="en-US" sz="3200" b="1" kern="10">
              <a:ln w="9525">
                <a:noFill/>
                <a:round/>
                <a:headEnd/>
                <a:tailEnd/>
              </a:ln>
              <a:solidFill>
                <a:srgbClr val="EE6EA5"/>
              </a:solidFill>
              <a:latin typeface="Arial Black"/>
            </a:endParaRPr>
          </a:p>
        </p:txBody>
      </p:sp>
      <p:sp>
        <p:nvSpPr>
          <p:cNvPr id="30" name="Round Same Side Corner Rectangle 22"/>
          <p:cNvSpPr/>
          <p:nvPr/>
        </p:nvSpPr>
        <p:spPr bwMode="auto">
          <a:xfrm flipH="1">
            <a:off x="3211512" y="2419349"/>
            <a:ext cx="2495550" cy="3179763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3500000" scaled="1"/>
            <a:tileRect/>
          </a:gradFill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  <a:latin typeface="+mn-lt"/>
              <a:cs typeface="+mn-cs"/>
            </a:endParaRPr>
          </a:p>
        </p:txBody>
      </p:sp>
      <p:sp>
        <p:nvSpPr>
          <p:cNvPr id="31" name="Chevron 1"/>
          <p:cNvSpPr/>
          <p:nvPr/>
        </p:nvSpPr>
        <p:spPr bwMode="auto">
          <a:xfrm flipH="1">
            <a:off x="3103789" y="1995487"/>
            <a:ext cx="2670175" cy="594264"/>
          </a:xfrm>
          <a:prstGeom prst="chevron">
            <a:avLst>
              <a:gd name="adj" fmla="val 34040"/>
            </a:avLst>
          </a:prstGeom>
          <a:gradFill rotWithShape="1">
            <a:gsLst>
              <a:gs pos="0">
                <a:srgbClr val="FFC000">
                  <a:lumMod val="75000"/>
                </a:srgbClr>
              </a:gs>
              <a:gs pos="80000">
                <a:srgbClr val="FFC000">
                  <a:lumMod val="97000"/>
                </a:srgbClr>
              </a:gs>
              <a:gs pos="100000">
                <a:srgbClr val="FFC000">
                  <a:lumMod val="98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 2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ound Same Side Corner Rectangle 22"/>
          <p:cNvSpPr/>
          <p:nvPr/>
        </p:nvSpPr>
        <p:spPr bwMode="auto">
          <a:xfrm>
            <a:off x="344261" y="2455862"/>
            <a:ext cx="2495550" cy="3179762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8900000" scaled="1"/>
            <a:tileRect/>
          </a:gradFill>
          <a:ln w="28575" cap="flat" cmpd="sng" algn="ctr">
            <a:solidFill>
              <a:srgbClr val="C0165F"/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3" name="Hexagon 26"/>
          <p:cNvSpPr/>
          <p:nvPr/>
        </p:nvSpPr>
        <p:spPr bwMode="auto">
          <a:xfrm>
            <a:off x="152400" y="2017712"/>
            <a:ext cx="2879725" cy="594351"/>
          </a:xfrm>
          <a:prstGeom prst="hexagon">
            <a:avLst>
              <a:gd name="adj" fmla="val 31838"/>
              <a:gd name="vf" fmla="val 115470"/>
            </a:avLst>
          </a:prstGeom>
          <a:gradFill rotWithShape="1">
            <a:gsLst>
              <a:gs pos="0">
                <a:srgbClr val="D7196A">
                  <a:lumMod val="88000"/>
                </a:srgbClr>
              </a:gs>
              <a:gs pos="80000">
                <a:srgbClr val="D7196A">
                  <a:lumMod val="90000"/>
                  <a:lumOff val="10000"/>
                </a:srgbClr>
              </a:gs>
              <a:gs pos="100000">
                <a:srgbClr val="D7196A">
                  <a:lumMod val="60000"/>
                  <a:lumOff val="40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 1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Round Same Side Corner Rectangle 22"/>
          <p:cNvSpPr/>
          <p:nvPr/>
        </p:nvSpPr>
        <p:spPr bwMode="auto">
          <a:xfrm>
            <a:off x="6042025" y="2419350"/>
            <a:ext cx="2495550" cy="3179762"/>
          </a:xfrm>
          <a:custGeom>
            <a:avLst/>
            <a:gdLst/>
            <a:ahLst/>
            <a:cxnLst/>
            <a:rect l="l" t="t" r="r" b="b"/>
            <a:pathLst>
              <a:path w="2497259" h="3942526">
                <a:moveTo>
                  <a:pt x="2497259" y="0"/>
                </a:moveTo>
                <a:lnTo>
                  <a:pt x="2497259" y="3869706"/>
                </a:lnTo>
                <a:cubicBezTo>
                  <a:pt x="2497259" y="3909923"/>
                  <a:pt x="2464656" y="3942526"/>
                  <a:pt x="2424439" y="3942526"/>
                </a:cubicBezTo>
                <a:lnTo>
                  <a:pt x="72820" y="3942526"/>
                </a:lnTo>
                <a:cubicBezTo>
                  <a:pt x="32603" y="3942526"/>
                  <a:pt x="0" y="3909923"/>
                  <a:pt x="0" y="3869706"/>
                </a:cubicBezTo>
                <a:lnTo>
                  <a:pt x="0" y="130876"/>
                </a:lnTo>
                <a:close/>
              </a:path>
            </a:pathLst>
          </a:custGeom>
          <a:gradFill flip="none" rotWithShape="1">
            <a:gsLst>
              <a:gs pos="0">
                <a:sysClr val="window" lastClr="FFFFFF">
                  <a:lumMod val="85000"/>
                </a:sysClr>
              </a:gs>
              <a:gs pos="100000">
                <a:sysClr val="window" lastClr="FFFFFF"/>
              </a:gs>
            </a:gsLst>
            <a:lin ang="18900000" scaled="1"/>
            <a:tileRect/>
          </a:gradFill>
          <a:ln w="28575" cap="flat" cmpd="sng" algn="ctr">
            <a:solidFill>
              <a:sysClr val="window" lastClr="FFFFFF">
                <a:lumMod val="75000"/>
              </a:sysClr>
            </a:solidFill>
            <a:prstDash val="solid"/>
          </a:ln>
          <a:effectLst>
            <a:outerShdw blurRad="177800" dist="38100" dir="5400000" algn="t" rotWithShape="0">
              <a:prstClr val="black">
                <a:alpha val="20000"/>
              </a:prstClr>
            </a:outerShdw>
          </a:effectLst>
        </p:spPr>
        <p:txBody>
          <a:bodyPr tIns="182880"/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5" name="Chevron 29"/>
          <p:cNvSpPr/>
          <p:nvPr/>
        </p:nvSpPr>
        <p:spPr bwMode="auto">
          <a:xfrm>
            <a:off x="5975577" y="1981200"/>
            <a:ext cx="2670175" cy="594351"/>
          </a:xfrm>
          <a:prstGeom prst="chevron">
            <a:avLst>
              <a:gd name="adj" fmla="val 34040"/>
            </a:avLst>
          </a:prstGeom>
          <a:gradFill rotWithShape="1">
            <a:gsLst>
              <a:gs pos="0">
                <a:srgbClr val="00B0F0">
                  <a:lumMod val="71000"/>
                </a:srgbClr>
              </a:gs>
              <a:gs pos="80000">
                <a:srgbClr val="00B0F0">
                  <a:lumMod val="99000"/>
                  <a:lumOff val="1000"/>
                </a:srgbClr>
              </a:gs>
              <a:gs pos="100000">
                <a:srgbClr val="00B0F0">
                  <a:lumMod val="67000"/>
                  <a:lumOff val="33000"/>
                </a:srgbClr>
              </a:gs>
            </a:gsLst>
            <a:lin ang="16200000" scaled="0"/>
          </a:gradFill>
          <a:ln>
            <a:noFill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kern="0">
                <a:solidFill>
                  <a:prstClr val="white"/>
                </a:solidFill>
                <a:effectLst>
                  <a:outerShdw blurRad="76200" dist="38100" dir="5400000" algn="t" rotWithShape="0">
                    <a:prstClr val="black">
                      <a:alpha val="40000"/>
                    </a:prstClr>
                  </a:outerShdw>
                </a:effectLst>
                <a:latin typeface="Times New Roman" pitchFamily="18" charset="0"/>
                <a:cs typeface="Times New Roman" pitchFamily="18" charset="0"/>
              </a:rPr>
              <a:t>Bước 3</a:t>
            </a:r>
            <a:endParaRPr lang="en-US" sz="2400" b="1" kern="0" dirty="0">
              <a:solidFill>
                <a:prstClr val="white"/>
              </a:solidFill>
              <a:effectLst>
                <a:outerShdw blurRad="76200" dist="38100" dir="5400000" algn="t" rotWithShape="0">
                  <a:prstClr val="black">
                    <a:alpha val="40000"/>
                  </a:prst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Hình chữ nhật 1"/>
          <p:cNvSpPr/>
          <p:nvPr/>
        </p:nvSpPr>
        <p:spPr>
          <a:xfrm>
            <a:off x="3208337" y="3017837"/>
            <a:ext cx="2438400" cy="892552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sz="2600">
                <a:latin typeface="Times New Roman" pitchFamily="18" charset="0"/>
                <a:cs typeface="Times New Roman" pitchFamily="18" charset="0"/>
              </a:rPr>
              <a:t>Trong thẻ </a:t>
            </a:r>
            <a:r>
              <a:rPr lang="en-US" sz="260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home</a:t>
            </a:r>
            <a:r>
              <a:rPr lang="en-US" sz="2600">
                <a:latin typeface="Times New Roman" pitchFamily="18" charset="0"/>
                <a:cs typeface="Times New Roman" pitchFamily="18" charset="0"/>
              </a:rPr>
              <a:t> chọn            .</a:t>
            </a:r>
          </a:p>
        </p:txBody>
      </p:sp>
      <p:sp>
        <p:nvSpPr>
          <p:cNvPr id="38" name="Hình chữ nhật 16"/>
          <p:cNvSpPr/>
          <p:nvPr/>
        </p:nvSpPr>
        <p:spPr>
          <a:xfrm>
            <a:off x="304800" y="2932112"/>
            <a:ext cx="2506436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defRPr/>
            </a:pPr>
            <a:r>
              <a:rPr lang="en-US" sz="160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sz="2400">
                <a:latin typeface="Times New Roman" pitchFamily="18" charset="0"/>
                <a:cs typeface="Times New Roman" pitchFamily="18" charset="0"/>
              </a:rPr>
              <a:t>Chọn phần văn bản muốn sao chép.</a:t>
            </a:r>
          </a:p>
          <a:p>
            <a:pPr marL="285750" indent="-2857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US" sz="1600" kern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  <p:sp>
        <p:nvSpPr>
          <p:cNvPr id="39" name="Hình chữ nhật 17"/>
          <p:cNvSpPr/>
          <p:nvPr/>
        </p:nvSpPr>
        <p:spPr>
          <a:xfrm>
            <a:off x="6070600" y="3003550"/>
            <a:ext cx="2438400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n-US" sz="2600">
                <a:latin typeface="Times New Roman" pitchFamily="18" charset="0"/>
                <a:cs typeface="Times New Roman" pitchFamily="18" charset="0"/>
              </a:rPr>
              <a:t>Đưa con trỏ đến vị trí cần dán phần văn bản rồi chọn        .         </a:t>
            </a:r>
            <a:endParaRPr lang="en-US" sz="2600"/>
          </a:p>
        </p:txBody>
      </p:sp>
      <p:sp>
        <p:nvSpPr>
          <p:cNvPr id="40" name="Rectangle 39"/>
          <p:cNvSpPr/>
          <p:nvPr/>
        </p:nvSpPr>
        <p:spPr>
          <a:xfrm>
            <a:off x="685800" y="381000"/>
            <a:ext cx="7620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Kết hợp sách giáo khoa nhóm nào cho biết các bước sao chép và dán một phần văn bản vào vị trí khác?</a:t>
            </a:r>
          </a:p>
        </p:txBody>
      </p:sp>
      <p:pic>
        <p:nvPicPr>
          <p:cNvPr id="42" name="Picture 41" descr="C:\Users\Administrator\Desktop\hình\saochep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3505200"/>
            <a:ext cx="762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4" name="Picture 43" descr="C:\Users\Administrator\Desktop\hình\dan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34200" y="4191000"/>
            <a:ext cx="457200" cy="3600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7" grpId="0"/>
      <p:bldP spid="38" grpId="0"/>
      <p:bldP spid="3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914400"/>
            <a:ext cx="7624701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295400" y="1752600"/>
            <a:ext cx="1092200" cy="3048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rot="16200000" flipV="1">
            <a:off x="609602" y="2895601"/>
            <a:ext cx="1904999" cy="685799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V="1">
            <a:off x="1866902" y="2400301"/>
            <a:ext cx="2285999" cy="1447799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5"/>
          <p:cNvSpPr>
            <a:spLocks noChangeArrowheads="1"/>
          </p:cNvSpPr>
          <p:nvPr/>
        </p:nvSpPr>
        <p:spPr bwMode="auto">
          <a:xfrm>
            <a:off x="762000" y="1524000"/>
            <a:ext cx="533400" cy="8382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2286000" y="4191000"/>
            <a:ext cx="2819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sao chép</a:t>
            </a:r>
          </a:p>
        </p:txBody>
      </p:sp>
      <p:sp>
        <p:nvSpPr>
          <p:cNvPr id="41" name="Text Box 8"/>
          <p:cNvSpPr txBox="1">
            <a:spLocks noChangeArrowheads="1"/>
          </p:cNvSpPr>
          <p:nvPr/>
        </p:nvSpPr>
        <p:spPr bwMode="auto">
          <a:xfrm>
            <a:off x="1066800" y="4114800"/>
            <a:ext cx="2667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dán</a:t>
            </a:r>
          </a:p>
        </p:txBody>
      </p:sp>
      <p:sp>
        <p:nvSpPr>
          <p:cNvPr id="43" name="Rectangle 42">
            <a:hlinkClick r:id="rId3" action="ppaction://hlinkfile"/>
          </p:cNvPr>
          <p:cNvSpPr/>
          <p:nvPr/>
        </p:nvSpPr>
        <p:spPr>
          <a:xfrm>
            <a:off x="8610600" y="6477000"/>
            <a:ext cx="304800" cy="152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4" grpId="0" animBg="1"/>
      <p:bldP spid="25" grpId="0"/>
      <p:bldP spid="4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ight Arrow 49"/>
          <p:cNvSpPr/>
          <p:nvPr/>
        </p:nvSpPr>
        <p:spPr>
          <a:xfrm>
            <a:off x="3505200" y="3352800"/>
            <a:ext cx="685800" cy="228600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18"/>
          <p:cNvGrpSpPr>
            <a:grpSpLocks/>
          </p:cNvGrpSpPr>
          <p:nvPr/>
        </p:nvGrpSpPr>
        <p:grpSpPr bwMode="auto">
          <a:xfrm>
            <a:off x="6553200" y="1828800"/>
            <a:ext cx="2438400" cy="4343400"/>
            <a:chOff x="2208" y="1296"/>
            <a:chExt cx="1365" cy="2542"/>
          </a:xfrm>
        </p:grpSpPr>
        <p:sp>
          <p:nvSpPr>
            <p:cNvPr id="15382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83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84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85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86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15387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88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89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90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91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190" cy="27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4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US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392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131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sz="2800">
                  <a:latin typeface="Times New Roman" pitchFamily="18" charset="0"/>
                  <a:cs typeface="Times New Roman" pitchFamily="18" charset="0"/>
                </a:rPr>
                <a:t>Kéo thả chuột để di chuyển phần văn bản đã chọn đến vị trí mới.</a:t>
              </a:r>
              <a:endParaRPr lang="en-US" sz="2800"/>
            </a:p>
          </p:txBody>
        </p:sp>
        <p:sp>
          <p:nvSpPr>
            <p:cNvPr id="15393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58A4AE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15394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2B2BB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49" name="AutoShape 8"/>
          <p:cNvSpPr>
            <a:spLocks noGrp="1" noChangeArrowheads="1"/>
          </p:cNvSpPr>
          <p:nvPr>
            <p:ph idx="1"/>
          </p:nvPr>
        </p:nvSpPr>
        <p:spPr bwMode="auto">
          <a:xfrm>
            <a:off x="0" y="1600200"/>
            <a:ext cx="3657600" cy="3352800"/>
          </a:xfrm>
          <a:prstGeom prst="cloudCallout">
            <a:avLst>
              <a:gd name="adj1" fmla="val -43389"/>
              <a:gd name="adj2" fmla="val 91372"/>
            </a:avLst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Để di chuyển vị trí một phần văn bản ta làm theo bước nào?</a:t>
            </a:r>
          </a:p>
        </p:txBody>
      </p:sp>
      <p:grpSp>
        <p:nvGrpSpPr>
          <p:cNvPr id="53" name="Group 32"/>
          <p:cNvGrpSpPr>
            <a:grpSpLocks/>
          </p:cNvGrpSpPr>
          <p:nvPr/>
        </p:nvGrpSpPr>
        <p:grpSpPr bwMode="auto">
          <a:xfrm>
            <a:off x="4343400" y="1828800"/>
            <a:ext cx="2170113" cy="4343400"/>
            <a:chOff x="3692" y="1296"/>
            <a:chExt cx="1367" cy="2542"/>
          </a:xfrm>
        </p:grpSpPr>
        <p:sp>
          <p:nvSpPr>
            <p:cNvPr id="54" name="AutoShape 33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55" name="AutoShape 34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56" name="AutoShape 35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57" name="AutoShape 36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grpSp>
          <p:nvGrpSpPr>
            <p:cNvPr id="58" name="Group 37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63" name="Oval 38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38100" algn="ctr">
                <a:noFill/>
                <a:round/>
                <a:headEnd/>
                <a:tailEnd/>
              </a:ln>
              <a:effectLst/>
            </p:spPr>
            <p:txBody>
              <a:bodyPr anchor="ctr">
                <a:spAutoFit/>
              </a:bodyPr>
              <a:lstStyle/>
              <a:p>
                <a:pPr eaLnBrk="1" hangingPunct="1"/>
                <a:endParaRPr lang="en-US"/>
              </a:p>
            </p:txBody>
          </p:sp>
          <p:sp>
            <p:nvSpPr>
              <p:cNvPr id="64" name="Oval 39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65" name="Oval 40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66" name="Oval 41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  <p:sp>
            <p:nvSpPr>
              <p:cNvPr id="67" name="Oval 42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 algn="ctr">
                <a:noFill/>
                <a:round/>
                <a:headEnd/>
                <a:tailEnd/>
              </a:ln>
              <a:effectLst/>
            </p:spPr>
            <p:txBody>
              <a:bodyPr vert="eaVert" wrap="none" anchor="ctr"/>
              <a:lstStyle/>
              <a:p>
                <a:pPr eaLnBrk="1" hangingPunct="1"/>
                <a:endParaRPr lang="en-US"/>
              </a:p>
            </p:txBody>
          </p:sp>
        </p:grpSp>
        <p:sp>
          <p:nvSpPr>
            <p:cNvPr id="59" name="Text Box 43"/>
            <p:cNvSpPr txBox="1">
              <a:spLocks noChangeArrowheads="1"/>
            </p:cNvSpPr>
            <p:nvPr/>
          </p:nvSpPr>
          <p:spPr bwMode="gray">
            <a:xfrm>
              <a:off x="4252" y="1354"/>
              <a:ext cx="221" cy="31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/>
              <a:r>
                <a:rPr lang="en-US" sz="260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rPr>
                <a:t>1</a:t>
              </a:r>
              <a:endParaRPr lang="en-US" sz="260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60" name="Text Box 44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7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just"/>
              <a:r>
                <a:rPr lang="en-US" sz="2600">
                  <a:latin typeface="Times New Roman" pitchFamily="18" charset="0"/>
                  <a:cs typeface="Times New Roman" pitchFamily="18" charset="0"/>
                </a:rPr>
                <a:t>Chọn phần văn bản cần di chuyển.</a:t>
              </a:r>
              <a:endParaRPr lang="en-US" sz="2600"/>
            </a:p>
          </p:txBody>
        </p:sp>
        <p:sp>
          <p:nvSpPr>
            <p:cNvPr id="61" name="AutoShape 45"/>
            <p:cNvSpPr>
              <a:spLocks noChangeArrowheads="1"/>
            </p:cNvSpPr>
            <p:nvPr/>
          </p:nvSpPr>
          <p:spPr bwMode="gray">
            <a:xfrm>
              <a:off x="3692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val="99BACC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62" name="AutoShape 46"/>
            <p:cNvSpPr>
              <a:spLocks noChangeArrowheads="1"/>
            </p:cNvSpPr>
            <p:nvPr/>
          </p:nvSpPr>
          <p:spPr bwMode="gray">
            <a:xfrm>
              <a:off x="3720" y="3305"/>
              <a:ext cx="1304" cy="48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C8DAD4"/>
                </a:gs>
                <a:gs pos="100000">
                  <a:srgbClr val="FFFFFF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</p:grpSp>
      <p:sp>
        <p:nvSpPr>
          <p:cNvPr id="51" name="Title 1"/>
          <p:cNvSpPr txBox="1">
            <a:spLocks/>
          </p:cNvSpPr>
          <p:nvPr/>
        </p:nvSpPr>
        <p:spPr>
          <a:xfrm>
            <a:off x="457200" y="304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2800" b="1">
                <a:latin typeface="Times New Roman" pitchFamily="18" charset="0"/>
                <a:cs typeface="Times New Roman" pitchFamily="18" charset="0"/>
              </a:rPr>
              <a:t>d,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Di chuyển vị trí một phần văn bản:</a:t>
            </a:r>
          </a:p>
        </p:txBody>
      </p:sp>
      <p:sp>
        <p:nvSpPr>
          <p:cNvPr id="34" name="Rectangle 33">
            <a:hlinkClick r:id="rId2" action="ppaction://hlinkfile"/>
          </p:cNvPr>
          <p:cNvSpPr/>
          <p:nvPr/>
        </p:nvSpPr>
        <p:spPr>
          <a:xfrm>
            <a:off x="8610600" y="6477000"/>
            <a:ext cx="304800" cy="152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49" grpId="0" animBg="1"/>
      <p:bldP spid="5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685800" y="2133600"/>
            <a:ext cx="8001000" cy="19812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    Thao tác xóa, sao chép, cắt, dán, di chuyển hình, tranh ảnh </a:t>
            </a: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thực hiện tương tự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thao tác xóa, sao chép, cắt, dán, di chuyển một phần văn bản.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57200" y="381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2. Xử lí hình, tranh ảnh:</a:t>
            </a:r>
            <a:endParaRPr lang="en-US" sz="28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 txBox="1">
            <a:spLocks/>
          </p:cNvSpPr>
          <p:nvPr/>
        </p:nvSpPr>
        <p:spPr>
          <a:xfrm>
            <a:off x="609600" y="1981200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b, Sao chép, dán hình, tranh ảnh trong trang soạn thảo.</a:t>
            </a:r>
          </a:p>
          <a:p>
            <a:pPr algn="just"/>
            <a:r>
              <a:rPr lang="en-US" sz="2800"/>
              <a:t>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09600" y="10668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a, Xóa, cắt hình, tranh ảnh trong trang soạn thảo.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286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c, Di chuyển hình, tranh ảnh đến vị trí mới.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609600" y="3276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d, Chèn hình ngôi sao vào văn bản, sau đó sao chép thành nhiều ngôi sao khác theo mẫu.</a:t>
            </a:r>
          </a:p>
          <a:p>
            <a:pPr algn="just"/>
            <a:r>
              <a:rPr lang="en-US" sz="2800"/>
              <a:t>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Straight Connector 17">
            <a:hlinkClick r:id="rId3" action="ppaction://hlinkfile"/>
          </p:cNvPr>
          <p:cNvCxnSpPr/>
          <p:nvPr/>
        </p:nvCxnSpPr>
        <p:spPr>
          <a:xfrm>
            <a:off x="7696200" y="15240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hlinkClick r:id="rId3" action="ppaction://hlinkfile"/>
          </p:cNvPr>
          <p:cNvCxnSpPr/>
          <p:nvPr/>
        </p:nvCxnSpPr>
        <p:spPr>
          <a:xfrm>
            <a:off x="8382000" y="21336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hlinkClick r:id="rId3" action="ppaction://hlinkfile"/>
          </p:cNvPr>
          <p:cNvCxnSpPr/>
          <p:nvPr/>
        </p:nvCxnSpPr>
        <p:spPr>
          <a:xfrm>
            <a:off x="6858000" y="2741612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hlinkClick r:id="rId4" action="ppaction://hlinkfile"/>
          </p:cNvPr>
          <p:cNvCxnSpPr/>
          <p:nvPr/>
        </p:nvCxnSpPr>
        <p:spPr>
          <a:xfrm>
            <a:off x="5943600" y="3733800"/>
            <a:ext cx="228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1914525" y="4224338"/>
            <a:ext cx="1438275" cy="1262062"/>
          </a:xfrm>
          <a:prstGeom prst="star5">
            <a:avLst/>
          </a:prstGeom>
          <a:solidFill>
            <a:srgbClr val="FFFF00"/>
          </a:solidFill>
          <a:ln w="38100">
            <a:solidFill>
              <a:srgbClr val="FFFF00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3743325" y="4224338"/>
            <a:ext cx="1438275" cy="1262062"/>
          </a:xfrm>
          <a:prstGeom prst="star5">
            <a:avLst/>
          </a:prstGeom>
          <a:solidFill>
            <a:srgbClr val="FFFF00"/>
          </a:solidFill>
          <a:ln w="38100">
            <a:solidFill>
              <a:srgbClr val="FFFF00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5495925" y="4224338"/>
            <a:ext cx="1438275" cy="1262062"/>
          </a:xfrm>
          <a:prstGeom prst="star5">
            <a:avLst/>
          </a:prstGeom>
          <a:solidFill>
            <a:srgbClr val="FFFF00"/>
          </a:solidFill>
          <a:ln w="38100">
            <a:solidFill>
              <a:srgbClr val="FFFF00"/>
            </a:solidFill>
            <a:miter lim="800000"/>
            <a:headEnd/>
            <a:tailEnd/>
          </a:ln>
          <a:effectLst>
            <a:outerShdw dist="28398" dir="3806097" algn="ctr" rotWithShape="0">
              <a:srgbClr val="622423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5" grpId="0"/>
      <p:bldP spid="6" grpId="0"/>
      <p:bldP spid="7" grpId="0"/>
      <p:bldP spid="2050" grpId="0" animBg="1"/>
      <p:bldP spid="2051" grpId="0" animBg="1"/>
      <p:bldP spid="205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7620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32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* Ghi nhớ:</a:t>
            </a:r>
            <a:endParaRPr lang="en-US" sz="3200">
              <a:solidFill>
                <a:schemeClr val="accent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09600" y="1676400"/>
            <a:ext cx="8001000" cy="32004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     Sao chép, xóa, cắt, di chuyển một phần văn bản hoặc tranh ảnh trong trang soạn thảo theo các bước sau:</a:t>
            </a:r>
          </a:p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- Chọn tranh ảnh hoặc phần văn bản cần xử lí.</a:t>
            </a:r>
          </a:p>
          <a:p>
            <a:pPr algn="just">
              <a:buFontTx/>
              <a:buChar char="-"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Sử dụng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Delete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và các nút lệnh         (cắt),       (sao chép),       (dán) để xử lí văn bản.</a:t>
            </a:r>
          </a:p>
        </p:txBody>
      </p:sp>
      <p:pic>
        <p:nvPicPr>
          <p:cNvPr id="12" name="Picture 11" descr="C:\Users\Administrator\Desktop\hình\dan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4114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C:\Users\Administrator\Desktop\hình\Capture.PN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62600" y="37338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C:\Users\Administrator\Desktop\hình\saochep.PNG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086600" y="3733800"/>
            <a:ext cx="609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>
            <a:hlinkClick r:id="rId6" action="ppaction://hlinkpres?slideindex=1&amp;slidetitle="/>
          </p:cNvPr>
          <p:cNvSpPr/>
          <p:nvPr/>
        </p:nvSpPr>
        <p:spPr>
          <a:xfrm>
            <a:off x="8534400" y="6477000"/>
            <a:ext cx="381000" cy="1524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`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0" y="1828800"/>
            <a:ext cx="9144000" cy="2514600"/>
          </a:xfrm>
          <a:prstGeom prst="roundRect">
            <a:avLst/>
          </a:prstGeom>
          <a:solidFill>
            <a:srgbClr val="92D050">
              <a:alpha val="6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Chúc</a:t>
            </a:r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9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các</a:t>
            </a:r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9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em</a:t>
            </a:r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9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học</a:t>
            </a:r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9600" b="1" dirty="0" err="1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tốt</a:t>
            </a:r>
            <a:r>
              <a:rPr lang="en-US" sz="96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bg2">
                    <a:lumMod val="5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!!!</a:t>
            </a:r>
          </a:p>
        </p:txBody>
      </p:sp>
      <p:sp>
        <p:nvSpPr>
          <p:cNvPr id="7" name="5-Point Star 6"/>
          <p:cNvSpPr/>
          <p:nvPr/>
        </p:nvSpPr>
        <p:spPr>
          <a:xfrm>
            <a:off x="7924800" y="2057400"/>
            <a:ext cx="914400" cy="914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val 20"/>
          <p:cNvSpPr/>
          <p:nvPr/>
        </p:nvSpPr>
        <p:spPr>
          <a:xfrm>
            <a:off x="1752600" y="3733800"/>
            <a:ext cx="685800" cy="685800"/>
          </a:xfrm>
          <a:prstGeom prst="ellips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487362"/>
          </a:xfrm>
        </p:spPr>
        <p:txBody>
          <a:bodyPr>
            <a:noAutofit/>
          </a:bodyPr>
          <a:lstStyle/>
          <a:p>
            <a:pPr algn="l"/>
            <a:r>
              <a:rPr lang="en-US" sz="3000">
                <a:solidFill>
                  <a:schemeClr val="accent2"/>
                </a:solidFill>
                <a:effectLst/>
                <a:latin typeface="Times New Roman" pitchFamily="18" charset="0"/>
                <a:cs typeface="Times New Roman" pitchFamily="18" charset="0"/>
              </a:rPr>
              <a:t>*Kiểm tra bài cũ: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09600" y="12192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sz="280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kumimoji="0" lang="en-US" sz="280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1: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Để chèn bảng vào trang soạn thảo, em thực hiện theo mấy bước?</a:t>
            </a:r>
            <a:endParaRPr kumimoji="0" lang="en-US" sz="280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19400" y="4648201"/>
            <a:ext cx="2895600" cy="7620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2819400" y="2590800"/>
            <a:ext cx="2895600" cy="73818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36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2819400" y="3657600"/>
            <a:ext cx="2895600" cy="7540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3600" b="1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1905000" y="25908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>
                <a:latin typeface="Times New Roman" pitchFamily="18" charset="0"/>
                <a:ea typeface="+mj-ea"/>
                <a:cs typeface="Times New Roman" pitchFamily="18" charset="0"/>
              </a:rPr>
              <a:t>A.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1905000" y="37338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>
                <a:latin typeface="Times New Roman" pitchFamily="18" charset="0"/>
                <a:ea typeface="+mj-ea"/>
                <a:cs typeface="Times New Roman" pitchFamily="18" charset="0"/>
              </a:rPr>
              <a:t>B.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0" name="Title 1"/>
          <p:cNvSpPr txBox="1">
            <a:spLocks/>
          </p:cNvSpPr>
          <p:nvPr/>
        </p:nvSpPr>
        <p:spPr>
          <a:xfrm>
            <a:off x="1905000" y="4648200"/>
            <a:ext cx="685800" cy="685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>
                <a:latin typeface="Times New Roman" pitchFamily="18" charset="0"/>
                <a:ea typeface="+mj-ea"/>
                <a:cs typeface="Times New Roman" pitchFamily="18" charset="0"/>
              </a:rPr>
              <a:t>C.</a:t>
            </a: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838200" y="2286000"/>
            <a:ext cx="8001000" cy="32766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Bước 1: Trong thẻ </a:t>
            </a:r>
            <a:r>
              <a:rPr lang="en-US" sz="28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Insert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 chọn         .</a:t>
            </a:r>
          </a:p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Bước 2: Di chuyển con trỏ chuột vào vùng có các ô vuông để chọn số dòng và số cột. Nháy chuột để chèn bảng vào trang soạn thảo.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2743200"/>
            <a:ext cx="49530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3" presetClass="exit" presetSubtype="1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" grpId="0"/>
      <p:bldP spid="4" grpId="0"/>
      <p:bldP spid="7" grpId="0" animBg="1"/>
      <p:bldP spid="7" grpId="1" animBg="1"/>
      <p:bldP spid="11" grpId="2" animBg="1"/>
      <p:bldP spid="11" grpId="3" animBg="1"/>
      <p:bldP spid="12" grpId="1" animBg="1"/>
      <p:bldP spid="12" grpId="2" animBg="1"/>
      <p:bldP spid="18" grpId="0"/>
      <p:bldP spid="18" grpId="1"/>
      <p:bldP spid="19" grpId="1"/>
      <p:bldP spid="19" grpId="2"/>
      <p:bldP spid="20" grpId="0"/>
      <p:bldP spid="20" grpId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381000" y="1066800"/>
            <a:ext cx="8534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algn="just">
              <a:spcBef>
                <a:spcPct val="0"/>
              </a:spcBef>
            </a:pP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kumimoji="0" lang="en-US" sz="2800" b="0" i="0" u="none" strike="noStrike" kern="1200" cap="none" spc="0" normalizeH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2: </a:t>
            </a:r>
            <a:r>
              <a:rPr lang="en-US" sz="2800">
                <a:latin typeface="Times New Roman" pitchFamily="18" charset="0"/>
                <a:cs typeface="Times New Roman" pitchFamily="18" charset="0"/>
              </a:rPr>
              <a:t>Em nào lên thực hiện thao tác xóa tệp?</a:t>
            </a:r>
          </a:p>
          <a:p>
            <a:pPr lvl="0">
              <a:spcBef>
                <a:spcPct val="0"/>
              </a:spcBef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Right Arrow 7">
            <a:hlinkClick r:id="rId3" action="ppaction://hlinkfile"/>
          </p:cNvPr>
          <p:cNvSpPr/>
          <p:nvPr/>
        </p:nvSpPr>
        <p:spPr>
          <a:xfrm>
            <a:off x="7086600" y="1554481"/>
            <a:ext cx="228600" cy="45719"/>
          </a:xfrm>
          <a:prstGeom prst="rightArrow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ounded Rectangle 4"/>
          <p:cNvSpPr/>
          <p:nvPr/>
        </p:nvSpPr>
        <p:spPr>
          <a:xfrm>
            <a:off x="152400" y="1981200"/>
            <a:ext cx="8458200" cy="2667000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Bước 1: Nháy nút phải chuột vào tệp damsen.docx rồi chọn Delete.</a:t>
            </a:r>
          </a:p>
          <a:p>
            <a:pPr algn="just"/>
            <a:r>
              <a:rPr lang="en-US" sz="2800">
                <a:latin typeface="Times New Roman" pitchFamily="18" charset="0"/>
                <a:cs typeface="Times New Roman" pitchFamily="18" charset="0"/>
              </a:rPr>
              <a:t>Bước 2: Chọn Yes tại cửa sổ vừa xuất hiện.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/>
      <p:bldP spid="8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71600"/>
            <a:ext cx="7848600" cy="3276600"/>
          </a:xfrm>
        </p:spPr>
        <p:txBody>
          <a:bodyPr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BÀI 5:</a:t>
            </a:r>
            <a:br>
              <a:rPr lang="en-US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XỬ LÍ MỘT PHẦN VĂN BẢN,</a:t>
            </a:r>
            <a:br>
              <a:rPr lang="en-US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 HÌNH VÀ TRANH ẢNH</a:t>
            </a:r>
            <a:br>
              <a:rPr lang="en-US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en-US" sz="40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C2ED5A7-2E9E-4D59-84B1-DB417F1EED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ư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ợc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tác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Xóa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chép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cắt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dán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ảnh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AC690BE-97D8-433E-A777-7BD0695318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MỤC TIÊU</a:t>
            </a:r>
          </a:p>
        </p:txBody>
      </p:sp>
    </p:spTree>
    <p:extLst>
      <p:ext uri="{BB962C8B-B14F-4D97-AF65-F5344CB8AC3E}">
        <p14:creationId xmlns:p14="http://schemas.microsoft.com/office/powerpoint/2010/main" val="2269941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105" name="AutoShape 41"/>
          <p:cNvSpPr>
            <a:spLocks noChangeArrowheads="1"/>
          </p:cNvSpPr>
          <p:nvPr/>
        </p:nvSpPr>
        <p:spPr bwMode="ltGray">
          <a:xfrm rot="5400000">
            <a:off x="-2685530" y="1614102"/>
            <a:ext cx="4824413" cy="4770438"/>
          </a:xfrm>
          <a:custGeom>
            <a:avLst/>
            <a:gdLst>
              <a:gd name="G0" fmla="+- 10478 0 0"/>
              <a:gd name="G1" fmla="+- -11739500 0 0"/>
              <a:gd name="G2" fmla="+- 0 0 -11739500"/>
              <a:gd name="T0" fmla="*/ 0 256 1"/>
              <a:gd name="T1" fmla="*/ 180 256 1"/>
              <a:gd name="G3" fmla="+- -11739500 T0 T1"/>
              <a:gd name="T2" fmla="*/ 0 256 1"/>
              <a:gd name="T3" fmla="*/ 90 256 1"/>
              <a:gd name="G4" fmla="+- -11739500 T2 T3"/>
              <a:gd name="G5" fmla="*/ G4 2 1"/>
              <a:gd name="T4" fmla="*/ 90 256 1"/>
              <a:gd name="T5" fmla="*/ 0 256 1"/>
              <a:gd name="G6" fmla="+- -11739500 T4 T5"/>
              <a:gd name="G7" fmla="*/ G6 2 1"/>
              <a:gd name="G8" fmla="abs -1173950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10478"/>
              <a:gd name="G18" fmla="*/ 10478 1 2"/>
              <a:gd name="G19" fmla="+- G18 5400 0"/>
              <a:gd name="G20" fmla="cos G19 -11739500"/>
              <a:gd name="G21" fmla="sin G19 -11739500"/>
              <a:gd name="G22" fmla="+- G20 10800 0"/>
              <a:gd name="G23" fmla="+- G21 10800 0"/>
              <a:gd name="G24" fmla="+- 10800 0 G20"/>
              <a:gd name="G25" fmla="+- 10478 10800 0"/>
              <a:gd name="G26" fmla="?: G9 G17 G25"/>
              <a:gd name="G27" fmla="?: G9 0 21600"/>
              <a:gd name="G28" fmla="cos 10800 -11739500"/>
              <a:gd name="G29" fmla="sin 10800 -11739500"/>
              <a:gd name="G30" fmla="sin 10478 -11739500"/>
              <a:gd name="G31" fmla="+- G28 10800 0"/>
              <a:gd name="G32" fmla="+- G29 10800 0"/>
              <a:gd name="G33" fmla="+- G30 10800 0"/>
              <a:gd name="G34" fmla="?: G4 0 G31"/>
              <a:gd name="G35" fmla="?: -11739500 G34 0"/>
              <a:gd name="G36" fmla="?: G6 G35 G31"/>
              <a:gd name="G37" fmla="+- 21600 0 G36"/>
              <a:gd name="G38" fmla="?: G4 0 G33"/>
              <a:gd name="G39" fmla="?: -1173950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62 w 21600"/>
              <a:gd name="T15" fmla="*/ 10638 h 21600"/>
              <a:gd name="T16" fmla="*/ 10800 w 21600"/>
              <a:gd name="T17" fmla="*/ 322 h 21600"/>
              <a:gd name="T18" fmla="*/ 21438 w 21600"/>
              <a:gd name="T19" fmla="*/ 10638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323" y="10641"/>
                </a:moveTo>
                <a:cubicBezTo>
                  <a:pt x="410" y="4916"/>
                  <a:pt x="5075" y="322"/>
                  <a:pt x="10800" y="322"/>
                </a:cubicBezTo>
                <a:cubicBezTo>
                  <a:pt x="16524" y="322"/>
                  <a:pt x="21189" y="4916"/>
                  <a:pt x="21276" y="10641"/>
                </a:cubicBezTo>
                <a:lnTo>
                  <a:pt x="21598" y="10636"/>
                </a:lnTo>
                <a:cubicBezTo>
                  <a:pt x="21509" y="4736"/>
                  <a:pt x="16700" y="0"/>
                  <a:pt x="10799" y="0"/>
                </a:cubicBezTo>
                <a:cubicBezTo>
                  <a:pt x="4899" y="0"/>
                  <a:pt x="90" y="4736"/>
                  <a:pt x="1" y="10636"/>
                </a:cubicBezTo>
                <a:close/>
              </a:path>
            </a:pathLst>
          </a:custGeom>
          <a:gradFill rotWithShape="1">
            <a:gsLst>
              <a:gs pos="0">
                <a:schemeClr val="bg2">
                  <a:gamma/>
                  <a:tint val="45490"/>
                  <a:invGamma/>
                </a:schemeClr>
              </a:gs>
              <a:gs pos="50000">
                <a:schemeClr val="bg2"/>
              </a:gs>
              <a:gs pos="100000">
                <a:schemeClr val="bg2">
                  <a:gamma/>
                  <a:tint val="45490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  <p:sp>
        <p:nvSpPr>
          <p:cNvPr id="4104" name="AutoShape 45"/>
          <p:cNvSpPr>
            <a:spLocks noChangeArrowheads="1"/>
          </p:cNvSpPr>
          <p:nvPr/>
        </p:nvSpPr>
        <p:spPr bwMode="gray">
          <a:xfrm>
            <a:off x="2895600" y="39624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Xử lí hình, tranh ảnh</a:t>
            </a:r>
            <a:endParaRPr lang="en-US" sz="2800" b="1"/>
          </a:p>
        </p:txBody>
      </p:sp>
      <p:sp>
        <p:nvSpPr>
          <p:cNvPr id="4105" name="AutoShape 46"/>
          <p:cNvSpPr>
            <a:spLocks noChangeArrowheads="1"/>
          </p:cNvSpPr>
          <p:nvPr/>
        </p:nvSpPr>
        <p:spPr bwMode="gray">
          <a:xfrm>
            <a:off x="2895600" y="2819400"/>
            <a:ext cx="4419600" cy="508000"/>
          </a:xfrm>
          <a:prstGeom prst="roundRect">
            <a:avLst>
              <a:gd name="adj" fmla="val 50000"/>
            </a:avLst>
          </a:prstGeom>
          <a:noFill/>
          <a:ln w="28575" algn="ctr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r>
              <a:rPr lang="en-US" sz="2800">
                <a:latin typeface="Times New Roman" pitchFamily="18" charset="0"/>
                <a:cs typeface="Times New Roman" pitchFamily="18" charset="0"/>
              </a:rPr>
              <a:t>Xử lí một phần văn bản</a:t>
            </a:r>
            <a:endParaRPr lang="en-US" sz="2800" b="1"/>
          </a:p>
        </p:txBody>
      </p:sp>
      <p:grpSp>
        <p:nvGrpSpPr>
          <p:cNvPr id="3" name="Group 55"/>
          <p:cNvGrpSpPr>
            <a:grpSpLocks/>
          </p:cNvGrpSpPr>
          <p:nvPr/>
        </p:nvGrpSpPr>
        <p:grpSpPr bwMode="auto">
          <a:xfrm>
            <a:off x="2133600" y="2743200"/>
            <a:ext cx="762000" cy="685800"/>
            <a:chOff x="2078" y="1680"/>
            <a:chExt cx="1615" cy="1552"/>
          </a:xfrm>
        </p:grpSpPr>
        <p:sp>
          <p:nvSpPr>
            <p:cNvPr id="4130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552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4131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88122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133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88124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4135" name="Oval 61"/>
            <p:cNvSpPr>
              <a:spLocks noChangeArrowheads="1"/>
            </p:cNvSpPr>
            <p:nvPr/>
          </p:nvSpPr>
          <p:spPr bwMode="gray">
            <a:xfrm>
              <a:off x="2240" y="1852"/>
              <a:ext cx="1292" cy="1175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1" hangingPunct="1"/>
              <a:r>
                <a:rPr lang="en-US" b="1">
                  <a:latin typeface="Times New Roman" pitchFamily="18" charset="0"/>
                  <a:cs typeface="Times New Roman" pitchFamily="18" charset="0"/>
                </a:rPr>
                <a:t>1</a:t>
              </a:r>
            </a:p>
          </p:txBody>
        </p:sp>
      </p:grpSp>
      <p:sp>
        <p:nvSpPr>
          <p:cNvPr id="46" name="Title 1"/>
          <p:cNvSpPr txBox="1">
            <a:spLocks/>
          </p:cNvSpPr>
          <p:nvPr/>
        </p:nvSpPr>
        <p:spPr>
          <a:xfrm>
            <a:off x="533400" y="609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A.</a:t>
            </a:r>
            <a:r>
              <a:rPr kumimoji="0" lang="en-US" sz="2800" b="1" i="0" u="none" strike="noStrike" kern="1200" cap="none" spc="0" normalizeH="0" noProof="0">
                <a:ln>
                  <a:noFill/>
                </a:ln>
                <a:solidFill>
                  <a:schemeClr val="accent2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Hoạt động cơ bản: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accent2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pSp>
        <p:nvGrpSpPr>
          <p:cNvPr id="48" name="Group 55"/>
          <p:cNvGrpSpPr>
            <a:grpSpLocks/>
          </p:cNvGrpSpPr>
          <p:nvPr/>
        </p:nvGrpSpPr>
        <p:grpSpPr bwMode="auto">
          <a:xfrm>
            <a:off x="2209800" y="3886200"/>
            <a:ext cx="762000" cy="685800"/>
            <a:chOff x="2078" y="1680"/>
            <a:chExt cx="1615" cy="1552"/>
          </a:xfrm>
        </p:grpSpPr>
        <p:sp>
          <p:nvSpPr>
            <p:cNvPr id="49" name="Oval 56"/>
            <p:cNvSpPr>
              <a:spLocks noChangeArrowheads="1"/>
            </p:cNvSpPr>
            <p:nvPr/>
          </p:nvSpPr>
          <p:spPr bwMode="gray">
            <a:xfrm>
              <a:off x="2078" y="1680"/>
              <a:ext cx="1615" cy="1552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50" name="Oval 57"/>
            <p:cNvSpPr>
              <a:spLocks noChangeArrowheads="1"/>
            </p:cNvSpPr>
            <p:nvPr/>
          </p:nvSpPr>
          <p:spPr bwMode="gray">
            <a:xfrm>
              <a:off x="2170" y="1771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eaLnBrk="1" hangingPunct="1"/>
              <a:endParaRPr lang="en-US"/>
            </a:p>
          </p:txBody>
        </p:sp>
        <p:sp>
          <p:nvSpPr>
            <p:cNvPr id="51" name="Oval 58"/>
            <p:cNvSpPr>
              <a:spLocks noChangeArrowheads="1"/>
            </p:cNvSpPr>
            <p:nvPr/>
          </p:nvSpPr>
          <p:spPr bwMode="gray">
            <a:xfrm>
              <a:off x="2253" y="1855"/>
              <a:ext cx="1265" cy="1265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52" name="Oval 59"/>
            <p:cNvSpPr>
              <a:spLocks noChangeArrowheads="1"/>
            </p:cNvSpPr>
            <p:nvPr/>
          </p:nvSpPr>
          <p:spPr bwMode="gray">
            <a:xfrm>
              <a:off x="2254" y="1856"/>
              <a:ext cx="1262" cy="126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48BE67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eaLnBrk="1" hangingPunct="1"/>
              <a:endParaRPr lang="en-US"/>
            </a:p>
          </p:txBody>
        </p:sp>
        <p:sp>
          <p:nvSpPr>
            <p:cNvPr id="53" name="Oval 60"/>
            <p:cNvSpPr>
              <a:spLocks noChangeArrowheads="1"/>
            </p:cNvSpPr>
            <p:nvPr/>
          </p:nvSpPr>
          <p:spPr bwMode="gray">
            <a:xfrm>
              <a:off x="2334" y="1936"/>
              <a:ext cx="1097" cy="110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1" hangingPunct="1">
                <a:defRPr/>
              </a:pPr>
              <a:endParaRPr lang="en-US">
                <a:latin typeface="Arial" panose="020B0604020202020204" pitchFamily="34" charset="0"/>
              </a:endParaRPr>
            </a:p>
          </p:txBody>
        </p:sp>
        <p:sp>
          <p:nvSpPr>
            <p:cNvPr id="54" name="Oval 61"/>
            <p:cNvSpPr>
              <a:spLocks noChangeArrowheads="1"/>
            </p:cNvSpPr>
            <p:nvPr/>
          </p:nvSpPr>
          <p:spPr bwMode="gray">
            <a:xfrm>
              <a:off x="2240" y="1852"/>
              <a:ext cx="1292" cy="1175"/>
            </a:xfrm>
            <a:prstGeom prst="ellipse">
              <a:avLst/>
            </a:prstGeom>
            <a:gradFill rotWithShape="1">
              <a:gsLst>
                <a:gs pos="0">
                  <a:srgbClr val="48BE67"/>
                </a:gs>
                <a:gs pos="100000">
                  <a:srgbClr val="235C32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eaLnBrk="1" hangingPunct="1"/>
              <a:r>
                <a:rPr lang="en-US" b="1"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88106" name="AutoShape 42"/>
          <p:cNvSpPr>
            <a:spLocks noChangeArrowheads="1"/>
          </p:cNvSpPr>
          <p:nvPr/>
        </p:nvSpPr>
        <p:spPr bwMode="ltGray">
          <a:xfrm rot="5400000" flipH="1">
            <a:off x="-4143234" y="2786392"/>
            <a:ext cx="4032250" cy="3929063"/>
          </a:xfrm>
          <a:custGeom>
            <a:avLst/>
            <a:gdLst>
              <a:gd name="G0" fmla="+- 56 0 0"/>
              <a:gd name="G1" fmla="+- 11796480 0 0"/>
              <a:gd name="G2" fmla="+- 0 0 11796480"/>
              <a:gd name="T0" fmla="*/ 0 256 1"/>
              <a:gd name="T1" fmla="*/ 180 256 1"/>
              <a:gd name="G3" fmla="+- 11796480 T0 T1"/>
              <a:gd name="T2" fmla="*/ 0 256 1"/>
              <a:gd name="T3" fmla="*/ 90 256 1"/>
              <a:gd name="G4" fmla="+- 11796480 T2 T3"/>
              <a:gd name="G5" fmla="*/ G4 2 1"/>
              <a:gd name="T4" fmla="*/ 90 256 1"/>
              <a:gd name="T5" fmla="*/ 0 256 1"/>
              <a:gd name="G6" fmla="+- 11796480 T4 T5"/>
              <a:gd name="G7" fmla="*/ G6 2 1"/>
              <a:gd name="G8" fmla="abs 117964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56"/>
              <a:gd name="G18" fmla="*/ 56 1 2"/>
              <a:gd name="G19" fmla="+- G18 5400 0"/>
              <a:gd name="G20" fmla="cos G19 11796480"/>
              <a:gd name="G21" fmla="sin G19 11796480"/>
              <a:gd name="G22" fmla="+- G20 10800 0"/>
              <a:gd name="G23" fmla="+- G21 10800 0"/>
              <a:gd name="G24" fmla="+- 10800 0 G20"/>
              <a:gd name="G25" fmla="+- 56 10800 0"/>
              <a:gd name="G26" fmla="?: G9 G17 G25"/>
              <a:gd name="G27" fmla="?: G9 0 21600"/>
              <a:gd name="G28" fmla="cos 10800 11796480"/>
              <a:gd name="G29" fmla="sin 10800 11796480"/>
              <a:gd name="G30" fmla="sin 56 11796480"/>
              <a:gd name="G31" fmla="+- G28 10800 0"/>
              <a:gd name="G32" fmla="+- G29 10800 0"/>
              <a:gd name="G33" fmla="+- G30 10800 0"/>
              <a:gd name="G34" fmla="?: G4 0 G31"/>
              <a:gd name="G35" fmla="?: 11796480 G34 0"/>
              <a:gd name="G36" fmla="?: G6 G35 G31"/>
              <a:gd name="G37" fmla="+- 21600 0 G36"/>
              <a:gd name="G38" fmla="?: G4 0 G33"/>
              <a:gd name="G39" fmla="?: 117964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5372 w 21600"/>
              <a:gd name="T15" fmla="*/ 10800 h 21600"/>
              <a:gd name="T16" fmla="*/ 10800 w 21600"/>
              <a:gd name="T17" fmla="*/ 10744 h 21600"/>
              <a:gd name="T18" fmla="*/ 16228 w 21600"/>
              <a:gd name="T19" fmla="*/ 10800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0744" y="10800"/>
                </a:moveTo>
                <a:cubicBezTo>
                  <a:pt x="10744" y="10769"/>
                  <a:pt x="10769" y="10744"/>
                  <a:pt x="10800" y="10744"/>
                </a:cubicBezTo>
                <a:cubicBezTo>
                  <a:pt x="10830" y="10744"/>
                  <a:pt x="10856" y="10769"/>
                  <a:pt x="10856" y="10800"/>
                </a:cubicBezTo>
                <a:lnTo>
                  <a:pt x="21600" y="10800"/>
                </a:lnTo>
                <a:cubicBezTo>
                  <a:pt x="21600" y="4835"/>
                  <a:pt x="16764" y="0"/>
                  <a:pt x="10800" y="0"/>
                </a:cubicBezTo>
                <a:cubicBezTo>
                  <a:pt x="4835" y="0"/>
                  <a:pt x="0" y="4835"/>
                  <a:pt x="0" y="10799"/>
                </a:cubicBezTo>
                <a:close/>
              </a:path>
            </a:pathLst>
          </a:custGeom>
          <a:gradFill rotWithShape="1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4" grpId="0" animBg="1"/>
      <p:bldP spid="4105" grpId="1" animBg="1"/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685800" y="990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>
                <a:latin typeface="Times New Roman" pitchFamily="18" charset="0"/>
                <a:ea typeface="+mj-ea"/>
                <a:cs typeface="Times New Roman" pitchFamily="18" charset="0"/>
              </a:rPr>
              <a:t>a. Mở một văn bản có sẵn:</a:t>
            </a:r>
            <a:endParaRPr kumimoji="0" 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685800" y="5334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514350" indent="-514350"/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1. Xử lí một phần văn bản:</a:t>
            </a:r>
          </a:p>
          <a:p>
            <a:pPr marL="514350" indent="-514350"/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AutoShape 8"/>
          <p:cNvSpPr>
            <a:spLocks noGrp="1" noChangeArrowheads="1"/>
          </p:cNvSpPr>
          <p:nvPr>
            <p:ph idx="1"/>
          </p:nvPr>
        </p:nvSpPr>
        <p:spPr bwMode="auto">
          <a:xfrm>
            <a:off x="609600" y="1828801"/>
            <a:ext cx="3886200" cy="2895600"/>
          </a:xfrm>
          <a:prstGeom prst="cloudCallout">
            <a:avLst>
              <a:gd name="adj1" fmla="val -46074"/>
              <a:gd name="adj2" fmla="val 77644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just">
              <a:buNone/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Để chọn một phần văn bản, em phải thực hiện thế nào?</a:t>
            </a:r>
          </a:p>
        </p:txBody>
      </p:sp>
      <p:sp>
        <p:nvSpPr>
          <p:cNvPr id="9" name="Rectangle 8">
            <a:hlinkClick r:id="rId3" action="ppaction://hlinkfile"/>
          </p:cNvPr>
          <p:cNvSpPr/>
          <p:nvPr/>
        </p:nvSpPr>
        <p:spPr>
          <a:xfrm>
            <a:off x="8610600" y="6248400"/>
            <a:ext cx="381000" cy="1524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2438400"/>
            <a:ext cx="4572000" cy="18928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609600" indent="-609600">
              <a:lnSpc>
                <a:spcPct val="90000"/>
              </a:lnSpc>
              <a:defRPr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- Đưa con trỏ chuột đến đầu đoạn văn bản cần chọn.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- Kéo thả chuột đến hết đoạn văn bản đó.</a:t>
            </a:r>
          </a:p>
          <a:p>
            <a:pPr marL="609600" indent="-609600">
              <a:lnSpc>
                <a:spcPct val="90000"/>
              </a:lnSpc>
              <a:defRPr/>
            </a:pPr>
            <a:r>
              <a:rPr lang="en-US"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7" grpId="0" animBg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609600" y="609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sz="2800">
                <a:latin typeface="Times New Roman" pitchFamily="18" charset="0"/>
                <a:ea typeface="+mj-ea"/>
                <a:cs typeface="Times New Roman" pitchFamily="18" charset="0"/>
              </a:rPr>
              <a:t>b. Xóa, cắt một phần văn bản:</a:t>
            </a:r>
            <a:endParaRPr kumimoji="0" 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AutoShape 8"/>
          <p:cNvSpPr>
            <a:spLocks noGrp="1" noChangeArrowheads="1"/>
          </p:cNvSpPr>
          <p:nvPr>
            <p:ph idx="1"/>
          </p:nvPr>
        </p:nvSpPr>
        <p:spPr bwMode="auto">
          <a:xfrm>
            <a:off x="2209800" y="1752600"/>
            <a:ext cx="4114800" cy="2971799"/>
          </a:xfrm>
          <a:prstGeom prst="cloudCallout">
            <a:avLst>
              <a:gd name="adj1" fmla="val -46074"/>
              <a:gd name="adj2" fmla="val 77644"/>
            </a:avLst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>
              <a:buNone/>
            </a:pPr>
            <a:r>
              <a:rPr lang="en-US" sz="2800">
                <a:latin typeface="Times New Roman" pitchFamily="18" charset="0"/>
                <a:cs typeface="Times New Roman" pitchFamily="18" charset="0"/>
              </a:rPr>
              <a:t>   Em nào cho biết các bước xóa, cắt một phần văn bản?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685800" y="609600"/>
            <a:ext cx="8229600" cy="838200"/>
          </a:xfrm>
          <a:custGeom>
            <a:avLst/>
            <a:gdLst>
              <a:gd name="connsiteX0" fmla="*/ 0 w 8229600"/>
              <a:gd name="connsiteY0" fmla="*/ 0 h 838200"/>
              <a:gd name="connsiteX1" fmla="*/ 8229600 w 8229600"/>
              <a:gd name="connsiteY1" fmla="*/ 0 h 838200"/>
              <a:gd name="connsiteX2" fmla="*/ 8229600 w 8229600"/>
              <a:gd name="connsiteY2" fmla="*/ 838200 h 838200"/>
              <a:gd name="connsiteX3" fmla="*/ 0 w 8229600"/>
              <a:gd name="connsiteY3" fmla="*/ 838200 h 838200"/>
              <a:gd name="connsiteX4" fmla="*/ 0 w 8229600"/>
              <a:gd name="connsiteY4" fmla="*/ 0 h 838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29600" h="838200">
                <a:moveTo>
                  <a:pt x="0" y="0"/>
                </a:moveTo>
                <a:lnTo>
                  <a:pt x="8229600" y="0"/>
                </a:lnTo>
                <a:lnTo>
                  <a:pt x="8229600" y="838200"/>
                </a:lnTo>
                <a:lnTo>
                  <a:pt x="0" y="838200"/>
                </a:lnTo>
                <a:lnTo>
                  <a:pt x="0" y="0"/>
                </a:lnTo>
                <a:close/>
              </a:path>
            </a:pathLst>
          </a:cu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 1: Chọn phần văn bản muốn xóa hoặc cắt.</a:t>
            </a:r>
            <a:endParaRPr kumimoji="0" 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685800" y="1752600"/>
            <a:ext cx="8229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Bước 2: Nhấn phím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Delete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để xóa, chọn </a:t>
            </a:r>
            <a:r>
              <a:rPr lang="en-US" sz="2800" b="1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cut</a:t>
            </a:r>
            <a:r>
              <a:rPr lang="en-US" sz="28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để cắt phần văn bản.</a:t>
            </a:r>
            <a:endParaRPr kumimoji="0" lang="en-US" sz="280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43012" name="Picture 4" descr="C:\Users\Administrator\Desktop\hình\xoa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76400" y="2895600"/>
            <a:ext cx="7010400" cy="2667000"/>
          </a:xfrm>
          <a:prstGeom prst="rect">
            <a:avLst/>
          </a:prstGeom>
          <a:noFill/>
        </p:spPr>
      </p:pic>
      <p:cxnSp>
        <p:nvCxnSpPr>
          <p:cNvPr id="14" name="Straight Arrow Connector 13"/>
          <p:cNvCxnSpPr/>
          <p:nvPr/>
        </p:nvCxnSpPr>
        <p:spPr>
          <a:xfrm rot="16200000" flipH="1">
            <a:off x="1524000" y="2438400"/>
            <a:ext cx="1295400" cy="685800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286000" y="3429000"/>
            <a:ext cx="762000" cy="228600"/>
          </a:xfrm>
          <a:prstGeom prst="rect">
            <a:avLst/>
          </a:prstGeom>
          <a:noFill/>
          <a:ln w="28575">
            <a:solidFill>
              <a:schemeClr val="accent2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3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4301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ài liệu" ma:contentTypeID="0x010100D136222746B9DD4E9009FC74C2167E69" ma:contentTypeVersion="19" ma:contentTypeDescription="Tạo tài liệu mới." ma:contentTypeScope="" ma:versionID="ed60e3c01d761df44990121a08d1a5b4">
  <xsd:schema xmlns:xsd="http://www.w3.org/2001/XMLSchema" xmlns:xs="http://www.w3.org/2001/XMLSchema" xmlns:p="http://schemas.microsoft.com/office/2006/metadata/properties" xmlns:ns2="aa3bae8b-93bb-44fa-b79c-ae2e3c4b5ffa" xmlns:ns3="04428cd5-0689-4562-8eaa-c57d4739e61c" targetNamespace="http://schemas.microsoft.com/office/2006/metadata/properties" ma:root="true" ma:fieldsID="8ee43be82755e183bcee44c14f2bde86" ns2:_="" ns3:_="">
    <xsd:import namespace="aa3bae8b-93bb-44fa-b79c-ae2e3c4b5ffa"/>
    <xsd:import namespace="04428cd5-0689-4562-8eaa-c57d4739e61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3bae8b-93bb-44fa-b79c-ae2e3c4b5ff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Thẻ Hình ảnh" ma:readOnly="false" ma:fieldId="{5cf76f15-5ced-4ddc-b409-7134ff3c332f}" ma:taxonomyMulti="true" ma:sspId="cf3ea938-e986-4cea-a2f1-1b2aaf1bc39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428cd5-0689-4562-8eaa-c57d4739e61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Chia sẻ Với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Chia sẻ Có Chi tiết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099e0b4f-fe1d-49af-b5a1-a3d49ef9e7f8}" ma:internalName="TaxCatchAll" ma:showField="CatchAllData" ma:web="04428cd5-0689-4562-8eaa-c57d4739e61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Loại Nội dung"/>
        <xsd:element ref="dc:title" minOccurs="0" maxOccurs="1" ma:index="4" ma:displayName="Tiêu đề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a3bae8b-93bb-44fa-b79c-ae2e3c4b5ffa">
      <Terms xmlns="http://schemas.microsoft.com/office/infopath/2007/PartnerControls"/>
    </lcf76f155ced4ddcb4097134ff3c332f>
    <TaxCatchAll xmlns="04428cd5-0689-4562-8eaa-c57d4739e61c" xsi:nil="true"/>
  </documentManagement>
</p:properties>
</file>

<file path=customXml/itemProps1.xml><?xml version="1.0" encoding="utf-8"?>
<ds:datastoreItem xmlns:ds="http://schemas.openxmlformats.org/officeDocument/2006/customXml" ds:itemID="{59416654-C981-4068-9D97-2517F6A8C55B}"/>
</file>

<file path=customXml/itemProps2.xml><?xml version="1.0" encoding="utf-8"?>
<ds:datastoreItem xmlns:ds="http://schemas.openxmlformats.org/officeDocument/2006/customXml" ds:itemID="{1C6E948F-9598-4474-9A5E-E1FD1206F97C}"/>
</file>

<file path=customXml/itemProps3.xml><?xml version="1.0" encoding="utf-8"?>
<ds:datastoreItem xmlns:ds="http://schemas.openxmlformats.org/officeDocument/2006/customXml" ds:itemID="{3ED3AD97-AE41-49AA-8E98-FB982BDB75D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864</TotalTime>
  <Words>678</Words>
  <Application>Microsoft Office PowerPoint</Application>
  <PresentationFormat>On-screen Show (4:3)</PresentationFormat>
  <Paragraphs>76</Paragraphs>
  <Slides>18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PowerPoint Presentation</vt:lpstr>
      <vt:lpstr>*Kiểm tra bài cũ:</vt:lpstr>
      <vt:lpstr>PowerPoint Presentation</vt:lpstr>
      <vt:lpstr>BÀI 5:  XỬ LÍ MỘT PHẦN VĂN BẢN,     HÌNH VÀ TRANH ẢNH  </vt:lpstr>
      <vt:lpstr>MỤC TIÊU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`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HUNGDAT</dc:creator>
  <cp:lastModifiedBy>Vũ Ngọc Anh</cp:lastModifiedBy>
  <cp:revision>94</cp:revision>
  <dcterms:created xsi:type="dcterms:W3CDTF">2017-12-08T13:57:58Z</dcterms:created>
  <dcterms:modified xsi:type="dcterms:W3CDTF">2022-01-19T00:36:14Z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0x010100D136222746B9DD4E9009FC74C2167E69</vt:lpwstr>
  </property>
</Properties>
</file>