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gif" ContentType="image/gif"/>
  <Default Extension="JPG" ContentType="image/.jpg"/>
  <Default Extension="wmv" ContentType="video/x-ms-wmv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8"/>
  </p:notesMasterIdLst>
  <p:sldIdLst>
    <p:sldId id="310" r:id="rId4"/>
    <p:sldId id="263" r:id="rId5"/>
    <p:sldId id="275" r:id="rId6"/>
    <p:sldId id="278" r:id="rId7"/>
    <p:sldId id="330" r:id="rId8"/>
    <p:sldId id="331" r:id="rId9"/>
    <p:sldId id="315" r:id="rId10"/>
    <p:sldId id="303" r:id="rId11"/>
    <p:sldId id="296" r:id="rId12"/>
    <p:sldId id="281" r:id="rId13"/>
    <p:sldId id="291" r:id="rId14"/>
    <p:sldId id="305" r:id="rId15"/>
    <p:sldId id="284" r:id="rId16"/>
    <p:sldId id="293" r:id="rId17"/>
    <p:sldId id="332" r:id="rId18"/>
    <p:sldId id="334" r:id="rId19"/>
    <p:sldId id="333" r:id="rId20"/>
    <p:sldId id="335" r:id="rId21"/>
    <p:sldId id="317" r:id="rId22"/>
    <p:sldId id="307" r:id="rId23"/>
    <p:sldId id="306" r:id="rId24"/>
    <p:sldId id="308" r:id="rId25"/>
    <p:sldId id="309" r:id="rId26"/>
    <p:sldId id="31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4986743574" initials="8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0000"/>
    <a:srgbClr val="CC0099"/>
    <a:srgbClr val="954ECA"/>
    <a:srgbClr val="00CC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8" autoAdjust="0"/>
    <p:restoredTop sz="94660"/>
  </p:normalViewPr>
  <p:slideViewPr>
    <p:cSldViewPr>
      <p:cViewPr varScale="1">
        <p:scale>
          <a:sx n="74" d="100"/>
          <a:sy n="74" d="100"/>
        </p:scale>
        <p:origin x="1416" y="72"/>
      </p:cViewPr>
      <p:guideLst>
        <p:guide orient="horz" pos="219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8" Type="http://schemas.openxmlformats.org/officeDocument/2006/relationships/slide" Target="slides/slide1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customXml" Target="../customXml/item2.xml"/><Relationship Id="rId7" Type="http://schemas.openxmlformats.org/officeDocument/2006/relationships/slide" Target="slides/slide4.xml"/><Relationship Id="rId25" Type="http://schemas.openxmlformats.org/officeDocument/2006/relationships/slide" Target="slides/slide22.xml"/><Relationship Id="rId17" Type="http://schemas.openxmlformats.org/officeDocument/2006/relationships/slide" Target="slides/slide14.xml"/><Relationship Id="rId12" Type="http://schemas.openxmlformats.org/officeDocument/2006/relationships/slide" Target="slides/slide9.xml"/><Relationship Id="rId33" Type="http://schemas.openxmlformats.org/officeDocument/2006/relationships/customXml" Target="../customXml/item1.xml"/><Relationship Id="rId29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6" Type="http://schemas.openxmlformats.org/officeDocument/2006/relationships/slide" Target="slides/slide13.xml"/><Relationship Id="rId6" Type="http://schemas.openxmlformats.org/officeDocument/2006/relationships/slide" Target="slides/slide3.xml"/><Relationship Id="rId32" Type="http://schemas.openxmlformats.org/officeDocument/2006/relationships/commentAuthors" Target="commentAuthors.xml"/><Relationship Id="rId24" Type="http://schemas.openxmlformats.org/officeDocument/2006/relationships/slide" Target="slides/slide21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2.xml"/><Relationship Id="rId28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15" Type="http://schemas.openxmlformats.org/officeDocument/2006/relationships/slide" Target="slides/slide12.xml"/><Relationship Id="rId31" Type="http://schemas.openxmlformats.org/officeDocument/2006/relationships/tableStyles" Target="tableStyles.xml"/><Relationship Id="rId19" Type="http://schemas.openxmlformats.org/officeDocument/2006/relationships/slide" Target="slides/slide16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4" Type="http://schemas.openxmlformats.org/officeDocument/2006/relationships/slide" Target="slides/slide1.xml"/><Relationship Id="rId30" Type="http://schemas.openxmlformats.org/officeDocument/2006/relationships/viewProps" Target="viewProps.xml"/><Relationship Id="rId27" Type="http://schemas.openxmlformats.org/officeDocument/2006/relationships/slide" Target="slides/slide24.xml"/><Relationship Id="rId22" Type="http://schemas.openxmlformats.org/officeDocument/2006/relationships/slide" Target="slides/slide19.xml"/><Relationship Id="rId14" Type="http://schemas.openxmlformats.org/officeDocument/2006/relationships/slide" Target="slides/slide11.xml"/><Relationship Id="rId35" Type="http://schemas.openxmlformats.org/officeDocument/2006/relationships/customXml" Target="../customXml/item3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52813-C17F-46E6-8CD8-F9B3EDF8E9F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8261-F778-4D9C-9193-2B2D2E0057F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6048C-A6C0-4E07-841C-7F3EF85C83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B9FA06-2DE5-4556-B7EE-4B8C0153EEA8}" type="datetimeFigureOut">
              <a:rPr lang="en-US" smtClean="0"/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56048C-A6C0-4E07-841C-7F3EF85C8344}" type="slidenum">
              <a:rPr lang="en-US" smtClean="0"/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2.wav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9.png"/><Relationship Id="rId2" Type="http://schemas.microsoft.com/office/2007/relationships/media" Target="../media/media1.wmv"/><Relationship Id="rId1" Type="http://schemas.openxmlformats.org/officeDocument/2006/relationships/video" Target="../media/media1.wm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369" y="-304566"/>
            <a:ext cx="12204700" cy="6858000"/>
          </a:xfrm>
          <a:prstGeom prst="rect">
            <a:avLst/>
          </a:prstGeom>
        </p:spPr>
      </p:pic>
      <p:pic>
        <p:nvPicPr>
          <p:cNvPr id="5" name="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4722" y="-304566"/>
            <a:ext cx="12405353" cy="6970749"/>
          </a:xfrm>
          <a:prstGeom prst="rect">
            <a:avLst/>
          </a:prstGeom>
        </p:spPr>
      </p:pic>
      <p:pic>
        <p:nvPicPr>
          <p:cNvPr id="6" name="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5040770" y="4116026"/>
            <a:ext cx="4736372" cy="3046541"/>
          </a:xfrm>
          <a:prstGeom prst="rect">
            <a:avLst/>
          </a:prstGeom>
        </p:spPr>
      </p:pic>
      <p:pic>
        <p:nvPicPr>
          <p:cNvPr id="7" name="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370" y="-304566"/>
            <a:ext cx="12204700" cy="685800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2176995" y="4623033"/>
            <a:ext cx="583267" cy="409574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0854620" y="5359072"/>
            <a:ext cx="466376" cy="436636"/>
          </a:xfrm>
          <a:prstGeom prst="rect">
            <a:avLst/>
          </a:prstGeom>
        </p:spPr>
      </p:pic>
      <p:pic>
        <p:nvPicPr>
          <p:cNvPr id="10" name="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32" y="686898"/>
            <a:ext cx="1487438" cy="1393212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100" y="427040"/>
            <a:ext cx="1997731" cy="6239144"/>
          </a:xfrm>
          <a:prstGeom prst="rect">
            <a:avLst/>
          </a:prstGeom>
        </p:spPr>
      </p:pic>
      <p:grpSp>
        <p:nvGrpSpPr>
          <p:cNvPr id="12" name="27"/>
          <p:cNvGrpSpPr/>
          <p:nvPr/>
        </p:nvGrpSpPr>
        <p:grpSpPr>
          <a:xfrm>
            <a:off x="7051086" y="1782845"/>
            <a:ext cx="1727653" cy="1288729"/>
            <a:chOff x="8395962" y="2087411"/>
            <a:chExt cx="1354086" cy="1168595"/>
          </a:xfrm>
        </p:grpSpPr>
        <p:sp>
          <p:nvSpPr>
            <p:cNvPr id="28" name="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18"/>
            <p:cNvSpPr txBox="1"/>
            <p:nvPr/>
          </p:nvSpPr>
          <p:spPr>
            <a:xfrm rot="854957">
              <a:off x="8517066" y="2169929"/>
              <a:ext cx="884902" cy="1003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 smtClean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 4</a:t>
              </a:r>
              <a:endParaRPr lang="zh-CN" altLang="en-US" sz="6600" b="1" dirty="0">
                <a:solidFill>
                  <a:srgbClr val="FF69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3" name="2"/>
          <p:cNvGrpSpPr/>
          <p:nvPr/>
        </p:nvGrpSpPr>
        <p:grpSpPr>
          <a:xfrm>
            <a:off x="1489771" y="1448409"/>
            <a:ext cx="1354228" cy="1294312"/>
            <a:chOff x="3067172" y="1678431"/>
            <a:chExt cx="1354086" cy="1168595"/>
          </a:xfrm>
        </p:grpSpPr>
        <p:sp>
          <p:nvSpPr>
            <p:cNvPr id="26" name="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19"/>
            <p:cNvSpPr/>
            <p:nvPr/>
          </p:nvSpPr>
          <p:spPr>
            <a:xfrm rot="20718769">
              <a:off x="3462843" y="1827312"/>
              <a:ext cx="620683" cy="9458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>
                  <a:solidFill>
                    <a:srgbClr val="099F00"/>
                  </a:solidFill>
                  <a:latin typeface="Time new roman"/>
                  <a:ea typeface="方正少儿简体" panose="03000509000000000000" pitchFamily="65" charset="-122"/>
                </a:rPr>
                <a:t>L</a:t>
              </a:r>
              <a:endParaRPr lang="zh-CN" altLang="en-US" sz="6600" b="1" dirty="0">
                <a:solidFill>
                  <a:srgbClr val="099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13"/>
          <p:cNvGrpSpPr/>
          <p:nvPr/>
        </p:nvGrpSpPr>
        <p:grpSpPr>
          <a:xfrm>
            <a:off x="3322413" y="1726694"/>
            <a:ext cx="1354086" cy="1168595"/>
            <a:chOff x="4763782" y="2031260"/>
            <a:chExt cx="1354086" cy="1168595"/>
          </a:xfrm>
        </p:grpSpPr>
        <p:sp>
          <p:nvSpPr>
            <p:cNvPr id="24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矩形 20"/>
            <p:cNvSpPr/>
            <p:nvPr/>
          </p:nvSpPr>
          <p:spPr>
            <a:xfrm rot="987423">
              <a:off x="4971737" y="2065001"/>
              <a:ext cx="91082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 smtClean="0">
                  <a:solidFill>
                    <a:srgbClr val="FFC000"/>
                  </a:solidFill>
                  <a:latin typeface="Time new roman"/>
                </a:rPr>
                <a:t>Ớ</a:t>
              </a:r>
              <a:endParaRPr lang="zh-CN" altLang="en-US" sz="6600" b="1" dirty="0">
                <a:solidFill>
                  <a:srgbClr val="FFC000"/>
                </a:solidFill>
                <a:latin typeface="Time new roman"/>
              </a:endParaRPr>
            </a:p>
          </p:txBody>
        </p:sp>
      </p:grpSp>
      <p:grpSp>
        <p:nvGrpSpPr>
          <p:cNvPr id="15" name="22"/>
          <p:cNvGrpSpPr/>
          <p:nvPr/>
        </p:nvGrpSpPr>
        <p:grpSpPr>
          <a:xfrm>
            <a:off x="5104382" y="1662766"/>
            <a:ext cx="1354086" cy="1178086"/>
            <a:chOff x="6545751" y="1967332"/>
            <a:chExt cx="1354086" cy="1178086"/>
          </a:xfrm>
        </p:grpSpPr>
        <p:sp>
          <p:nvSpPr>
            <p:cNvPr id="22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矩形 21"/>
            <p:cNvSpPr/>
            <p:nvPr/>
          </p:nvSpPr>
          <p:spPr>
            <a:xfrm rot="20892565">
              <a:off x="6851534" y="2037422"/>
              <a:ext cx="7489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 smtClean="0">
                  <a:solidFill>
                    <a:srgbClr val="FF4F66"/>
                  </a:solidFill>
                  <a:latin typeface="Time new roman"/>
                </a:rPr>
                <a:t>P</a:t>
              </a:r>
              <a:endParaRPr lang="zh-CN" altLang="en-US" sz="6600" b="1" dirty="0">
                <a:solidFill>
                  <a:srgbClr val="FF4F66"/>
                </a:solidFill>
                <a:latin typeface="Time new roman"/>
              </a:endParaRPr>
            </a:p>
          </p:txBody>
        </p:sp>
      </p:grpSp>
      <p:sp>
        <p:nvSpPr>
          <p:cNvPr id="16" name="23"/>
          <p:cNvSpPr/>
          <p:nvPr/>
        </p:nvSpPr>
        <p:spPr>
          <a:xfrm rot="18455707">
            <a:off x="1268574" y="1500432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24"/>
          <p:cNvSpPr/>
          <p:nvPr/>
        </p:nvSpPr>
        <p:spPr>
          <a:xfrm rot="20118966">
            <a:off x="3194556" y="1512071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25"/>
          <p:cNvSpPr/>
          <p:nvPr/>
        </p:nvSpPr>
        <p:spPr>
          <a:xfrm rot="1119809">
            <a:off x="5916306" y="15483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1"/>
          <p:cNvSpPr/>
          <p:nvPr/>
        </p:nvSpPr>
        <p:spPr>
          <a:xfrm>
            <a:off x="3323146" y="3345295"/>
            <a:ext cx="3036570" cy="5835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smtClean="0">
                <a:solidFill>
                  <a:schemeClr val="bg1">
                    <a:lumMod val="95000"/>
                  </a:schemeClr>
                </a:solidFill>
                <a:latin typeface="Time new roman"/>
                <a:ea typeface="方正少儿简体" panose="03000509000000000000" pitchFamily="65" charset="-122"/>
              </a:rPr>
              <a:t>Môn : Tin học</a:t>
            </a:r>
            <a:endParaRPr lang="en-US" altLang="zh-CN" sz="3200" b="1" dirty="0" smtClean="0">
              <a:solidFill>
                <a:schemeClr val="bg1">
                  <a:lumMod val="95000"/>
                </a:schemeClr>
              </a:solidFill>
              <a:latin typeface="Time new roman"/>
              <a:ea typeface="方正少儿简体" panose="03000509000000000000" pitchFamily="65" charset="-122"/>
            </a:endParaRPr>
          </a:p>
        </p:txBody>
      </p:sp>
      <p:pic>
        <p:nvPicPr>
          <p:cNvPr id="21" name="1">
            <a:hlinkClick r:id="" action="ppaction://media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3730" y="39600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Hãy chèn bảng gồm 4 dòng và 6 cột vào trang soạn thảo?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41148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CC"/>
                </a:solidFill>
              </a:rPr>
              <a:t>1. Chèn bảng vào trang soạn thảo</a:t>
            </a:r>
            <a:endParaRPr lang="en-US" sz="4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Bảng </a:t>
            </a:r>
            <a:r>
              <a:rPr lang="en-US" sz="2800" b="1" dirty="0">
                <a:solidFill>
                  <a:srgbClr val="FF0000"/>
                </a:solidFill>
              </a:rPr>
              <a:t>gồm 4 </a:t>
            </a:r>
            <a:r>
              <a:rPr lang="en-US" sz="2800" b="1" dirty="0" smtClean="0">
                <a:solidFill>
                  <a:srgbClr val="FF0000"/>
                </a:solidFill>
              </a:rPr>
              <a:t>dòng và </a:t>
            </a:r>
            <a:r>
              <a:rPr lang="en-US" sz="2800" b="1" dirty="0">
                <a:solidFill>
                  <a:srgbClr val="FF0000"/>
                </a:solidFill>
              </a:rPr>
              <a:t>6 </a:t>
            </a:r>
            <a:r>
              <a:rPr lang="en-US" sz="2800" b="1" dirty="0" smtClean="0">
                <a:solidFill>
                  <a:srgbClr val="FF0000"/>
                </a:solidFill>
              </a:rPr>
              <a:t>cột: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2468880"/>
          <a:ext cx="6096000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92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41148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CC"/>
                </a:solidFill>
              </a:rPr>
              <a:t>1. Chèn bảng vào trang soạn thảo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43371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79969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539" y="3195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8539" y="3576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6600"/>
                </a:solidFill>
              </a:rPr>
              <a:t>Các bước điều chỉnh độ rộng của cột/dòng: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-49"/>
            <a:ext cx="9372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00CC"/>
                </a:solidFill>
              </a:rPr>
              <a:t>2. Trình bày bảng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20574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Bước 1: Di chuyển con trỏ chuột vào đoạn thẳng, ranh giới giữa các cột, con trỏ chuột chuyển thành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434340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Bước 2: Kéo thả chuột để tăng hoặc giảm độ rộng của cột. Tương tự em điều chỉnh độ rộng của dòng.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4" t="28906" r="39401" b="57131"/>
          <a:stretch>
            <a:fillRect/>
          </a:stretch>
        </p:blipFill>
        <p:spPr bwMode="auto">
          <a:xfrm>
            <a:off x="457200" y="2408239"/>
            <a:ext cx="3505200" cy="111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6" t="29343" r="40692" b="59415"/>
          <a:stretch>
            <a:fillRect/>
          </a:stretch>
        </p:blipFill>
        <p:spPr bwMode="auto">
          <a:xfrm>
            <a:off x="381000" y="4114800"/>
            <a:ext cx="348996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2133600" y="2514600"/>
            <a:ext cx="2590800" cy="365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743200" y="4759270"/>
            <a:ext cx="1905000" cy="1175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8906" r="40743" b="58438"/>
          <a:stretch>
            <a:fillRect/>
          </a:stretch>
        </p:blipFill>
        <p:spPr bwMode="auto">
          <a:xfrm>
            <a:off x="380999" y="5090160"/>
            <a:ext cx="3489961" cy="105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1371600" y="5090160"/>
            <a:ext cx="3276600" cy="7772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/>
        </p:nvSpPr>
        <p:spPr>
          <a:xfrm>
            <a:off x="76200" y="609600"/>
            <a:ext cx="5662930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a) Điều chỉnh độ rộng của cột và dòng</a:t>
            </a:r>
            <a:endParaRPr lang="en-US" sz="2800" b="1" dirty="0" smtClean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6600"/>
                </a:solidFill>
              </a:rPr>
              <a:t>Tăng độ rộng của cột 4 và dòng 3 trong bảng đã tạo ở phần 1?</a:t>
            </a:r>
            <a:endParaRPr lang="en-US" sz="2800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2819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404446"/>
            <a:ext cx="9372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a) Điều chỉnh độ rộng của cột và dòng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278869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124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7139" y="3505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7139" y="3886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Tăng độ rộng của cột 4 và dòng </a:t>
            </a:r>
            <a:r>
              <a:rPr lang="en-US" sz="2800" b="1" dirty="0">
                <a:solidFill>
                  <a:srgbClr val="FF0000"/>
                </a:solidFill>
              </a:rPr>
              <a:t>3 trong bảng đã tạo ở phần </a:t>
            </a:r>
            <a:r>
              <a:rPr lang="en-US" sz="2800" b="1" dirty="0" smtClean="0">
                <a:solidFill>
                  <a:srgbClr val="FF0000"/>
                </a:solidFill>
              </a:rPr>
              <a:t>1: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2362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404446"/>
            <a:ext cx="9372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a) Điều chỉnh độ rộng của cột và dòng</a:t>
            </a:r>
            <a:endParaRPr lang="en-US" sz="2800" b="1" dirty="0">
              <a:solidFill>
                <a:srgbClr val="0000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4505960"/>
          <a:ext cx="6096000" cy="189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1080"/>
                <a:gridCol w="1010920"/>
                <a:gridCol w="558800"/>
                <a:gridCol w="14732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2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own Arrow 1"/>
          <p:cNvSpPr/>
          <p:nvPr/>
        </p:nvSpPr>
        <p:spPr>
          <a:xfrm>
            <a:off x="4953000" y="3962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914400" y="5562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 txBox="1"/>
          <p:nvPr/>
        </p:nvSpPr>
        <p:spPr>
          <a:xfrm>
            <a:off x="228600" y="342900"/>
            <a:ext cx="4957445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Gộp các ô trong bảng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382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sách giáo khoa/ 65 cho biết Gộp các ô trong bảng như thế n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 txBox="1"/>
          <p:nvPr/>
        </p:nvSpPr>
        <p:spPr>
          <a:xfrm>
            <a:off x="228600" y="342900"/>
            <a:ext cx="592455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Tách các ô trong bảng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52283"/>
            <a:ext cx="83058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sách giáo khoa/ 65 cho biết Tách ô trong bảng như thế n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 txBox="1"/>
          <p:nvPr/>
        </p:nvSpPr>
        <p:spPr>
          <a:xfrm>
            <a:off x="293688" y="-4095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  <a:endParaRPr lang="en-US" altLang="en-US" sz="3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363" name="Table 15362"/>
          <p:cNvGraphicFramePr/>
          <p:nvPr/>
        </p:nvGraphicFramePr>
        <p:xfrm>
          <a:off x="1511300" y="2505075"/>
          <a:ext cx="6477000" cy="3108325"/>
        </p:xfrm>
        <a:graphic>
          <a:graphicData uri="http://schemas.openxmlformats.org/drawingml/2006/table">
            <a:tbl>
              <a:tblPr/>
              <a:tblGrid>
                <a:gridCol w="1016000"/>
                <a:gridCol w="1193800"/>
                <a:gridCol w="1066800"/>
                <a:gridCol w="1066800"/>
                <a:gridCol w="1066800"/>
                <a:gridCol w="1066800"/>
              </a:tblGrid>
              <a:tr h="609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n-US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2</a:t>
                      </a:r>
                      <a:endParaRPr lang="en-US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3</a:t>
                      </a:r>
                      <a:endParaRPr lang="en-US" b="1" dirty="0"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4</a:t>
                      </a:r>
                      <a:endParaRPr lang="en-US" b="1" dirty="0"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5</a:t>
                      </a:r>
                      <a:endParaRPr lang="en-US" b="1" dirty="0"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6</a:t>
                      </a:r>
                      <a:endParaRPr lang="en-US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1" marB="45711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1524000" y="2505075"/>
            <a:ext cx="990600" cy="619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8" name="TextBox 47"/>
          <p:cNvSpPr txBox="1"/>
          <p:nvPr/>
        </p:nvSpPr>
        <p:spPr>
          <a:xfrm>
            <a:off x="1917700" y="2517775"/>
            <a:ext cx="7493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1800" b="1" dirty="0">
                <a:cs typeface="Arial" panose="020B0604020202020204" pitchFamily="34" charset="0"/>
              </a:rPr>
              <a:t>Thứ</a:t>
            </a:r>
            <a:endParaRPr lang="en-US" altLang="en-US" sz="1800" b="1" dirty="0">
              <a:ea typeface="Arial" panose="020B0604020202020204" pitchFamily="34" charset="0"/>
            </a:endParaRPr>
          </a:p>
        </p:txBody>
      </p:sp>
      <p:sp>
        <p:nvSpPr>
          <p:cNvPr id="15409" name="TextBox 48"/>
          <p:cNvSpPr txBox="1"/>
          <p:nvPr/>
        </p:nvSpPr>
        <p:spPr>
          <a:xfrm>
            <a:off x="1511300" y="2767013"/>
            <a:ext cx="7810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1800" b="1" dirty="0">
                <a:cs typeface="Arial" panose="020B0604020202020204" pitchFamily="34" charset="0"/>
              </a:rPr>
              <a:t>Tiết</a:t>
            </a:r>
            <a:endParaRPr lang="en-US" altLang="en-US" sz="1800" b="1" dirty="0">
              <a:ea typeface="Arial" panose="020B0604020202020204" pitchFamily="34" charset="0"/>
            </a:endParaRPr>
          </a:p>
        </p:txBody>
      </p:sp>
      <p:sp>
        <p:nvSpPr>
          <p:cNvPr id="15410" name="TextBox 1"/>
          <p:cNvSpPr txBox="1"/>
          <p:nvPr/>
        </p:nvSpPr>
        <p:spPr>
          <a:xfrm>
            <a:off x="534988" y="863600"/>
            <a:ext cx="8074025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với bạn, lập thời khóa biểu của lớp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em.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thời khóa biểu vừa tạo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thư mục của em trên máy tính, đặt tên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6" y="3561173"/>
            <a:ext cx="4710325" cy="3144427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24" y="152400"/>
            <a:ext cx="4304241" cy="662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704009" cy="23707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914400"/>
            <a:ext cx="7010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 “Thi ghép tranh”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2568347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78865"/>
            <a:ext cx="2562614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440866"/>
            <a:ext cx="2568347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23266"/>
            <a:ext cx="2562614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007" y="276996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262393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5007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495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111 1.11111E-6 C -0.66111 -0.02824 -0.58715 -0.05 -0.4974 -0.05 C -0.40469 -0.05 -0.33056 -0.02824 -0.33056 1.11111E-6 C -0.33056 0.02801 -0.25642 0.05 -0.16406 0.05 C -0.07413 0.05 0 0.02801 0 1.11111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5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uong%20va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329">
            <a:off x="1026805" y="1889247"/>
            <a:ext cx="631666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33400"/>
            <a:ext cx="90547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TRÒ CHƠI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: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“RUNG CHUÔNG VÀNG”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/>
          <p:cNvSpPr/>
          <p:nvPr/>
        </p:nvSpPr>
        <p:spPr>
          <a:xfrm>
            <a:off x="2819400" y="0"/>
            <a:ext cx="3889375" cy="1447800"/>
          </a:xfrm>
          <a:prstGeom prst="pen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huông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4930" y="1269786"/>
            <a:ext cx="935831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u="sng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006666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chèn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66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8"/>
          <p:cNvGrpSpPr/>
          <p:nvPr/>
        </p:nvGrpSpPr>
        <p:grpSpPr bwMode="auto">
          <a:xfrm>
            <a:off x="1060808" y="5071884"/>
            <a:ext cx="6934200" cy="762000"/>
            <a:chOff x="960" y="3216"/>
            <a:chExt cx="4800" cy="672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gray">
            <a:xfrm>
              <a:off x="1041" y="3322"/>
              <a:ext cx="1000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 án:</a:t>
              </a:r>
              <a:endParaRPr lang="en-US" sz="280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708775" y="6096000"/>
            <a:ext cx="838200" cy="550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914650" y="5916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9178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  <a:endParaRPr lang="en-US" altLang="en-US" sz="4400" b="1">
              <a:solidFill>
                <a:srgbClr val="800000"/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grpSp>
        <p:nvGrpSpPr>
          <p:cNvPr id="22" name="Group 34"/>
          <p:cNvGrpSpPr/>
          <p:nvPr/>
        </p:nvGrpSpPr>
        <p:grpSpPr bwMode="auto">
          <a:xfrm>
            <a:off x="3933375" y="2896712"/>
            <a:ext cx="2409825" cy="1981200"/>
            <a:chOff x="875" y="2601"/>
            <a:chExt cx="3072" cy="960"/>
          </a:xfrm>
        </p:grpSpPr>
        <p:sp>
          <p:nvSpPr>
            <p:cNvPr id="23" name="Oval 35"/>
            <p:cNvSpPr>
              <a:spLocks noChangeArrowheads="1"/>
            </p:cNvSpPr>
            <p:nvPr/>
          </p:nvSpPr>
          <p:spPr bwMode="auto">
            <a:xfrm>
              <a:off x="875" y="2601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4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</a:ln>
                  <a:solidFill>
                    <a:srgbClr val="FF0000"/>
                  </a:solidFill>
                  <a:latin typeface="+mj-lt"/>
                  <a:ea typeface="+mj-lt"/>
                  <a:cs typeface="+mj-lt"/>
                </a:rPr>
                <a:t>Hết</a:t>
              </a:r>
              <a:r>
                <a:rPr lang="en-US" sz="3600" b="1" kern="10" dirty="0">
                  <a:ln w="12700">
                    <a:solidFill>
                      <a:srgbClr val="FFFF00"/>
                    </a:solidFill>
                    <a:round/>
                  </a:ln>
                  <a:solidFill>
                    <a:srgbClr val="FF0000"/>
                  </a:solidFill>
                  <a:latin typeface="+mj-lt"/>
                  <a:ea typeface="+mj-lt"/>
                  <a:cs typeface="+mj-lt"/>
                </a:rPr>
                <a:t> </a:t>
              </a:r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</a:ln>
                  <a:solidFill>
                    <a:srgbClr val="FF0000"/>
                  </a:solidFill>
                  <a:latin typeface="+mj-lt"/>
                  <a:ea typeface="+mj-lt"/>
                  <a:cs typeface="+mj-lt"/>
                </a:rPr>
                <a:t>giờ</a:t>
              </a:r>
              <a:endParaRPr lang="en-US" sz="3600" b="1" kern="10" dirty="0">
                <a:ln w="1270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endParaRPr>
            </a:p>
          </p:txBody>
        </p:sp>
      </p:grp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2514600" y="5084763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 smtClean="0">
                <a:solidFill>
                  <a:srgbClr val="FF1D1D"/>
                </a:solidFill>
              </a:rPr>
              <a:t>b 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AutoShape 38"/>
          <p:cNvSpPr>
            <a:spLocks noChangeArrowheads="1"/>
          </p:cNvSpPr>
          <p:nvPr/>
        </p:nvSpPr>
        <p:spPr bwMode="auto">
          <a:xfrm>
            <a:off x="4776788" y="6096000"/>
            <a:ext cx="1128712" cy="557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.VnArial Narrow" pitchFamily="34" charset="0"/>
              </a:rPr>
              <a:t>Thời gian</a:t>
            </a:r>
            <a:endParaRPr lang="en-US" b="1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7224" y="2362200"/>
            <a:ext cx="101065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4348" y="3143248"/>
            <a:ext cx="118589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9170" y="3798636"/>
            <a:ext cx="15638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Date Placeholder 2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900E490-F943-49C5-801C-7DB44E9468C9}" type="datetime1">
              <a:rPr lang="vi-VN"/>
            </a:fld>
            <a:endParaRPr lang="en-US"/>
          </a:p>
        </p:txBody>
      </p:sp>
      <p:sp>
        <p:nvSpPr>
          <p:cNvPr id="34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18D1FA-5A21-4974-9FD9-0D3527C97D36}" type="slidenum">
              <a:rPr lang="en-US" altLang="en-US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>
              <a:solidFill>
                <a:srgbClr val="898989"/>
              </a:solidFill>
              <a:latin typeface="Calibri" panose="020F05020202040302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80347" y="3424314"/>
            <a:ext cx="160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INSERT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1867878" y="4119827"/>
            <a:ext cx="151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VIEW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919591" y="2656237"/>
            <a:ext cx="161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HOME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39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39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39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3048000" y="0"/>
            <a:ext cx="3505200" cy="1219200"/>
          </a:xfrm>
          <a:prstGeom prst="pen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295400"/>
            <a:ext cx="9144635" cy="24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u="sng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6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66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8"/>
          <p:cNvGrpSpPr/>
          <p:nvPr/>
        </p:nvGrpSpPr>
        <p:grpSpPr bwMode="auto">
          <a:xfrm>
            <a:off x="1111250" y="5084763"/>
            <a:ext cx="6934200" cy="762000"/>
            <a:chOff x="960" y="3216"/>
            <a:chExt cx="4800" cy="672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gray">
            <a:xfrm>
              <a:off x="1041" y="3322"/>
              <a:ext cx="1000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 án:</a:t>
              </a:r>
              <a:endParaRPr lang="en-US" sz="280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708775" y="6096000"/>
            <a:ext cx="838200" cy="550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914650" y="5916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29178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  <a:endParaRPr lang="en-US" altLang="en-US" sz="4400" b="1">
              <a:solidFill>
                <a:srgbClr val="800000"/>
              </a:solidFill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grpSp>
        <p:nvGrpSpPr>
          <p:cNvPr id="21" name="Group 34"/>
          <p:cNvGrpSpPr/>
          <p:nvPr/>
        </p:nvGrpSpPr>
        <p:grpSpPr bwMode="auto">
          <a:xfrm>
            <a:off x="3962400" y="2878138"/>
            <a:ext cx="2409825" cy="1981200"/>
            <a:chOff x="912" y="2592"/>
            <a:chExt cx="3072" cy="960"/>
          </a:xfrm>
        </p:grpSpPr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FFFF00"/>
                    </a:solidFill>
                    <a:round/>
                  </a:ln>
                  <a:solidFill>
                    <a:srgbClr val="FF0000"/>
                  </a:solidFill>
                  <a:latin typeface="+mj-lt"/>
                  <a:ea typeface="+mj-lt"/>
                  <a:cs typeface="+mj-lt"/>
                </a:rPr>
                <a:t>Hết giờ</a:t>
              </a:r>
              <a:endParaRPr lang="en-US" sz="3600" b="1" kern="10">
                <a:ln w="1270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endParaRPr>
            </a:p>
          </p:txBody>
        </p:sp>
      </p:grp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2514600" y="5084763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>
                <a:solidFill>
                  <a:srgbClr val="FF1D1D"/>
                </a:solidFill>
              </a:rPr>
              <a:t>a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AutoShape 38"/>
          <p:cNvSpPr>
            <a:spLocks noChangeArrowheads="1"/>
          </p:cNvSpPr>
          <p:nvPr/>
        </p:nvSpPr>
        <p:spPr bwMode="auto">
          <a:xfrm>
            <a:off x="4776788" y="6096000"/>
            <a:ext cx="1128712" cy="557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.VnArial Narrow" pitchFamily="34" charset="0"/>
              </a:rPr>
              <a:t>Thời gian</a:t>
            </a:r>
            <a:endParaRPr lang="en-US" b="1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7224" y="2362200"/>
            <a:ext cx="101065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0004" y="3285530"/>
            <a:ext cx="11702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4348" y="4144508"/>
            <a:ext cx="1418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ate Placeholder 2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900E490-F943-49C5-801C-7DB44E9468C9}" type="datetime1">
              <a:rPr lang="vi-VN"/>
            </a:fld>
            <a:endParaRPr lang="en-US"/>
          </a:p>
        </p:txBody>
      </p:sp>
      <p:pic>
        <p:nvPicPr>
          <p:cNvPr id="34" name="Picture 3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00" y="2466951"/>
            <a:ext cx="542925" cy="67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27" y="3331363"/>
            <a:ext cx="514350" cy="73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33" y="4263571"/>
            <a:ext cx="5429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79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79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79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295400"/>
            <a:ext cx="9358313" cy="292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u="sng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6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dòng.</a:t>
            </a:r>
            <a:endParaRPr lang="en-US" altLang="en-US" sz="3200" b="1" dirty="0" err="1" smtClean="0">
              <a:solidFill>
                <a:srgbClr val="0066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  Con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trỏ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chuột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66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8"/>
          <p:cNvGrpSpPr/>
          <p:nvPr/>
        </p:nvGrpSpPr>
        <p:grpSpPr bwMode="auto">
          <a:xfrm>
            <a:off x="843272" y="5041603"/>
            <a:ext cx="6934200" cy="762000"/>
            <a:chOff x="960" y="3216"/>
            <a:chExt cx="4800" cy="672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gray">
            <a:xfrm>
              <a:off x="1041" y="3322"/>
              <a:ext cx="1000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 án:</a:t>
              </a:r>
              <a:endParaRPr lang="en-US" sz="280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708775" y="6096000"/>
            <a:ext cx="838200" cy="550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914650" y="5916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29178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  <a:endParaRPr lang="en-US" altLang="en-US" sz="4400" b="1">
              <a:solidFill>
                <a:srgbClr val="800000"/>
              </a:solidFill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  <a:endParaRPr lang="en-US" altLang="en-US" sz="4400" b="1">
              <a:solidFill>
                <a:srgbClr val="0033CC"/>
              </a:solidFill>
            </a:endParaRPr>
          </a:p>
        </p:txBody>
      </p:sp>
      <p:grpSp>
        <p:nvGrpSpPr>
          <p:cNvPr id="21" name="Group 34"/>
          <p:cNvGrpSpPr/>
          <p:nvPr/>
        </p:nvGrpSpPr>
        <p:grpSpPr bwMode="auto">
          <a:xfrm>
            <a:off x="3962400" y="2878138"/>
            <a:ext cx="2409825" cy="1981200"/>
            <a:chOff x="912" y="2592"/>
            <a:chExt cx="3072" cy="960"/>
          </a:xfrm>
        </p:grpSpPr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FFFF00"/>
                    </a:solidFill>
                    <a:round/>
                  </a:ln>
                  <a:solidFill>
                    <a:srgbClr val="FF0000"/>
                  </a:solidFill>
                  <a:latin typeface="+mj-lt"/>
                  <a:ea typeface="+mj-lt"/>
                  <a:cs typeface="+mj-lt"/>
                </a:rPr>
                <a:t>Hết giờ</a:t>
              </a:r>
              <a:endParaRPr lang="en-US" sz="3600" b="1" kern="10">
                <a:ln w="1270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endParaRPr>
            </a:p>
          </p:txBody>
        </p:sp>
      </p:grp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2514600" y="5084763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 smtClean="0">
                <a:solidFill>
                  <a:srgbClr val="FF1D1D"/>
                </a:solidFill>
              </a:rPr>
              <a:t>c 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AutoShape 38"/>
          <p:cNvSpPr>
            <a:spLocks noChangeArrowheads="1"/>
          </p:cNvSpPr>
          <p:nvPr/>
        </p:nvSpPr>
        <p:spPr bwMode="auto">
          <a:xfrm>
            <a:off x="4776788" y="6096000"/>
            <a:ext cx="1128712" cy="557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.VnArial Narrow" pitchFamily="34" charset="0"/>
              </a:rPr>
              <a:t>Thời gian</a:t>
            </a:r>
            <a:endParaRPr lang="en-US" b="1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7224" y="2362200"/>
            <a:ext cx="101065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348" y="3143248"/>
            <a:ext cx="118589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9170" y="3798636"/>
            <a:ext cx="15638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ate Placeholder 2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900E490-F943-49C5-801C-7DB44E9468C9}" type="datetime1">
              <a:rPr lang="vi-VN"/>
            </a:fld>
            <a:endParaRPr lang="en-US"/>
          </a:p>
        </p:txBody>
      </p:sp>
      <p:sp>
        <p:nvSpPr>
          <p:cNvPr id="33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18D1FA-5A21-4974-9FD9-0D3527C97D36}" type="slidenum">
              <a:rPr lang="en-US" altLang="en-US">
                <a:solidFill>
                  <a:srgbClr val="898989"/>
                </a:solidFill>
                <a:latin typeface="Calibri" panose="020F0502020204030204" charset="0"/>
              </a:rPr>
            </a:fld>
            <a:endParaRPr lang="en-US" altLang="en-US" dirty="0">
              <a:solidFill>
                <a:srgbClr val="898989"/>
              </a:solidFill>
              <a:latin typeface="Calibri" panose="020F0502020204030204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21" y="4219277"/>
            <a:ext cx="8001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2" y="2748400"/>
            <a:ext cx="826776" cy="46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821" y="3382421"/>
            <a:ext cx="751497" cy="541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2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2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2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369" y="-304566"/>
            <a:ext cx="12204700" cy="6858000"/>
          </a:xfrm>
          <a:prstGeom prst="rect">
            <a:avLst/>
          </a:prstGeom>
        </p:spPr>
      </p:pic>
      <p:pic>
        <p:nvPicPr>
          <p:cNvPr id="5" name="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4722" y="-304566"/>
            <a:ext cx="12405353" cy="6970749"/>
          </a:xfrm>
          <a:prstGeom prst="rect">
            <a:avLst/>
          </a:prstGeom>
        </p:spPr>
      </p:pic>
      <p:pic>
        <p:nvPicPr>
          <p:cNvPr id="6" name="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5040770" y="4116026"/>
            <a:ext cx="4736372" cy="3046541"/>
          </a:xfrm>
          <a:prstGeom prst="rect">
            <a:avLst/>
          </a:prstGeom>
        </p:spPr>
      </p:pic>
      <p:pic>
        <p:nvPicPr>
          <p:cNvPr id="7" name="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950" y="-191817"/>
            <a:ext cx="12204700" cy="685800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2176995" y="4623033"/>
            <a:ext cx="583267" cy="409574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0854620" y="5359072"/>
            <a:ext cx="466376" cy="436636"/>
          </a:xfrm>
          <a:prstGeom prst="rect">
            <a:avLst/>
          </a:prstGeom>
        </p:spPr>
      </p:pic>
      <p:pic>
        <p:nvPicPr>
          <p:cNvPr id="10" name="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32" y="686898"/>
            <a:ext cx="1487438" cy="1393212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100" y="427040"/>
            <a:ext cx="1997731" cy="6239144"/>
          </a:xfrm>
          <a:prstGeom prst="rect">
            <a:avLst/>
          </a:prstGeom>
        </p:spPr>
      </p:pic>
      <p:grpSp>
        <p:nvGrpSpPr>
          <p:cNvPr id="12" name="27"/>
          <p:cNvGrpSpPr/>
          <p:nvPr/>
        </p:nvGrpSpPr>
        <p:grpSpPr>
          <a:xfrm>
            <a:off x="6954593" y="1782845"/>
            <a:ext cx="2125399" cy="1202935"/>
            <a:chOff x="8395962" y="2087411"/>
            <a:chExt cx="2125399" cy="1202935"/>
          </a:xfrm>
        </p:grpSpPr>
        <p:sp>
          <p:nvSpPr>
            <p:cNvPr id="28" name="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18"/>
            <p:cNvSpPr txBox="1"/>
            <p:nvPr/>
          </p:nvSpPr>
          <p:spPr>
            <a:xfrm rot="854957">
              <a:off x="8558057" y="2183541"/>
              <a:ext cx="1963304" cy="11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4</a:t>
              </a:r>
              <a:endParaRPr lang="zh-CN" altLang="en-US" sz="6600" b="1" dirty="0">
                <a:solidFill>
                  <a:srgbClr val="FF69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3" name="2"/>
          <p:cNvGrpSpPr/>
          <p:nvPr/>
        </p:nvGrpSpPr>
        <p:grpSpPr>
          <a:xfrm>
            <a:off x="1489771" y="1448409"/>
            <a:ext cx="1354228" cy="1294312"/>
            <a:chOff x="3067172" y="1678431"/>
            <a:chExt cx="1354086" cy="1168595"/>
          </a:xfrm>
        </p:grpSpPr>
        <p:sp>
          <p:nvSpPr>
            <p:cNvPr id="26" name="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19"/>
            <p:cNvSpPr/>
            <p:nvPr/>
          </p:nvSpPr>
          <p:spPr>
            <a:xfrm rot="20718769">
              <a:off x="3462843" y="1827312"/>
              <a:ext cx="620683" cy="9458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>
                  <a:solidFill>
                    <a:srgbClr val="099F00"/>
                  </a:solidFill>
                  <a:latin typeface="Time new roman"/>
                  <a:ea typeface="方正少儿简体" panose="03000509000000000000" pitchFamily="65" charset="-122"/>
                </a:rPr>
                <a:t>L</a:t>
              </a:r>
              <a:endParaRPr lang="zh-CN" altLang="en-US" sz="6600" b="1" dirty="0">
                <a:solidFill>
                  <a:srgbClr val="099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13"/>
          <p:cNvGrpSpPr/>
          <p:nvPr/>
        </p:nvGrpSpPr>
        <p:grpSpPr>
          <a:xfrm>
            <a:off x="3322413" y="1726694"/>
            <a:ext cx="1354086" cy="1168595"/>
            <a:chOff x="4763782" y="2031260"/>
            <a:chExt cx="1354086" cy="1168595"/>
          </a:xfrm>
        </p:grpSpPr>
        <p:sp>
          <p:nvSpPr>
            <p:cNvPr id="24" name="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20"/>
            <p:cNvSpPr/>
            <p:nvPr/>
          </p:nvSpPr>
          <p:spPr>
            <a:xfrm rot="987423">
              <a:off x="4971737" y="2065001"/>
              <a:ext cx="91082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 smtClean="0">
                  <a:solidFill>
                    <a:srgbClr val="FFC000"/>
                  </a:solidFill>
                  <a:latin typeface="Time new roman"/>
                </a:rPr>
                <a:t>Ớ</a:t>
              </a:r>
              <a:endParaRPr lang="zh-CN" altLang="en-US" sz="6600" b="1" dirty="0">
                <a:solidFill>
                  <a:srgbClr val="FFC000"/>
                </a:solidFill>
                <a:latin typeface="Time new roman"/>
              </a:endParaRPr>
            </a:p>
          </p:txBody>
        </p:sp>
      </p:grpSp>
      <p:grpSp>
        <p:nvGrpSpPr>
          <p:cNvPr id="15" name="22"/>
          <p:cNvGrpSpPr/>
          <p:nvPr/>
        </p:nvGrpSpPr>
        <p:grpSpPr>
          <a:xfrm>
            <a:off x="5104382" y="1662766"/>
            <a:ext cx="1354086" cy="1178086"/>
            <a:chOff x="6545751" y="1967332"/>
            <a:chExt cx="1354086" cy="1178086"/>
          </a:xfrm>
        </p:grpSpPr>
        <p:sp>
          <p:nvSpPr>
            <p:cNvPr id="22" name="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21"/>
            <p:cNvSpPr/>
            <p:nvPr/>
          </p:nvSpPr>
          <p:spPr>
            <a:xfrm rot="20892565">
              <a:off x="6851534" y="2037422"/>
              <a:ext cx="7489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 smtClean="0">
                  <a:solidFill>
                    <a:srgbClr val="FF4F66"/>
                  </a:solidFill>
                  <a:latin typeface="Time new roman"/>
                </a:rPr>
                <a:t>P</a:t>
              </a:r>
              <a:endParaRPr lang="zh-CN" altLang="en-US" sz="6600" b="1" dirty="0">
                <a:solidFill>
                  <a:srgbClr val="FF4F66"/>
                </a:solidFill>
                <a:latin typeface="Time new roman"/>
              </a:endParaRPr>
            </a:p>
          </p:txBody>
        </p:sp>
      </p:grpSp>
      <p:sp>
        <p:nvSpPr>
          <p:cNvPr id="16" name="23"/>
          <p:cNvSpPr/>
          <p:nvPr/>
        </p:nvSpPr>
        <p:spPr>
          <a:xfrm rot="18455707">
            <a:off x="1268574" y="1500432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24"/>
          <p:cNvSpPr/>
          <p:nvPr/>
        </p:nvSpPr>
        <p:spPr>
          <a:xfrm rot="20118966">
            <a:off x="3194556" y="1512071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25"/>
          <p:cNvSpPr/>
          <p:nvPr/>
        </p:nvSpPr>
        <p:spPr>
          <a:xfrm rot="1119809">
            <a:off x="5916306" y="15483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26"/>
          <p:cNvSpPr/>
          <p:nvPr/>
        </p:nvSpPr>
        <p:spPr>
          <a:xfrm rot="20691888">
            <a:off x="7643448" y="17101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1" name="1">
            <a:hlinkClick r:id="" action="ppaction://media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6127" y="4562670"/>
            <a:ext cx="609600" cy="6096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prstTxWarp prst="textArchDown">
              <a:avLst/>
            </a:prstTxWarp>
            <a:spAutoFit/>
          </a:bodyPr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412" y="2967335"/>
            <a:ext cx="9125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TRÂN TRỌNG CẢM ƠN  THẦY CÔ VÀ CÁC EM HỌC SINH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Trò chơi “Ghép tranh”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7848600" cy="2331720"/>
          </a:xfrm>
        </p:spPr>
        <p:txBody>
          <a:bodyPr>
            <a:normAutofit/>
          </a:bodyPr>
          <a:lstStyle/>
          <a:p>
            <a:r>
              <a:rPr lang="en-US" dirty="0"/>
              <a:t>Luật chơi: Các con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smtClean="0"/>
              <a:t>file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ghep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desktop,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ghép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mảnh</a:t>
            </a:r>
            <a:r>
              <a:rPr lang="en-US" dirty="0" smtClean="0"/>
              <a:t> </a:t>
            </a:r>
            <a:r>
              <a:rPr lang="en-US" dirty="0" err="1" smtClean="0"/>
              <a:t>ghép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/>
              <a:t>tạo thành 1 bức tranh hoàn chỉnh.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Thời gian ghép tranh là 2’. </a:t>
            </a:r>
            <a:r>
              <a:rPr lang="en-US" dirty="0" err="1"/>
              <a:t>B</a:t>
            </a:r>
            <a:r>
              <a:rPr lang="en-US" dirty="0" err="1" smtClean="0"/>
              <a:t>ạn</a:t>
            </a:r>
            <a:r>
              <a:rPr lang="en-US" dirty="0" smtClean="0"/>
              <a:t> </a:t>
            </a:r>
            <a:r>
              <a:rPr lang="en-US" dirty="0"/>
              <a:t>ghép nhanh và chính xác nhất sẽ giành chiến thắng.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541548" cy="2521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76" y="1066800"/>
            <a:ext cx="3533643" cy="2521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8571"/>
            <a:ext cx="3541548" cy="2521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81" y="3588571"/>
            <a:ext cx="3533643" cy="2521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3"/>
          <p:cNvSpPr/>
          <p:nvPr/>
        </p:nvSpPr>
        <p:spPr>
          <a:xfrm>
            <a:off x="1112838" y="547688"/>
            <a:ext cx="6715125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SOẠN THẢO VĂN BẢN</a:t>
            </a:r>
            <a:endParaRPr lang="vi-VN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1981168"/>
            <a:ext cx="940918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4: CHÈN VÀ TRÌNH BÀY BẢNG TRONG VĂN BẢN</a:t>
            </a:r>
            <a:endParaRPr kumimoji="0" lang="en-US" sz="32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5" name="Picture 9" descr="465af30fc0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3867150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9" descr="465af30fc0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4338" y="3840163"/>
            <a:ext cx="1349375" cy="2611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9" descr="465af30fc0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4688" y="3840163"/>
            <a:ext cx="1349375" cy="2611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9" descr="465af30fc0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7425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9" descr="465af30fc0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0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9" descr="465af30fc0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6838" y="3867150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38100"/>
            <a:ext cx="9156700" cy="6315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19"/>
          <p:cNvSpPr/>
          <p:nvPr/>
        </p:nvSpPr>
        <p:spPr>
          <a:xfrm rot="20718769">
            <a:off x="3590925" y="2162175"/>
            <a:ext cx="139700" cy="854075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buNone/>
            </a:pPr>
            <a:endParaRPr lang="zh-CN" altLang="en-US" sz="4900" dirty="0">
              <a:solidFill>
                <a:srgbClr val="099F00"/>
              </a:solidFill>
              <a:latin typeface="方正少儿简体"/>
              <a:ea typeface="方正少儿简体"/>
            </a:endParaRPr>
          </a:p>
        </p:txBody>
      </p:sp>
      <p:pic>
        <p:nvPicPr>
          <p:cNvPr id="6148" name="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5876925"/>
            <a:ext cx="9156700" cy="92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3" y="-163512"/>
            <a:ext cx="8291512" cy="765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Rectangle 29"/>
          <p:cNvSpPr/>
          <p:nvPr/>
        </p:nvSpPr>
        <p:spPr>
          <a:xfrm>
            <a:off x="2066925" y="1379538"/>
            <a:ext cx="5222875" cy="5619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p>
            <a:pPr algn="ctr" eaLnBrk="1" hangingPunct="1">
              <a:buNone/>
            </a:pPr>
            <a:r>
              <a:rPr sz="32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sz="32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6151" name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50" y="3001963"/>
            <a:ext cx="1851025" cy="3336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" name="36"/>
          <p:cNvGrpSpPr/>
          <p:nvPr/>
        </p:nvGrpSpPr>
        <p:grpSpPr>
          <a:xfrm>
            <a:off x="2154238" y="2114550"/>
            <a:ext cx="1144587" cy="1192213"/>
            <a:chOff x="3620985" y="1717006"/>
            <a:chExt cx="1010329" cy="989595"/>
          </a:xfrm>
        </p:grpSpPr>
        <p:pic>
          <p:nvPicPr>
            <p:cNvPr id="6168" name="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35"/>
            <p:cNvSpPr txBox="1"/>
            <p:nvPr/>
          </p:nvSpPr>
          <p:spPr>
            <a:xfrm>
              <a:off x="3953090" y="2004265"/>
              <a:ext cx="501661" cy="658851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eaLnBrk="1" hangingPunct="1">
                <a:buNone/>
              </a:pPr>
              <a:r>
                <a:rPr lang="en-US" altLang="zh-CN" sz="3600" dirty="0">
                  <a:solidFill>
                    <a:srgbClr val="FF0000"/>
                  </a:solidFill>
                  <a:latin typeface="Time new roman"/>
                  <a:ea typeface="方正少儿简体"/>
                </a:rPr>
                <a:t>1</a:t>
              </a:r>
              <a:endParaRPr lang="zh-CN" altLang="en-US" sz="4000" dirty="0">
                <a:solidFill>
                  <a:srgbClr val="FF0000"/>
                </a:solidFill>
                <a:latin typeface="Time new roman"/>
                <a:ea typeface="方正少儿简体"/>
              </a:endParaRPr>
            </a:p>
          </p:txBody>
        </p:sp>
      </p:grpSp>
      <p:sp>
        <p:nvSpPr>
          <p:cNvPr id="38" name="50"/>
          <p:cNvSpPr/>
          <p:nvPr/>
        </p:nvSpPr>
        <p:spPr>
          <a:xfrm>
            <a:off x="3162300" y="2481263"/>
            <a:ext cx="49974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được bảng v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trang soạn thảo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19"/>
          <p:cNvSpPr/>
          <p:nvPr/>
        </p:nvSpPr>
        <p:spPr>
          <a:xfrm rot="20718769">
            <a:off x="3979863" y="3235325"/>
            <a:ext cx="139700" cy="854075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buNone/>
            </a:pPr>
            <a:endParaRPr lang="zh-CN" altLang="en-US" sz="4900" dirty="0">
              <a:solidFill>
                <a:srgbClr val="099F00"/>
              </a:solidFill>
              <a:latin typeface="方正少儿简体"/>
              <a:ea typeface="方正少儿简体"/>
            </a:endParaRPr>
          </a:p>
        </p:txBody>
      </p:sp>
      <p:grpSp>
        <p:nvGrpSpPr>
          <p:cNvPr id="13" name="36"/>
          <p:cNvGrpSpPr/>
          <p:nvPr/>
        </p:nvGrpSpPr>
        <p:grpSpPr>
          <a:xfrm>
            <a:off x="2544763" y="3187700"/>
            <a:ext cx="1143000" cy="1192213"/>
            <a:chOff x="3620985" y="1717006"/>
            <a:chExt cx="1010329" cy="989595"/>
          </a:xfrm>
        </p:grpSpPr>
        <p:pic>
          <p:nvPicPr>
            <p:cNvPr id="6166" name="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35"/>
            <p:cNvSpPr txBox="1"/>
            <p:nvPr/>
          </p:nvSpPr>
          <p:spPr>
            <a:xfrm>
              <a:off x="3953551" y="2004265"/>
              <a:ext cx="500955" cy="536305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eaLnBrk="1" hangingPunct="1">
                <a:buNone/>
              </a:pPr>
              <a:r>
                <a:rPr lang="en-US" altLang="zh-CN" sz="3600" dirty="0">
                  <a:solidFill>
                    <a:srgbClr val="FF0000"/>
                  </a:solidFill>
                  <a:latin typeface="Time new roman"/>
                  <a:ea typeface="方正少儿简体"/>
                </a:rPr>
                <a:t>2</a:t>
              </a:r>
              <a:endParaRPr lang="zh-CN" altLang="en-US" sz="4000" dirty="0">
                <a:solidFill>
                  <a:srgbClr val="FF0000"/>
                </a:solidFill>
                <a:latin typeface="Time new roman"/>
                <a:ea typeface="方正少儿简体"/>
              </a:endParaRPr>
            </a:p>
          </p:txBody>
        </p:sp>
      </p:grpSp>
      <p:sp>
        <p:nvSpPr>
          <p:cNvPr id="16" name="50"/>
          <p:cNvSpPr/>
          <p:nvPr/>
        </p:nvSpPr>
        <p:spPr>
          <a:xfrm>
            <a:off x="3560763" y="3360738"/>
            <a:ext cx="4608512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chỉnh kích thước bảng, kích thước cột, dòng trong bảng; 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19"/>
          <p:cNvSpPr/>
          <p:nvPr/>
        </p:nvSpPr>
        <p:spPr>
          <a:xfrm rot="20718769">
            <a:off x="4116388" y="4498975"/>
            <a:ext cx="139700" cy="854075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buNone/>
            </a:pPr>
            <a:endParaRPr lang="zh-CN" altLang="en-US" sz="4900" dirty="0">
              <a:solidFill>
                <a:srgbClr val="099F00"/>
              </a:solidFill>
              <a:latin typeface="方正少儿简体"/>
              <a:ea typeface="方正少儿简体"/>
            </a:endParaRPr>
          </a:p>
        </p:txBody>
      </p:sp>
      <p:grpSp>
        <p:nvGrpSpPr>
          <p:cNvPr id="19" name="36"/>
          <p:cNvGrpSpPr/>
          <p:nvPr/>
        </p:nvGrpSpPr>
        <p:grpSpPr>
          <a:xfrm>
            <a:off x="2681288" y="4451350"/>
            <a:ext cx="1143000" cy="1192213"/>
            <a:chOff x="3620985" y="1717006"/>
            <a:chExt cx="1010329" cy="989595"/>
          </a:xfrm>
        </p:grpSpPr>
        <p:pic>
          <p:nvPicPr>
            <p:cNvPr id="6164" name="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35"/>
            <p:cNvSpPr txBox="1"/>
            <p:nvPr/>
          </p:nvSpPr>
          <p:spPr>
            <a:xfrm>
              <a:off x="3953551" y="2004265"/>
              <a:ext cx="500955" cy="536305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eaLnBrk="1" hangingPunct="1">
                <a:buNone/>
              </a:pPr>
              <a:r>
                <a:rPr lang="en-US" altLang="zh-CN" sz="3600" dirty="0">
                  <a:solidFill>
                    <a:srgbClr val="FF0000"/>
                  </a:solidFill>
                  <a:latin typeface="Time new roman"/>
                  <a:ea typeface="方正少儿简体"/>
                </a:rPr>
                <a:t>3</a:t>
              </a:r>
              <a:endParaRPr lang="zh-CN" altLang="en-US" sz="4000" dirty="0">
                <a:solidFill>
                  <a:srgbClr val="FF0000"/>
                </a:solidFill>
                <a:latin typeface="Time new roman"/>
                <a:ea typeface="方正少儿简体"/>
              </a:endParaRPr>
            </a:p>
          </p:txBody>
        </p:sp>
      </p:grpSp>
      <p:sp>
        <p:nvSpPr>
          <p:cNvPr id="22" name="50"/>
          <p:cNvSpPr/>
          <p:nvPr/>
        </p:nvSpPr>
        <p:spPr>
          <a:xfrm>
            <a:off x="3687763" y="4816475"/>
            <a:ext cx="46085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nhập ô, tách ô trong bảng;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3" name="36"/>
          <p:cNvGrpSpPr/>
          <p:nvPr/>
        </p:nvGrpSpPr>
        <p:grpSpPr>
          <a:xfrm>
            <a:off x="3117850" y="5472113"/>
            <a:ext cx="1143000" cy="1192212"/>
            <a:chOff x="3620985" y="1717006"/>
            <a:chExt cx="1010329" cy="989595"/>
          </a:xfrm>
        </p:grpSpPr>
        <p:pic>
          <p:nvPicPr>
            <p:cNvPr id="6162" name="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35"/>
            <p:cNvSpPr txBox="1"/>
            <p:nvPr/>
          </p:nvSpPr>
          <p:spPr>
            <a:xfrm>
              <a:off x="3953552" y="2004265"/>
              <a:ext cx="500954" cy="536305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eaLnBrk="1" hangingPunct="1">
                <a:buNone/>
              </a:pPr>
              <a:r>
                <a:rPr lang="en-US" altLang="zh-CN" sz="3600" dirty="0">
                  <a:solidFill>
                    <a:srgbClr val="FF0000"/>
                  </a:solidFill>
                  <a:latin typeface="Time new roman"/>
                  <a:ea typeface="方正少儿简体"/>
                </a:rPr>
                <a:t>4</a:t>
              </a:r>
              <a:endParaRPr lang="zh-CN" altLang="en-US" sz="4000" dirty="0">
                <a:solidFill>
                  <a:srgbClr val="FF0000"/>
                </a:solidFill>
                <a:latin typeface="Time new roman"/>
                <a:ea typeface="方正少儿简体"/>
              </a:endParaRPr>
            </a:p>
          </p:txBody>
        </p:sp>
      </p:grpSp>
      <p:sp>
        <p:nvSpPr>
          <p:cNvPr id="26" name="50"/>
          <p:cNvSpPr/>
          <p:nvPr/>
        </p:nvSpPr>
        <p:spPr>
          <a:xfrm>
            <a:off x="4060825" y="5892800"/>
            <a:ext cx="46085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được chữ, số trong bảng.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/>
      <p:bldP spid="16" grpId="0"/>
      <p:bldP spid="2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p chen bang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19200" y="1295400"/>
            <a:ext cx="6553200" cy="5238013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1148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CC"/>
                </a:solidFill>
              </a:rPr>
              <a:t>1. Chèn bảng vào trang soạn thảo</a:t>
            </a:r>
            <a:endParaRPr lang="en-US" sz="4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6600"/>
                </a:solidFill>
              </a:rPr>
              <a:t>Các bước chèn bảng vào trang soạn thảo: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1148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CC"/>
                </a:solidFill>
              </a:rPr>
              <a:t>1. Chèn bảng vào trang soạn thảo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457200" y="1798637"/>
            <a:ext cx="8229600" cy="47545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/>
              <a:buNone/>
            </a:pPr>
            <a:endParaRPr lang="en-US" dirty="0" smtClean="0"/>
          </a:p>
          <a:p>
            <a:pPr marL="0" indent="0">
              <a:buFont typeface="Wingdings 2" panose="05020102010507070707"/>
              <a:buNone/>
            </a:pPr>
            <a:r>
              <a:rPr lang="en-US" dirty="0" smtClean="0"/>
              <a:t>                                </a:t>
            </a:r>
            <a:r>
              <a:rPr lang="en-US" sz="2800" dirty="0" smtClean="0"/>
              <a:t>Bước 1: Trong thẻ Insert, chọn</a:t>
            </a:r>
            <a:endParaRPr lang="en-US" dirty="0" smtClean="0"/>
          </a:p>
          <a:p>
            <a:pPr marL="0" indent="0">
              <a:buFont typeface="Wingdings 2" panose="05020102010507070707"/>
              <a:buNone/>
            </a:pPr>
            <a:endParaRPr lang="en-US" dirty="0" smtClean="0"/>
          </a:p>
          <a:p>
            <a:pPr marL="0" indent="0">
              <a:buFont typeface="Wingdings 2" panose="05020102010507070707"/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Font typeface="Wingdings 2" panose="05020102010507070707"/>
              <a:buNone/>
            </a:pPr>
            <a:r>
              <a:rPr lang="en-US" dirty="0" smtClean="0"/>
              <a:t>                                 </a:t>
            </a:r>
            <a:r>
              <a:rPr lang="en-US" sz="2800" dirty="0" smtClean="0"/>
              <a:t>Bước 2: Di chuyển con trỏ chuột 			    vào vùng có các ô vuông để chọn			    số dòng và số cột. Nháy chuột để 			    chèn bảng vào trang soạn thảo.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332037"/>
            <a:ext cx="2791381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2" r="74638" b="59518"/>
          <a:stretch>
            <a:fillRect/>
          </a:stretch>
        </p:blipFill>
        <p:spPr>
          <a:xfrm>
            <a:off x="7890163" y="2190052"/>
            <a:ext cx="616527" cy="8277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838200" y="2789237"/>
            <a:ext cx="2590800" cy="7620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828800" y="4618037"/>
            <a:ext cx="1676400" cy="4572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Hãy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bảng gồm 4 dòng và 6 cột vào trang soạn thảo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1148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CC"/>
                </a:solidFill>
              </a:rPr>
              <a:t>1. Chèn bảng vào trang soạn thảo</a:t>
            </a:r>
            <a:endParaRPr lang="en-US" sz="4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0"/>
    </mc:Choice>
    <mc:Fallback>
      <p:transition spd="slow" advTm="100000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D9BCEAB5-56E1-4F22-947E-BC18D446CC04}"/>
</file>

<file path=customXml/itemProps2.xml><?xml version="1.0" encoding="utf-8"?>
<ds:datastoreItem xmlns:ds="http://schemas.openxmlformats.org/officeDocument/2006/customXml" ds:itemID="{9C57820D-55E4-4138-B9B9-44D888454254}"/>
</file>

<file path=customXml/itemProps3.xml><?xml version="1.0" encoding="utf-8"?>
<ds:datastoreItem xmlns:ds="http://schemas.openxmlformats.org/officeDocument/2006/customXml" ds:itemID="{068B7005-863D-4782-A510-8A772E7960EB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2467</Words>
  <Application>WPS Presentation</Application>
  <PresentationFormat>On-screen Show (4:3)</PresentationFormat>
  <Paragraphs>333</Paragraphs>
  <Slides>24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SimSun</vt:lpstr>
      <vt:lpstr>Wingdings</vt:lpstr>
      <vt:lpstr>Wingdings 2</vt:lpstr>
      <vt:lpstr>Time new roman</vt:lpstr>
      <vt:lpstr>Segoe Print</vt:lpstr>
      <vt:lpstr>方正少儿简体</vt:lpstr>
      <vt:lpstr>Times New Roman</vt:lpstr>
      <vt:lpstr>Calibri</vt:lpstr>
      <vt:lpstr>Microsoft YaHei</vt:lpstr>
      <vt:lpstr>Arial Unicode MS</vt:lpstr>
      <vt:lpstr>.VnArial Narrow</vt:lpstr>
      <vt:lpstr>Constantia</vt:lpstr>
      <vt:lpstr>方正少儿简体</vt:lpstr>
      <vt:lpstr>Office Theme</vt:lpstr>
      <vt:lpstr>Flow</vt:lpstr>
      <vt:lpstr>PowerPoint 演示文稿</vt:lpstr>
      <vt:lpstr>PowerPoint 演示文稿</vt:lpstr>
      <vt:lpstr>Trò chơi “Ghép tranh”</vt:lpstr>
      <vt:lpstr>PowerPoint 演示文稿</vt:lpstr>
      <vt:lpstr>PowerPoint 演示文稿</vt:lpstr>
      <vt:lpstr>PowerPoint 演示文稿</vt:lpstr>
      <vt:lpstr>1. Chèn bảng vào trang soạn thảo</vt:lpstr>
      <vt:lpstr>1. Chèn bảng vào trang soạn thảo</vt:lpstr>
      <vt:lpstr>1. Chèn bảng vào trang soạn thảo</vt:lpstr>
      <vt:lpstr>1. Chèn bảng vào trang soạn thảo</vt:lpstr>
      <vt:lpstr>1. Chèn bảng vào trang soạn thảo</vt:lpstr>
      <vt:lpstr>2. Trình bày bảng</vt:lpstr>
      <vt:lpstr>2. Điều chỉnh độ rộng của cột và dòng</vt:lpstr>
      <vt:lpstr>2. Điều chỉnh độ rộng của cột và dòng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ACER</cp:lastModifiedBy>
  <cp:revision>348</cp:revision>
  <dcterms:created xsi:type="dcterms:W3CDTF">2018-10-17T08:27:00Z</dcterms:created>
  <dcterms:modified xsi:type="dcterms:W3CDTF">2021-12-23T13:22:09Z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57067E27B4A84A049C5689C0006ABD93</vt:lpwstr>
  </property>
  <property fmtid="{D5CDD505-2E9C-101B-9397-08002B2CF9AE}" pid="3" name="KSOProductBuildVer">
    <vt:lpwstr>1033-11.2.0.10382</vt:lpwstr>
  </property>
  <property fmtid="{D5CDD505-2E9C-101B-9397-08002B2CF9AE}" pid="4" name="ContentTypeId">
    <vt:lpwstr>0x010100D136222746B9DD4E9009FC74C2167E69</vt:lpwstr>
  </property>
</Properties>
</file>