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60" r:id="rId4"/>
    <p:sldId id="276" r:id="rId5"/>
    <p:sldId id="277" r:id="rId6"/>
    <p:sldId id="278" r:id="rId7"/>
    <p:sldId id="280" r:id="rId8"/>
    <p:sldId id="257" r:id="rId9"/>
    <p:sldId id="299" r:id="rId10"/>
    <p:sldId id="264" r:id="rId11"/>
    <p:sldId id="301" r:id="rId12"/>
    <p:sldId id="300" r:id="rId13"/>
    <p:sldId id="281" r:id="rId14"/>
    <p:sldId id="282" r:id="rId15"/>
    <p:sldId id="284" r:id="rId16"/>
    <p:sldId id="283" r:id="rId17"/>
    <p:sldId id="303" r:id="rId18"/>
    <p:sldId id="271" r:id="rId20"/>
    <p:sldId id="272" r:id="rId21"/>
    <p:sldId id="273" r:id="rId22"/>
    <p:sldId id="274" r:id="rId23"/>
    <p:sldId id="286" r:id="rId24"/>
    <p:sldId id="275" r:id="rId25"/>
    <p:sldId id="287" r:id="rId26"/>
    <p:sldId id="28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8A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05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8" Type="http://schemas.openxmlformats.org/officeDocument/2006/relationships/slide" Target="slides/slide1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25" Type="http://schemas.openxmlformats.org/officeDocument/2006/relationships/slide" Target="slides/slide22.xml"/><Relationship Id="rId17" Type="http://schemas.openxmlformats.org/officeDocument/2006/relationships/slide" Target="slides/slide15.xml"/><Relationship Id="rId12" Type="http://schemas.openxmlformats.org/officeDocument/2006/relationships/slide" Target="slides/slide10.xml"/><Relationship Id="rId33" Type="http://schemas.openxmlformats.org/officeDocument/2006/relationships/customXml" Target="../customXml/item2.xml"/><Relationship Id="rId29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6" Type="http://schemas.openxmlformats.org/officeDocument/2006/relationships/slide" Target="slides/slide4.xml"/><Relationship Id="rId24" Type="http://schemas.openxmlformats.org/officeDocument/2006/relationships/slide" Target="slides/slide21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28" Type="http://schemas.openxmlformats.org/officeDocument/2006/relationships/slide" Target="slides/slide25.xml"/><Relationship Id="rId23" Type="http://schemas.openxmlformats.org/officeDocument/2006/relationships/slide" Target="slides/slide20.xml"/><Relationship Id="rId15" Type="http://schemas.openxmlformats.org/officeDocument/2006/relationships/slide" Target="slides/slide13.xml"/><Relationship Id="rId31" Type="http://schemas.openxmlformats.org/officeDocument/2006/relationships/tableStyles" Target="tableStyles.xml"/><Relationship Id="rId1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30" Type="http://schemas.openxmlformats.org/officeDocument/2006/relationships/viewProps" Target="viewProps.xml"/><Relationship Id="rId27" Type="http://schemas.openxmlformats.org/officeDocument/2006/relationships/slide" Target="slides/slide24.xml"/><Relationship Id="rId22" Type="http://schemas.openxmlformats.org/officeDocument/2006/relationships/slide" Target="slides/slide19.xml"/><Relationship Id="rId14" Type="http://schemas.openxmlformats.org/officeDocument/2006/relationships/slide" Target="slides/slide12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C974B-94FA-451A-BF3D-B5039005BA11}" type="doc">
      <dgm:prSet loTypeId="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F1E80D-FDA5-4A26-B6DD-EFA091CDFC73}">
      <dgm:prSet phldrT="[Text]" phldr="0" custT="1"/>
      <dgm:spPr>
        <a:solidFill>
          <a:srgbClr val="92D05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a) Muốn chuyển một phần văn bản sang kiểu in đậm, ta chọn phần văn bản cần xử lí, sau đó ......................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8BE27-9FC7-49AC-8877-2AEF22636D43}" cxnId="{AFFAD52A-34FC-4686-9290-0E6A343D42AD}" type="parTrans">
      <dgm:prSet/>
      <dgm:spPr/>
      <dgm:t>
        <a:bodyPr/>
        <a:lstStyle/>
        <a:p>
          <a:endParaRPr lang="en-US" sz="2000"/>
        </a:p>
      </dgm:t>
    </dgm:pt>
    <dgm:pt modelId="{CF79985B-CAB7-4356-AB83-39B9A9E7E3E7}" cxnId="{AFFAD52A-34FC-4686-9290-0E6A343D42AD}" type="sibTrans">
      <dgm:prSet/>
      <dgm:spPr/>
      <dgm:t>
        <a:bodyPr/>
        <a:lstStyle/>
        <a:p>
          <a:endParaRPr lang="en-US" sz="2000"/>
        </a:p>
      </dgm:t>
    </dgm:pt>
    <dgm:pt modelId="{93FE85D1-3B05-4490-862D-6C910EF2B280}">
      <dgm:prSet phldrT="[Text]" phldr="0" custT="1"/>
      <dgm:spPr>
        <a:solidFill>
          <a:schemeClr val="tx2">
            <a:lumMod val="40000"/>
            <a:lumOff val="6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b)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Muốn xóa một phần văn bản, ta chọn phần văn bản cần xóa sau đó ..........................................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D9BD0-8F02-4C72-9A23-4C480804CC30}" cxnId="{B5057664-E498-48C4-A9F1-3A4A18AB1BE7}" type="parTrans">
      <dgm:prSet/>
      <dgm:spPr/>
      <dgm:t>
        <a:bodyPr/>
        <a:lstStyle/>
        <a:p>
          <a:endParaRPr lang="en-US" sz="2000"/>
        </a:p>
      </dgm:t>
    </dgm:pt>
    <dgm:pt modelId="{D789F96B-F6E7-4FD0-8A46-9F912D40A424}" cxnId="{B5057664-E498-48C4-A9F1-3A4A18AB1BE7}" type="sibTrans">
      <dgm:prSet/>
      <dgm:spPr/>
      <dgm:t>
        <a:bodyPr/>
        <a:lstStyle/>
        <a:p>
          <a:endParaRPr lang="en-US" sz="2000"/>
        </a:p>
      </dgm:t>
    </dgm:pt>
    <dgm:pt modelId="{EFF92A50-9BB3-4736-BF1D-4B106BF6ECA0}" type="pres">
      <dgm:prSet presAssocID="{B05C974B-94FA-451A-BF3D-B5039005BA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CFB5E-0DEC-4562-998C-C3B1D233CF49}" type="pres">
      <dgm:prSet presAssocID="{F3F1E80D-FDA5-4A26-B6DD-EFA091CDFC73}" presName="parentText" presStyleLbl="node1" presStyleIdx="0" presStyleCnt="2" custLinFactY="-46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9F33D-DADB-4C6C-853F-B6B53B216063}" type="pres">
      <dgm:prSet presAssocID="{CF79985B-CAB7-4356-AB83-39B9A9E7E3E7}" presName="spacer" presStyleCnt="0"/>
      <dgm:spPr/>
    </dgm:pt>
    <dgm:pt modelId="{798F7015-1A68-4B52-B989-2F71659CE10B}" type="pres">
      <dgm:prSet presAssocID="{93FE85D1-3B05-4490-862D-6C910EF2B280}" presName="parentText" presStyleLbl="node1" presStyleIdx="1" presStyleCnt="2" custLinFactNeighborX="-6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AD52A-34FC-4686-9290-0E6A343D42AD}" srcId="{B05C974B-94FA-451A-BF3D-B5039005BA11}" destId="{F3F1E80D-FDA5-4A26-B6DD-EFA091CDFC73}" srcOrd="0" destOrd="0" parTransId="{6358BE27-9FC7-49AC-8877-2AEF22636D43}" sibTransId="{CF79985B-CAB7-4356-AB83-39B9A9E7E3E7}"/>
    <dgm:cxn modelId="{B5057664-E498-48C4-A9F1-3A4A18AB1BE7}" srcId="{B05C974B-94FA-451A-BF3D-B5039005BA11}" destId="{93FE85D1-3B05-4490-862D-6C910EF2B280}" srcOrd="1" destOrd="0" parTransId="{E2AD9BD0-8F02-4C72-9A23-4C480804CC30}" sibTransId="{D789F96B-F6E7-4FD0-8A46-9F912D40A424}"/>
    <dgm:cxn modelId="{CA3DAA8C-227C-49B0-B19F-2AD917C37938}" type="presOf" srcId="{B05C974B-94FA-451A-BF3D-B5039005BA11}" destId="{EFF92A50-9BB3-4736-BF1D-4B106BF6ECA0}" srcOrd="0" destOrd="0" presId="urn:microsoft.com/office/officeart/2005/8/layout/vList2"/>
    <dgm:cxn modelId="{13561B31-64B8-49CB-8222-8AD7B540EBBE}" type="presParOf" srcId="{EFF92A50-9BB3-4736-BF1D-4B106BF6ECA0}" destId="{3EACFB5E-0DEC-4562-998C-C3B1D233CF49}" srcOrd="0" destOrd="0" presId="urn:microsoft.com/office/officeart/2005/8/layout/vList2"/>
    <dgm:cxn modelId="{58887AE3-B0E1-460E-A715-AD56DAF6DB5D}" type="presOf" srcId="{F3F1E80D-FDA5-4A26-B6DD-EFA091CDFC73}" destId="{3EACFB5E-0DEC-4562-998C-C3B1D233CF49}" srcOrd="0" destOrd="0" presId="urn:microsoft.com/office/officeart/2005/8/layout/vList2"/>
    <dgm:cxn modelId="{81187CE5-65CA-4D5C-ADB9-F5314A266D5D}" type="presParOf" srcId="{EFF92A50-9BB3-4736-BF1D-4B106BF6ECA0}" destId="{2EC9F33D-DADB-4C6C-853F-B6B53B216063}" srcOrd="1" destOrd="0" presId="urn:microsoft.com/office/officeart/2005/8/layout/vList2"/>
    <dgm:cxn modelId="{22FAAAB4-E22D-44C6-9193-940770FF732A}" type="presParOf" srcId="{EFF92A50-9BB3-4736-BF1D-4B106BF6ECA0}" destId="{798F7015-1A68-4B52-B989-2F71659CE10B}" srcOrd="2" destOrd="0" presId="urn:microsoft.com/office/officeart/2005/8/layout/vList2"/>
    <dgm:cxn modelId="{03EE29E6-D04F-4A52-B19B-044D7C3C2283}" type="presOf" srcId="{93FE85D1-3B05-4490-862D-6C910EF2B280}" destId="{798F7015-1A68-4B52-B989-2F71659CE1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781800" cy="2875643"/>
        <a:chOff x="0" y="0"/>
        <a:chExt cx="6781800" cy="2875643"/>
      </a:xfrm>
    </dsp:grpSpPr>
    <dsp:sp modelId="{3EACFB5E-0DEC-4562-998C-C3B1D233CF49}">
      <dsp:nvSpPr>
        <dsp:cNvPr id="3" name="Rounded Rectangle 2"/>
        <dsp:cNvSpPr/>
      </dsp:nvSpPr>
      <dsp:spPr bwMode="white">
        <a:xfrm>
          <a:off x="0" y="0"/>
          <a:ext cx="6781800" cy="1216800"/>
        </a:xfrm>
        <a:prstGeom prst="roundRect">
          <a:avLst/>
        </a:prstGeom>
        <a:solidFill>
          <a:schemeClr val="accent6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a) Muốn chuyển một phần văn bản sang kiểu in đậm, ta chọn phần văn bản cần xử lí, sau đó ......................</a:t>
          </a:r>
          <a:endParaRPr lang="en-US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781800" cy="1216800"/>
      </dsp:txXfrm>
    </dsp:sp>
    <dsp:sp modelId="{798F7015-1A68-4B52-B989-2F71659CE10B}">
      <dsp:nvSpPr>
        <dsp:cNvPr id="4" name="Rounded Rectangle 3"/>
        <dsp:cNvSpPr/>
      </dsp:nvSpPr>
      <dsp:spPr bwMode="white">
        <a:xfrm>
          <a:off x="0" y="1531422"/>
          <a:ext cx="6781800" cy="1216800"/>
        </a:xfrm>
        <a:prstGeom prst="roundRect">
          <a:avLst/>
        </a:prstGeom>
        <a:solidFill>
          <a:schemeClr val="accent4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dirty="0" smtClean="0"/>
            <a:t>Muốn xóa một phần văn bản, ta chọn phần văn bản cần xóa sau đó </a:t>
          </a:r>
          <a:endParaRPr lang="en-US" sz="2000" b="1" dirty="0"/>
        </a:p>
      </dsp:txBody>
      <dsp:txXfrm>
        <a:off x="0" y="1531422"/>
        <a:ext cx="6781800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kiểu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telex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ư </a:t>
            </a:r>
            <a:r>
              <a:rPr lang="en-US" baseline="0" dirty="0" err="1" smtClean="0"/>
              <a:t>gõ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ơ </a:t>
            </a:r>
            <a:r>
              <a:rPr lang="en-US" baseline="0" dirty="0" err="1" smtClean="0"/>
              <a:t>goc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32509-9E71-4F1E-AEEF-29CC2B471C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4.wmf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image" Target="../media/image17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25.GIF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slide" Target="slide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GIF"/><Relationship Id="rId6" Type="http://schemas.microsoft.com/office/2007/relationships/hdphoto" Target="../media/image33.wdp"/><Relationship Id="rId5" Type="http://schemas.openxmlformats.org/officeDocument/2006/relationships/image" Target="../media/image32.png"/><Relationship Id="rId4" Type="http://schemas.microsoft.com/office/2007/relationships/hdphoto" Target="../media/image31.wdp"/><Relationship Id="rId3" Type="http://schemas.openxmlformats.org/officeDocument/2006/relationships/image" Target="../media/image30.png"/><Relationship Id="rId2" Type="http://schemas.openxmlformats.org/officeDocument/2006/relationships/image" Target="../media/image4.wmf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762001"/>
            <a:ext cx="9144000" cy="5181601"/>
            <a:chOff x="990600" y="1295400"/>
            <a:chExt cx="7050754" cy="3971925"/>
          </a:xfrm>
        </p:grpSpPr>
        <p:pic>
          <p:nvPicPr>
            <p:cNvPr id="1026" name="Picture 2" descr="C:\Users\BTC\Downloads\hinh-nen-thiet-ke-bai-giang-6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990600" y="1295400"/>
              <a:ext cx="7050754" cy="397192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96178" y="3962399"/>
              <a:ext cx="1063245" cy="365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FFFF00"/>
                  </a:solidFill>
                </a:rPr>
                <a:t>Tin </a:t>
              </a:r>
              <a:r>
                <a:rPr lang="en-US" sz="2500" b="1" dirty="0" err="1" smtClean="0">
                  <a:solidFill>
                    <a:srgbClr val="FFFF00"/>
                  </a:solidFill>
                </a:rPr>
                <a:t>học</a:t>
              </a:r>
              <a:r>
                <a:rPr lang="en-US" sz="25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2500" b="1" dirty="0" smtClean="0">
                  <a:solidFill>
                    <a:srgbClr val="FFFF00"/>
                  </a:solidFill>
                </a:rPr>
                <a:t>4</a:t>
              </a:r>
              <a:endParaRPr lang="en-US" sz="2500" b="1" dirty="0">
                <a:solidFill>
                  <a:srgbClr val="FFFF00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13588" y="1828800"/>
              <a:ext cx="69681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110273" y="3505200"/>
              <a:ext cx="142442" cy="247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5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6" name="Cloud 15"/>
          <p:cNvSpPr/>
          <p:nvPr/>
        </p:nvSpPr>
        <p:spPr>
          <a:xfrm>
            <a:off x="1610277" y="1295400"/>
            <a:ext cx="5534057" cy="238577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2200" y="1752600"/>
            <a:ext cx="405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CON ĐẾN VỚI BUỔI HỌC NGÀY HÔM NAY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990600" y="711835"/>
            <a:ext cx="7216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Yên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Box 12"/>
          <p:cNvSpPr txBox="1"/>
          <p:nvPr/>
        </p:nvSpPr>
        <p:spPr>
          <a:xfrm>
            <a:off x="1828800" y="5421630"/>
            <a:ext cx="3908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Ngọc Anh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1863" y="1222471"/>
            <a:ext cx="7616080" cy="997103"/>
            <a:chOff x="772344" y="972444"/>
            <a:chExt cx="7616080" cy="1358900"/>
          </a:xfrm>
        </p:grpSpPr>
        <p:pic>
          <p:nvPicPr>
            <p:cNvPr id="2" name="Picture 1">
              <a:hlinkClick r:id=""/>
            </p:cNvPr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8" b="67408"/>
            <a:stretch>
              <a:fillRect/>
            </a:stretch>
          </p:blipFill>
          <p:spPr>
            <a:xfrm>
              <a:off x="772344" y="972444"/>
              <a:ext cx="7616080" cy="13589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308796" y="1675384"/>
              <a:ext cx="58803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sao để mở chương trình soạn thảo văn bản ???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7975" y="2996952"/>
            <a:ext cx="7703269" cy="972447"/>
            <a:chOff x="274687" y="2482895"/>
            <a:chExt cx="7703269" cy="9724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5" b="48518"/>
            <a:stretch>
              <a:fillRect/>
            </a:stretch>
          </p:blipFill>
          <p:spPr>
            <a:xfrm>
              <a:off x="274687" y="2482895"/>
              <a:ext cx="7644457" cy="972447"/>
            </a:xfrm>
            <a:prstGeom prst="rect">
              <a:avLst/>
            </a:prstGeom>
          </p:spPr>
        </p:pic>
        <p:sp>
          <p:nvSpPr>
            <p:cNvPr id="7" name="TextBox 6">
              <a:hlinkClick r:id=""/>
            </p:cNvPr>
            <p:cNvSpPr txBox="1"/>
            <p:nvPr/>
          </p:nvSpPr>
          <p:spPr>
            <a:xfrm>
              <a:off x="1904614" y="2753683"/>
              <a:ext cx="6073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 lại cách gõ bàn phím bằng mười ngón tay</a:t>
              </a:r>
              <a:endPara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84176" y="2109552"/>
            <a:ext cx="7012160" cy="1467065"/>
            <a:chOff x="584176" y="585552"/>
            <a:chExt cx="7012160" cy="14670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9" t="6015" r="11417" b="72592"/>
            <a:stretch>
              <a:fillRect/>
            </a:stretch>
          </p:blipFill>
          <p:spPr>
            <a:xfrm>
              <a:off x="584176" y="585552"/>
              <a:ext cx="7012160" cy="146706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59832" y="976690"/>
              <a:ext cx="4276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smtClean="0">
                  <a:solidFill>
                    <a:srgbClr val="002060"/>
                  </a:solidFill>
                </a:rPr>
                <a:t>Kích </a:t>
              </a:r>
              <a:r>
                <a:rPr lang="en-US" b="1">
                  <a:solidFill>
                    <a:srgbClr val="002060"/>
                  </a:solidFill>
                </a:rPr>
                <a:t>đôi chuột trái chọn biểu </a:t>
              </a:r>
              <a:r>
                <a:rPr lang="en-US" b="1" smtClean="0">
                  <a:solidFill>
                    <a:srgbClr val="002060"/>
                  </a:solidFill>
                </a:rPr>
                <a:t>tượng </a:t>
              </a:r>
              <a:r>
                <a:rPr lang="en-US" b="1">
                  <a:solidFill>
                    <a:srgbClr val="002060"/>
                  </a:solidFill>
                </a:rPr>
                <a:t>Microsoft Word trên màn hình 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44341" y="1110447"/>
              <a:ext cx="14237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Cách 1 </a:t>
              </a:r>
              <a:r>
                <a:rPr lang="en-US" sz="2800" b="1"/>
                <a:t>: </a:t>
              </a:r>
              <a:endParaRPr lang="en-US" sz="28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84" y="3563184"/>
            <a:ext cx="6624736" cy="1605839"/>
            <a:chOff x="827584" y="2039184"/>
            <a:chExt cx="6624736" cy="16058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1" t="71296" r="12251" b="8148"/>
            <a:stretch>
              <a:fillRect/>
            </a:stretch>
          </p:blipFill>
          <p:spPr>
            <a:xfrm>
              <a:off x="827584" y="2039184"/>
              <a:ext cx="6624736" cy="160583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17776" y="2490870"/>
              <a:ext cx="14237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Cách </a:t>
              </a:r>
              <a:r>
                <a:rPr lang="en-US" sz="2800" b="1" smtClean="0">
                  <a:solidFill>
                    <a:srgbClr val="002060"/>
                  </a:solidFill>
                </a:rPr>
                <a:t>2 </a:t>
              </a:r>
              <a:r>
                <a:rPr lang="en-US" sz="2800" b="1"/>
                <a:t>: </a:t>
              </a:r>
              <a:endParaRPr lang="en-US" sz="2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07233" y="2473874"/>
              <a:ext cx="44166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/>
                <a:t>Đặt con trỏ chuột vào biểu tượng </a:t>
              </a:r>
              <a:r>
                <a:rPr lang="en-US" b="1">
                  <a:solidFill>
                    <a:srgbClr val="FF0000"/>
                  </a:solidFill>
                </a:rPr>
                <a:t>Microsoft Word</a:t>
              </a:r>
              <a:r>
                <a:rPr lang="en-US" b="1"/>
                <a:t>,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b="1"/>
                <a:t> chuột phải chọn </a:t>
              </a:r>
              <a:r>
                <a:rPr lang="en-US" b="1">
                  <a:solidFill>
                    <a:srgbClr val="FF0000"/>
                  </a:solidFill>
                </a:rPr>
                <a:t>Open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7872" y="5182591"/>
            <a:ext cx="6480720" cy="1780315"/>
            <a:chOff x="987872" y="3658591"/>
            <a:chExt cx="6480720" cy="178031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0" t="50487" r="11034" b="28958"/>
            <a:stretch>
              <a:fillRect/>
            </a:stretch>
          </p:blipFill>
          <p:spPr>
            <a:xfrm>
              <a:off x="987872" y="3658591"/>
              <a:ext cx="6480720" cy="178031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344341" y="4172360"/>
              <a:ext cx="14237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Cách 3</a:t>
              </a:r>
              <a:r>
                <a:rPr lang="en-US" sz="2800" b="1" smtClean="0">
                  <a:solidFill>
                    <a:srgbClr val="002060"/>
                  </a:solidFill>
                </a:rPr>
                <a:t> </a:t>
              </a:r>
              <a:r>
                <a:rPr lang="en-US" sz="2800" b="1"/>
                <a:t>: </a:t>
              </a:r>
              <a:endParaRPr lang="en-US" sz="2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1133" y="4326248"/>
              <a:ext cx="42631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/>
                <a:t>Vào</a:t>
              </a:r>
              <a:r>
                <a:rPr lang="en-US" sz="2400" b="1">
                  <a:solidFill>
                    <a:srgbClr val="FF0000"/>
                  </a:solidFill>
                </a:rPr>
                <a:t> Start </a:t>
              </a:r>
              <a:r>
                <a:rPr lang="en-US" sz="2400" b="1"/>
                <a:t>chọn </a:t>
              </a:r>
              <a:r>
                <a:rPr lang="en-US" sz="2400" b="1">
                  <a:solidFill>
                    <a:srgbClr val="FF0000"/>
                  </a:solidFill>
                </a:rPr>
                <a:t>Microsoft Word</a:t>
              </a:r>
              <a:r>
                <a:rPr lang="en-US" sz="2400" b="1"/>
                <a:t> 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/>
        </p:nvSpPr>
        <p:spPr>
          <a:xfrm>
            <a:off x="135255" y="76200"/>
            <a:ext cx="3842385" cy="6305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1. </a:t>
            </a:r>
            <a:r>
              <a:rPr lang="en-US" sz="23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Khởi</a:t>
            </a:r>
            <a:r>
              <a:rPr lang="en-US" sz="23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động</a:t>
            </a:r>
            <a:r>
              <a:rPr lang="en-US" sz="23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phần</a:t>
            </a:r>
            <a:r>
              <a:rPr lang="en-US" sz="23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mềm</a:t>
            </a:r>
            <a:endParaRPr lang="en-US" sz="23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81000" y="747395"/>
            <a:ext cx="84035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“Microsoft Office Word” 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hiện thao tác: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p-dep_1147063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7906" y="1216223"/>
            <a:ext cx="321049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Cách</a:t>
            </a:r>
            <a:r>
              <a:rPr lang="en-US" sz="1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gõ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bàn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phím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bằng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10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ngón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tay</a:t>
            </a:r>
            <a:endParaRPr lang="en-US" sz="1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11" descr="BALLO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066800"/>
            <a:ext cx="12192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BALLO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1692" y="990600"/>
            <a:ext cx="1172308" cy="11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WERTY-home-keys-posi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892" y="1899139"/>
            <a:ext cx="7620000" cy="2567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386" y="4724400"/>
            <a:ext cx="783101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rgbClr val="FF0000"/>
                </a:solidFill>
              </a:rPr>
              <a:t>-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Lấy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hàng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phím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cơ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sở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làm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chuẩn</a:t>
            </a:r>
            <a:r>
              <a:rPr lang="en-US" sz="1600" i="1" u="sng" dirty="0" smtClean="0">
                <a:solidFill>
                  <a:srgbClr val="FF0000"/>
                </a:solidFill>
              </a:rPr>
              <a:t>:</a:t>
            </a:r>
            <a:r>
              <a:rPr lang="en-US" sz="1600" dirty="0" smtClean="0"/>
              <a:t> </a:t>
            </a:r>
            <a:r>
              <a:rPr lang="en-US" sz="1600" dirty="0" err="1" smtClean="0"/>
              <a:t>Khi</a:t>
            </a:r>
            <a:r>
              <a:rPr lang="en-US" sz="1600" dirty="0" smtClean="0"/>
              <a:t> </a:t>
            </a:r>
            <a:r>
              <a:rPr lang="en-US" sz="1600" dirty="0" err="1" smtClean="0"/>
              <a:t>gõ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ngón</a:t>
            </a:r>
            <a:r>
              <a:rPr lang="en-US" sz="1600" dirty="0" smtClean="0"/>
              <a:t> </a:t>
            </a:r>
            <a:r>
              <a:rPr lang="en-US" sz="1600" dirty="0" err="1" smtClean="0"/>
              <a:t>tay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thể</a:t>
            </a:r>
            <a:r>
              <a:rPr lang="en-US" sz="1600" dirty="0" smtClean="0"/>
              <a:t> </a:t>
            </a:r>
            <a:r>
              <a:rPr lang="en-US" sz="1600" dirty="0" err="1" smtClean="0"/>
              <a:t>rời</a:t>
            </a:r>
            <a:r>
              <a:rPr lang="en-US" sz="1600" dirty="0" smtClean="0"/>
              <a:t> </a:t>
            </a:r>
            <a:r>
              <a:rPr lang="en-US" sz="1600" dirty="0" err="1" smtClean="0"/>
              <a:t>hàng</a:t>
            </a:r>
            <a:r>
              <a:rPr lang="en-US" sz="1600" dirty="0" smtClean="0"/>
              <a:t> </a:t>
            </a:r>
            <a:r>
              <a:rPr lang="en-US" sz="1600" dirty="0" err="1" smtClean="0"/>
              <a:t>phím</a:t>
            </a:r>
            <a:r>
              <a:rPr lang="en-US" sz="1600" dirty="0" smtClean="0"/>
              <a:t> </a:t>
            </a:r>
            <a:r>
              <a:rPr lang="en-US" sz="1600" dirty="0" err="1" smtClean="0"/>
              <a:t>cơ</a:t>
            </a:r>
            <a:r>
              <a:rPr lang="en-US" sz="1600" dirty="0" smtClean="0"/>
              <a:t> </a:t>
            </a:r>
            <a:r>
              <a:rPr lang="en-US" sz="1600" dirty="0" err="1" smtClean="0"/>
              <a:t>sở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gõ</a:t>
            </a:r>
            <a:r>
              <a:rPr lang="en-US" sz="1600" dirty="0" smtClean="0"/>
              <a:t> </a:t>
            </a:r>
            <a:r>
              <a:rPr lang="en-US" sz="1600" dirty="0" err="1" smtClean="0"/>
              <a:t>phím.Sau</a:t>
            </a:r>
            <a:r>
              <a:rPr lang="en-US" sz="1600" dirty="0" smtClean="0"/>
              <a:t> </a:t>
            </a:r>
            <a:r>
              <a:rPr lang="en-US" sz="1600" dirty="0" err="1" smtClean="0"/>
              <a:t>khi</a:t>
            </a:r>
            <a:r>
              <a:rPr lang="en-US" sz="1600" dirty="0" smtClean="0"/>
              <a:t> </a:t>
            </a:r>
            <a:r>
              <a:rPr lang="en-US" sz="1600" dirty="0" err="1" smtClean="0"/>
              <a:t>gõ</a:t>
            </a:r>
            <a:r>
              <a:rPr lang="en-US" sz="1600" dirty="0" smtClean="0"/>
              <a:t> </a:t>
            </a:r>
            <a:r>
              <a:rPr lang="en-US" sz="1600" dirty="0" err="1" smtClean="0"/>
              <a:t>xong</a:t>
            </a:r>
            <a:r>
              <a:rPr lang="en-US" sz="1600" dirty="0" smtClean="0"/>
              <a:t> </a:t>
            </a:r>
            <a:r>
              <a:rPr lang="en-US" sz="1600" dirty="0" err="1" smtClean="0"/>
              <a:t>cần</a:t>
            </a:r>
            <a:r>
              <a:rPr lang="en-US" sz="1600" dirty="0" smtClean="0"/>
              <a:t> </a:t>
            </a:r>
            <a:r>
              <a:rPr lang="en-US" sz="1600" dirty="0" err="1" smtClean="0"/>
              <a:t>đưa</a:t>
            </a:r>
            <a:r>
              <a:rPr lang="en-US" sz="1600" dirty="0" smtClean="0"/>
              <a:t> </a:t>
            </a:r>
            <a:r>
              <a:rPr lang="en-US" sz="1600" dirty="0" err="1" smtClean="0"/>
              <a:t>ngón</a:t>
            </a:r>
            <a:r>
              <a:rPr lang="en-US" sz="1600" dirty="0" smtClean="0"/>
              <a:t> </a:t>
            </a:r>
            <a:r>
              <a:rPr lang="en-US" sz="1600" dirty="0" err="1" smtClean="0"/>
              <a:t>tay</a:t>
            </a:r>
            <a:r>
              <a:rPr lang="en-US" sz="1600" dirty="0" smtClean="0"/>
              <a:t> </a:t>
            </a:r>
            <a:r>
              <a:rPr lang="en-US" sz="1600" dirty="0" err="1" smtClean="0"/>
              <a:t>về</a:t>
            </a:r>
            <a:r>
              <a:rPr lang="en-US" sz="1600" dirty="0" smtClean="0"/>
              <a:t> </a:t>
            </a:r>
            <a:r>
              <a:rPr lang="en-US" sz="1600" dirty="0" err="1" smtClean="0"/>
              <a:t>hàng</a:t>
            </a:r>
            <a:r>
              <a:rPr lang="en-US" sz="1600" dirty="0" smtClean="0"/>
              <a:t> </a:t>
            </a:r>
            <a:r>
              <a:rPr lang="en-US" sz="1600" dirty="0" err="1" smtClean="0"/>
              <a:t>phím</a:t>
            </a:r>
            <a:r>
              <a:rPr lang="en-US" sz="1600" dirty="0" smtClean="0"/>
              <a:t> </a:t>
            </a:r>
            <a:r>
              <a:rPr lang="en-US" sz="1600" dirty="0" err="1" smtClean="0"/>
              <a:t>này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p-dep_1147063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51545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Cách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gõ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bàn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phím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bằng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10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ngón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tay</a:t>
            </a:r>
            <a:endParaRPr lang="en-US" sz="1400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8" descr="cach-danh-chu-10-n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790015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585" y="4876800"/>
            <a:ext cx="8229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i="1" u="sng" dirty="0" smtClean="0">
                <a:solidFill>
                  <a:srgbClr val="FF0000"/>
                </a:solidFill>
              </a:rPr>
              <a:t>-</a:t>
            </a:r>
            <a:r>
              <a:rPr lang="en-US" i="1" u="sng" dirty="0" err="1" smtClean="0">
                <a:solidFill>
                  <a:srgbClr val="FF0000"/>
                </a:solidFill>
              </a:rPr>
              <a:t>Ngón</a:t>
            </a:r>
            <a:r>
              <a:rPr lang="en-US" i="1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err="1" smtClean="0">
                <a:solidFill>
                  <a:srgbClr val="FF0000"/>
                </a:solidFill>
              </a:rPr>
              <a:t>nào</a:t>
            </a:r>
            <a:r>
              <a:rPr lang="en-US" i="1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err="1" smtClean="0">
                <a:solidFill>
                  <a:srgbClr val="FF0000"/>
                </a:solidFill>
              </a:rPr>
              <a:t>phím</a:t>
            </a:r>
            <a:r>
              <a:rPr lang="en-US" i="1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err="1" smtClean="0">
                <a:solidFill>
                  <a:srgbClr val="FF0000"/>
                </a:solidFill>
              </a:rPr>
              <a:t>ấy: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ngón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gõ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11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990600"/>
            <a:ext cx="1609725" cy="13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1609725" cy="130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p-de-thuong_1147060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kern="10" dirty="0" smtClean="0">
                <a:ln w="9525">
                  <a:solidFill>
                    <a:srgbClr val="FF2615"/>
                  </a:solidFill>
                  <a:rou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2. </a:t>
            </a:r>
            <a:r>
              <a:rPr lang="en-US" i="1" kern="10" dirty="0" err="1" smtClean="0">
                <a:ln w="9525">
                  <a:solidFill>
                    <a:srgbClr val="FF2615"/>
                  </a:solidFill>
                  <a:rou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Soạn</a:t>
            </a:r>
            <a:r>
              <a:rPr lang="en-US" i="1" kern="10" dirty="0" smtClean="0">
                <a:ln w="9525">
                  <a:solidFill>
                    <a:srgbClr val="FF2615"/>
                  </a:solidFill>
                  <a:rou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i="1" kern="10" dirty="0" err="1" smtClean="0">
                <a:ln w="9525">
                  <a:solidFill>
                    <a:srgbClr val="FF2615"/>
                  </a:solidFill>
                  <a:rou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thảo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1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u="sng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1: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77" y="3077344"/>
            <a:ext cx="1518866" cy="216447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008934" y="1781200"/>
            <a:ext cx="4590578" cy="1737666"/>
          </a:xfrm>
          <a:prstGeom prst="cloudCallout">
            <a:avLst>
              <a:gd name="adj1" fmla="val -45204"/>
              <a:gd name="adj2" fmla="val 912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gõ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</a:rPr>
              <a:t>???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823047"/>
            <a:ext cx="2076451" cy="1557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6698" y="94715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54236" y="2209800"/>
            <a:ext cx="117764" cy="449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990600" y="2218677"/>
            <a:ext cx="1981200" cy="97458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TELEX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5638511" y="2138119"/>
            <a:ext cx="1981200" cy="97458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66"/>
                </a:solidFill>
              </a:rPr>
              <a:t>VNI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190875"/>
            <a:ext cx="398653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778375" y="3237865"/>
            <a:ext cx="4048125" cy="3513455"/>
            <a:chOff x="7816" y="5760"/>
            <a:chExt cx="5292" cy="439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0" y="5760"/>
              <a:ext cx="2709" cy="4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" y="5767"/>
              <a:ext cx="2584" cy="4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6"/>
          <p:cNvGraphicFramePr>
            <a:graphicFrameLocks noGrp="1"/>
          </p:cNvGraphicFramePr>
          <p:nvPr/>
        </p:nvGraphicFramePr>
        <p:xfrm>
          <a:off x="442913" y="1772529"/>
          <a:ext cx="4195762" cy="4709434"/>
        </p:xfrm>
        <a:graphic>
          <a:graphicData uri="http://schemas.openxmlformats.org/drawingml/2006/table">
            <a:tbl>
              <a:tblPr/>
              <a:tblGrid>
                <a:gridCol w="2136775"/>
                <a:gridCol w="2058987"/>
              </a:tblGrid>
              <a:tr h="655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2485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5877" y="2412280"/>
            <a:ext cx="1195754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aw</a:t>
            </a:r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r" eaLnBrk="1" hangingPunct="1"/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3232" y="2950570"/>
            <a:ext cx="116046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aa</a:t>
            </a:r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6902" y="3464621"/>
            <a:ext cx="11588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ee</a:t>
            </a:r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84602" y="4052918"/>
            <a:ext cx="1158875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oo</a:t>
            </a:r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6428" y="4653145"/>
            <a:ext cx="11604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ow</a:t>
            </a:r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0458" y="5225604"/>
            <a:ext cx="11604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uw</a:t>
            </a:r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76146" y="5872872"/>
            <a:ext cx="11588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dd</a:t>
            </a:r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2590507" y="533204"/>
            <a:ext cx="36464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Kiểu</a:t>
            </a:r>
            <a:r>
              <a:rPr lang="en-US" sz="32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gõ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TELEX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Group 65"/>
          <p:cNvGraphicFramePr>
            <a:graphicFrameLocks noGrp="1"/>
          </p:cNvGraphicFramePr>
          <p:nvPr/>
        </p:nvGraphicFramePr>
        <p:xfrm>
          <a:off x="4764088" y="3118017"/>
          <a:ext cx="3935412" cy="3270636"/>
        </p:xfrm>
        <a:graphic>
          <a:graphicData uri="http://schemas.openxmlformats.org/drawingml/2006/table">
            <a:tbl>
              <a:tblPr/>
              <a:tblGrid>
                <a:gridCol w="2106612"/>
                <a:gridCol w="1828800"/>
              </a:tblGrid>
              <a:tr h="470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Em gõ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551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sắc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4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huyền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4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hỏi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51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ngã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4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nặng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17949" y="3579494"/>
            <a:ext cx="719137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en-US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f</a:t>
            </a:r>
            <a:endParaRPr lang="en-US" sz="36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r</a:t>
            </a:r>
            <a:endParaRPr lang="en-US" sz="36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  <a:endParaRPr 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j</a:t>
            </a:r>
            <a:endParaRPr lang="en-US" sz="36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93"/>
          <p:cNvGraphicFramePr>
            <a:graphicFrameLocks noGrp="1"/>
          </p:cNvGraphicFramePr>
          <p:nvPr/>
        </p:nvGraphicFramePr>
        <p:xfrm>
          <a:off x="464695" y="1834094"/>
          <a:ext cx="4123180" cy="4506747"/>
        </p:xfrm>
        <a:graphic>
          <a:graphicData uri="http://schemas.openxmlformats.org/drawingml/2006/table">
            <a:tbl>
              <a:tblPr/>
              <a:tblGrid>
                <a:gridCol w="2099811"/>
                <a:gridCol w="2023369"/>
              </a:tblGrid>
              <a:tr h="9371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171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94"/>
          <p:cNvGraphicFramePr>
            <a:graphicFrameLocks noGrp="1"/>
          </p:cNvGraphicFramePr>
          <p:nvPr/>
        </p:nvGraphicFramePr>
        <p:xfrm>
          <a:off x="4860925" y="2273300"/>
          <a:ext cx="3935413" cy="3773489"/>
        </p:xfrm>
        <a:graphic>
          <a:graphicData uri="http://schemas.openxmlformats.org/drawingml/2006/table">
            <a:tbl>
              <a:tblPr/>
              <a:tblGrid>
                <a:gridCol w="2106613"/>
                <a:gridCol w="1828800"/>
              </a:tblGrid>
              <a:tr h="912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Em gõ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sắc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huyền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hỏi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ngã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nặng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73970" y="2713221"/>
            <a:ext cx="115887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a8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r" eaLnBrk="1" hangingPunct="1"/>
            <a:endParaRPr lang="en-US" sz="32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885" y="3210785"/>
            <a:ext cx="11604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a6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13125" y="3695700"/>
            <a:ext cx="1158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e6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29000" y="4283075"/>
            <a:ext cx="1158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o6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44875" y="4797972"/>
            <a:ext cx="11604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o7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59865" y="5308627"/>
            <a:ext cx="11604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u7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73971" y="5861779"/>
            <a:ext cx="1158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d9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66707" y="609381"/>
            <a:ext cx="36464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Kiểu</a:t>
            </a:r>
            <a:r>
              <a:rPr lang="en-US" sz="32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gõ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VNI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35205" y="3249979"/>
            <a:ext cx="538162" cy="2900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n-US" sz="105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n-US" sz="1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569" y="454003"/>
            <a:ext cx="8956431" cy="5507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</a:rPr>
              <a:t> 2:</a:t>
            </a:r>
            <a:r>
              <a:rPr lang="en-US" sz="3200" dirty="0" smtClean="0"/>
              <a:t>Điền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thiếu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chỗ</a:t>
            </a:r>
            <a:r>
              <a:rPr lang="en-US" sz="3200" dirty="0" smtClean="0"/>
              <a:t> </a:t>
            </a:r>
            <a:r>
              <a:rPr lang="en-US" sz="3200" dirty="0" err="1" smtClean="0"/>
              <a:t>chấm</a:t>
            </a:r>
            <a:r>
              <a:rPr lang="en-US" sz="3200" dirty="0" smtClean="0"/>
              <a:t> (…)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.(SGK- </a:t>
            </a:r>
            <a:r>
              <a:rPr lang="en-US" sz="3200" dirty="0" err="1" smtClean="0"/>
              <a:t>trang</a:t>
            </a:r>
            <a:r>
              <a:rPr lang="en-US" sz="3200" dirty="0" smtClean="0"/>
              <a:t> 54).</a:t>
            </a:r>
            <a:endParaRPr lang="en-US" sz="3200" dirty="0" smtClean="0"/>
          </a:p>
          <a:p>
            <a:pPr lvl="2" algn="just"/>
            <a:endParaRPr lang="en-US" sz="2400" dirty="0" smtClean="0"/>
          </a:p>
          <a:p>
            <a:pPr lvl="2" algn="just"/>
            <a:r>
              <a:rPr lang="en-US" sz="2400" dirty="0" smtClean="0">
                <a:highlight>
                  <a:srgbClr val="00FFFF"/>
                </a:highlight>
              </a:rPr>
              <a:t>-</a:t>
            </a:r>
            <a:r>
              <a:rPr lang="en-US" sz="2400" dirty="0" err="1" smtClean="0">
                <a:highlight>
                  <a:srgbClr val="00FFFF"/>
                </a:highlight>
              </a:rPr>
              <a:t>Trong</a:t>
            </a:r>
            <a:r>
              <a:rPr lang="en-US" sz="2400" dirty="0" smtClean="0">
                <a:highlight>
                  <a:srgbClr val="00FFFF"/>
                </a:highlight>
              </a:rPr>
              <a:t> </a:t>
            </a:r>
            <a:r>
              <a:rPr lang="en-US" sz="2400" dirty="0" err="1" smtClean="0">
                <a:highlight>
                  <a:srgbClr val="00FFFF"/>
                </a:highlight>
              </a:rPr>
              <a:t>kiểu</a:t>
            </a:r>
            <a:r>
              <a:rPr lang="en-US" sz="2400" dirty="0" smtClean="0">
                <a:highlight>
                  <a:srgbClr val="00FFFF"/>
                </a:highlight>
              </a:rPr>
              <a:t> </a:t>
            </a:r>
            <a:r>
              <a:rPr lang="en-US" sz="2400" dirty="0" err="1" smtClean="0">
                <a:highlight>
                  <a:srgbClr val="00FFFF"/>
                </a:highlight>
              </a:rPr>
              <a:t>gõ</a:t>
            </a:r>
            <a:r>
              <a:rPr lang="en-US" sz="2400" dirty="0" smtClean="0">
                <a:highlight>
                  <a:srgbClr val="00FFFF"/>
                </a:highlight>
              </a:rPr>
              <a:t> </a:t>
            </a:r>
            <a:r>
              <a:rPr lang="en-US" sz="2400" dirty="0" err="1" smtClean="0">
                <a:highlight>
                  <a:srgbClr val="00FFFF"/>
                </a:highlight>
              </a:rPr>
              <a:t>Vni,em</a:t>
            </a:r>
            <a:r>
              <a:rPr lang="en-US" sz="2400" dirty="0" smtClean="0">
                <a:highlight>
                  <a:srgbClr val="00FFFF"/>
                </a:highlight>
              </a:rPr>
              <a:t> </a:t>
            </a:r>
            <a:r>
              <a:rPr lang="en-US" sz="2400" dirty="0" err="1" smtClean="0">
                <a:highlight>
                  <a:srgbClr val="00FFFF"/>
                </a:highlight>
              </a:rPr>
              <a:t>gõ</a:t>
            </a:r>
            <a:r>
              <a:rPr lang="en-US" sz="2400" dirty="0" smtClean="0">
                <a:highlight>
                  <a:srgbClr val="00FFFF"/>
                </a:highlight>
              </a:rPr>
              <a:t>:</a:t>
            </a:r>
            <a:endParaRPr lang="en-US" sz="2400" dirty="0" smtClean="0">
              <a:highlight>
                <a:srgbClr val="00FFFF"/>
              </a:highlight>
            </a:endParaRPr>
          </a:p>
          <a:p>
            <a:pPr lvl="2" algn="just"/>
            <a:r>
              <a:rPr lang="en-US" sz="2400" dirty="0" smtClean="0"/>
              <a:t>a)……..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ô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2" algn="just"/>
            <a:r>
              <a:rPr lang="en-US" sz="2400" dirty="0" smtClean="0"/>
              <a:t>b)……..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đ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2" algn="just"/>
            <a:r>
              <a:rPr lang="en-US" sz="2400" dirty="0" smtClean="0"/>
              <a:t>c)……..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ư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2" algn="just"/>
            <a:r>
              <a:rPr lang="en-US" sz="2400" dirty="0" smtClean="0"/>
              <a:t>d)……..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2" algn="just"/>
            <a:endParaRPr lang="en-US" sz="2400" dirty="0" smtClean="0"/>
          </a:p>
          <a:p>
            <a:pPr lvl="2" algn="just"/>
            <a:r>
              <a:rPr lang="en-US" sz="2400" dirty="0" smtClean="0">
                <a:highlight>
                  <a:srgbClr val="00FFFF"/>
                </a:highlight>
              </a:rPr>
              <a:t>-</a:t>
            </a:r>
            <a:r>
              <a:rPr lang="en-US" sz="2400" dirty="0" err="1" smtClean="0">
                <a:highlight>
                  <a:srgbClr val="00FFFF"/>
                </a:highlight>
              </a:rPr>
              <a:t>Trong</a:t>
            </a:r>
            <a:r>
              <a:rPr lang="en-US" sz="2400" dirty="0" smtClean="0">
                <a:highlight>
                  <a:srgbClr val="00FFFF"/>
                </a:highlight>
              </a:rPr>
              <a:t> </a:t>
            </a:r>
            <a:r>
              <a:rPr lang="en-US" sz="2400" dirty="0" err="1" smtClean="0">
                <a:highlight>
                  <a:srgbClr val="00FFFF"/>
                </a:highlight>
              </a:rPr>
              <a:t>kiểu</a:t>
            </a:r>
            <a:r>
              <a:rPr lang="en-US" sz="2400" dirty="0" smtClean="0">
                <a:highlight>
                  <a:srgbClr val="00FFFF"/>
                </a:highlight>
              </a:rPr>
              <a:t> </a:t>
            </a:r>
            <a:r>
              <a:rPr lang="en-US" sz="2400" dirty="0" err="1" smtClean="0">
                <a:highlight>
                  <a:srgbClr val="00FFFF"/>
                </a:highlight>
              </a:rPr>
              <a:t>gõ</a:t>
            </a:r>
            <a:r>
              <a:rPr lang="en-US" sz="2400" dirty="0" smtClean="0">
                <a:highlight>
                  <a:srgbClr val="00FFFF"/>
                </a:highlight>
              </a:rPr>
              <a:t> </a:t>
            </a:r>
            <a:r>
              <a:rPr lang="en-US" sz="2400" dirty="0" err="1" smtClean="0">
                <a:highlight>
                  <a:srgbClr val="00FFFF"/>
                </a:highlight>
              </a:rPr>
              <a:t>Telex,để</a:t>
            </a:r>
            <a:r>
              <a:rPr lang="en-US" sz="2400" dirty="0" smtClean="0">
                <a:highlight>
                  <a:srgbClr val="00FFFF"/>
                </a:highlight>
              </a:rPr>
              <a:t> </a:t>
            </a:r>
            <a:r>
              <a:rPr lang="en-US" sz="2400" dirty="0" err="1" smtClean="0">
                <a:highlight>
                  <a:srgbClr val="00FFFF"/>
                </a:highlight>
              </a:rPr>
              <a:t>được</a:t>
            </a:r>
            <a:r>
              <a:rPr lang="en-US" sz="2400" dirty="0" smtClean="0">
                <a:highlight>
                  <a:srgbClr val="00FFFF"/>
                </a:highlight>
              </a:rPr>
              <a:t> </a:t>
            </a:r>
            <a:r>
              <a:rPr lang="en-US" sz="2400" dirty="0" err="1" smtClean="0">
                <a:highlight>
                  <a:srgbClr val="00FFFF"/>
                </a:highlight>
              </a:rPr>
              <a:t>từ</a:t>
            </a:r>
            <a:r>
              <a:rPr lang="en-US" sz="2400" dirty="0" smtClean="0">
                <a:highlight>
                  <a:srgbClr val="00FFFF"/>
                </a:highlight>
              </a:rPr>
              <a:t>:</a:t>
            </a:r>
            <a:endParaRPr lang="en-US" sz="2400" dirty="0" smtClean="0">
              <a:highlight>
                <a:srgbClr val="00FFFF"/>
              </a:highlight>
            </a:endParaRPr>
          </a:p>
          <a:p>
            <a:pPr lvl="2" algn="just"/>
            <a:r>
              <a:rPr lang="en-US" sz="2400" dirty="0" smtClean="0"/>
              <a:t>a) </a:t>
            </a:r>
            <a:r>
              <a:rPr lang="en-US" sz="2400" dirty="0" err="1" smtClean="0">
                <a:solidFill>
                  <a:srgbClr val="0000FF"/>
                </a:solidFill>
              </a:rPr>
              <a:t>hồ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hởi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……………………...</a:t>
            </a:r>
            <a:endParaRPr lang="en-US" sz="2400" dirty="0" smtClean="0"/>
          </a:p>
          <a:p>
            <a:pPr lvl="2" algn="just"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>
                <a:solidFill>
                  <a:srgbClr val="0000FF"/>
                </a:solidFill>
              </a:rPr>
              <a:t>cá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quả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……………………..</a:t>
            </a:r>
            <a:endParaRPr lang="en-US" sz="2400" dirty="0" smtClean="0"/>
          </a:p>
          <a:p>
            <a:pPr lvl="2" algn="just">
              <a:lnSpc>
                <a:spcPct val="15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>
                <a:solidFill>
                  <a:srgbClr val="0000FF"/>
                </a:solidFill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lưỡng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………………….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18492" y="214532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o6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6769" y="25321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d9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492" y="28838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u7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8492" y="327073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a8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0390" y="4347132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Hoof </a:t>
            </a:r>
            <a:r>
              <a:rPr lang="en-US" sz="2400" dirty="0" err="1" smtClean="0">
                <a:solidFill>
                  <a:srgbClr val="FF0000"/>
                </a:solidFill>
              </a:rPr>
              <a:t>howir</a:t>
            </a:r>
            <a:endParaRPr lang="en-US" sz="2400" dirty="0" err="1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2679" y="4822446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Cas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quar</a:t>
            </a:r>
            <a:endParaRPr lang="en-US" sz="2400" dirty="0" err="1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8258" y="5352115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</a:t>
            </a:r>
            <a:r>
              <a:rPr lang="en-US" sz="2400" smtClean="0">
                <a:solidFill>
                  <a:srgbClr val="FF0000"/>
                </a:solidFill>
              </a:rPr>
              <a:t>uwcj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luowngx</a:t>
            </a:r>
            <a:endParaRPr lang="en-US" sz="2400" dirty="0" err="1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1169" y="0"/>
            <a:ext cx="226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nh-nen-pp-de-thuong_1147060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Picture 9" descr="BALLO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10000"/>
            <a:ext cx="133826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BALLO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0"/>
            <a:ext cx="1609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57"/>
          <p:cNvSpPr>
            <a:spLocks noChangeArrowheads="1" noChangeShapeType="1" noTextEdit="1"/>
          </p:cNvSpPr>
          <p:nvPr/>
        </p:nvSpPr>
        <p:spPr bwMode="auto">
          <a:xfrm>
            <a:off x="685800" y="392112"/>
            <a:ext cx="5548557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WordArt 30"/>
          <p:cNvSpPr>
            <a:spLocks noChangeArrowheads="1" noChangeShapeType="1" noTextEdit="1"/>
          </p:cNvSpPr>
          <p:nvPr/>
        </p:nvSpPr>
        <p:spPr bwMode="auto">
          <a:xfrm>
            <a:off x="1532061" y="2552578"/>
            <a:ext cx="5818187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AI NHANH – AI 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909762" y="1027602"/>
            <a:ext cx="532923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4800" b="1" kern="10" dirty="0" smtClean="0">
                <a:ln w="952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Hoạt động 1</a:t>
            </a:r>
            <a:endParaRPr lang="en-US" sz="4800" b="1" kern="10" dirty="0" smtClean="0">
              <a:ln w="952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 eaLnBrk="1" hangingPunct="1"/>
            <a:r>
              <a:rPr lang="en-US" sz="4800" b="1" i="1" dirty="0" err="1" smtClean="0">
                <a:solidFill>
                  <a:srgbClr val="002060"/>
                </a:solidFill>
                <a:latin typeface="HP001" pitchFamily="34" charset="0"/>
              </a:rPr>
              <a:t>Trò</a:t>
            </a:r>
            <a:r>
              <a:rPr lang="en-US" sz="4800" b="1" i="1" dirty="0" smtClean="0">
                <a:solidFill>
                  <a:srgbClr val="002060"/>
                </a:solidFill>
                <a:latin typeface="HP001" pitchFamily="34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HP001" pitchFamily="34" charset="0"/>
              </a:rPr>
              <a:t>chơi</a:t>
            </a:r>
            <a:r>
              <a:rPr lang="en-US" sz="4800" b="1" i="1" dirty="0" smtClean="0">
                <a:solidFill>
                  <a:srgbClr val="002060"/>
                </a:solidFill>
                <a:latin typeface="HP001" pitchFamily="34" charset="0"/>
              </a:rPr>
              <a:t> </a:t>
            </a:r>
            <a:r>
              <a:rPr lang="en-US" sz="4800" b="1" i="1" dirty="0" smtClean="0">
                <a:solidFill>
                  <a:srgbClr val="0000FF"/>
                </a:solidFill>
                <a:latin typeface="HP001" pitchFamily="34" charset="0"/>
              </a:rPr>
              <a:t>:</a:t>
            </a:r>
            <a:endParaRPr lang="en-US" sz="4800" b="1" i="1" dirty="0">
              <a:solidFill>
                <a:srgbClr val="0000FF"/>
              </a:solidFill>
              <a:latin typeface="HP0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h-nen-power-point-147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3" y="0"/>
            <a:ext cx="9112813" cy="6858000"/>
          </a:xfrm>
          <a:prstGeom prst="rect">
            <a:avLst/>
          </a:prstGeom>
        </p:spPr>
      </p:pic>
      <p:pic>
        <p:nvPicPr>
          <p:cNvPr id="1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3554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257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5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4549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46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88" y="5807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899525" y="6367463"/>
            <a:ext cx="184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458200" y="5748338"/>
            <a:ext cx="185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958263" y="4767263"/>
            <a:ext cx="185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567738" y="3249613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843963" y="2319338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305800" y="1681163"/>
            <a:ext cx="3000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843963" y="555625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456488" y="979488"/>
            <a:ext cx="3000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10238" y="979488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468813" y="898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1257300" y="1431925"/>
            <a:ext cx="67437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latin typeface="Verdana" panose="020B060403050404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 4: Điền từ còn thiếu vào chỗ chấm (...)</a:t>
            </a:r>
            <a:endParaRPr lang="en-US" sz="28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3" name="Diagram 32"/>
          <p:cNvGraphicFramePr/>
          <p:nvPr/>
        </p:nvGraphicFramePr>
        <p:xfrm>
          <a:off x="1219200" y="2915557"/>
          <a:ext cx="6781800" cy="287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6172200" y="3505200"/>
            <a:ext cx="187515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chọn nút lệnh B</a:t>
            </a:r>
            <a:endParaRPr lang="en-US" sz="2000" b="1" dirty="0" err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28"/>
          <p:cNvSpPr txBox="1">
            <a:spLocks noChangeArrowheads="1"/>
          </p:cNvSpPr>
          <p:nvPr/>
        </p:nvSpPr>
        <p:spPr bwMode="auto">
          <a:xfrm>
            <a:off x="4038600" y="5029200"/>
            <a:ext cx="162941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bấm Delete</a:t>
            </a:r>
            <a:endParaRPr lang="en-US" sz="2000" b="1" dirty="0" err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thiet-ke-bai-giang-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9144000" cy="51511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2667000"/>
            <a:ext cx="6553200" cy="685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HOẠT ĐỘNG </a:t>
            </a:r>
            <a:r>
              <a:rPr lang="en-US" sz="3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THỰC HÀNH</a:t>
            </a:r>
            <a:endParaRPr lang="en-US" sz="36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d8fa202ce8e8a708d1c8e958ce376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4572000" y="1295401"/>
            <a:ext cx="4191000" cy="953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sz="2800" dirty="0" smtClean="0"/>
              <a:t>Gõ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r>
              <a:rPr lang="en-US" sz="2800" dirty="0" smtClean="0"/>
              <a:t> </a:t>
            </a:r>
            <a:r>
              <a:rPr lang="en-US" sz="2800" dirty="0" err="1" smtClean="0"/>
              <a:t>tệp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“</a:t>
            </a:r>
            <a:r>
              <a:rPr lang="en-US" sz="2800" dirty="0" err="1" smtClean="0"/>
              <a:t>ÔnTập</a:t>
            </a:r>
            <a:r>
              <a:rPr lang="en-US" sz="2800" dirty="0" smtClean="0"/>
              <a:t>”: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084493"/>
            <a:ext cx="2286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Làng</a:t>
            </a:r>
            <a:r>
              <a:rPr lang="en-US" sz="2800" dirty="0" smtClean="0"/>
              <a:t> </a:t>
            </a:r>
            <a:r>
              <a:rPr lang="en-US" sz="2800" dirty="0" err="1" smtClean="0"/>
              <a:t>quê</a:t>
            </a:r>
            <a:endParaRPr lang="en-US" sz="2800" dirty="0" smtClean="0"/>
          </a:p>
          <a:p>
            <a:r>
              <a:rPr lang="en-US" sz="2800" dirty="0" err="1" smtClean="0"/>
              <a:t>Mây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d8fa202ce8e8a708d1c8e958ce3761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694093" y="1372136"/>
            <a:ext cx="4068907" cy="378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Word.Chỉnh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New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,cỡ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Quốc,yêu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tốt,lao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tốt,kỉ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tốn,thật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thà,dũng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334" y="0"/>
            <a:ext cx="86894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Tìm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hiểu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chức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năng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trong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thẻ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home</a:t>
            </a:r>
            <a:endParaRPr lang="en-US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2738" y="928256"/>
            <a:ext cx="4737189" cy="517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10258" y="886837"/>
            <a:ext cx="3380509" cy="52622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Bullet and Numbering,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8" descr="Bauernbar">
            <a:hlinkClick r:id="rId2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51" y="6084619"/>
            <a:ext cx="4396154" cy="78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Bauernbar">
            <a:hlinkClick r:id="rId2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46071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/>
          <p:cNvPicPr>
            <a:picLocks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342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p-dep_1147063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pic>
        <p:nvPicPr>
          <p:cNvPr id="6" name="Picture 11" descr="BALLO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066800"/>
            <a:ext cx="12192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BALLO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1692" y="990600"/>
            <a:ext cx="1172308" cy="11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/>
          <p:nvPr/>
        </p:nvSpPr>
        <p:spPr>
          <a:xfrm>
            <a:off x="2046896" y="907842"/>
            <a:ext cx="5173436" cy="12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p>
            <a:pPr algn="ctr"/>
            <a:r>
              <a:rPr lang="en-US" sz="2600" b="1" dirty="0" err="1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26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cần</a:t>
            </a:r>
            <a:r>
              <a:rPr lang="en-US" sz="26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ghi</a:t>
            </a:r>
            <a:r>
              <a:rPr lang="en-US" sz="26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nhớ</a:t>
            </a:r>
            <a:endParaRPr lang="en-US" sz="2600" b="1" dirty="0" err="1" smtClean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Kết quả hình ảnh cho mũi tê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79" y="2525546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mũi tên'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23" y="3644972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mũi tên'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631867"/>
            <a:ext cx="6969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1" y="3923371"/>
            <a:ext cx="2381250" cy="178593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70743" y="2428564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lưu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trước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đóng</a:t>
            </a:r>
            <a:r>
              <a:rPr lang="en-US" b="1" dirty="0" smtClean="0"/>
              <a:t> </a:t>
            </a:r>
            <a:r>
              <a:rPr lang="en-US" b="1" dirty="0" err="1" smtClean="0"/>
              <a:t>chương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soạn</a:t>
            </a:r>
            <a:r>
              <a:rPr lang="en-US" b="1" dirty="0" smtClean="0"/>
              <a:t>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tắt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endParaRPr lang="en-US" b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3174796" y="3548022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soạn</a:t>
            </a:r>
            <a:r>
              <a:rPr lang="en-US" b="1" dirty="0" smtClean="0"/>
              <a:t> </a:t>
            </a:r>
            <a:r>
              <a:rPr lang="en-US" b="1" dirty="0" err="1" smtClean="0"/>
              <a:t>thảo</a:t>
            </a:r>
            <a:r>
              <a:rPr lang="en-US" b="1" dirty="0" smtClean="0"/>
              <a:t> </a:t>
            </a:r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gõ</a:t>
            </a:r>
            <a:r>
              <a:rPr lang="en-US" b="1" dirty="0" smtClean="0"/>
              <a:t> </a:t>
            </a:r>
            <a:r>
              <a:rPr lang="en-US" b="1" dirty="0" err="1" smtClean="0"/>
              <a:t>phím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10 </a:t>
            </a:r>
            <a:r>
              <a:rPr lang="en-US" b="1" dirty="0" err="1" smtClean="0"/>
              <a:t>ngón</a:t>
            </a:r>
            <a:r>
              <a:rPr lang="en-US" b="1" dirty="0" smtClean="0"/>
              <a:t> </a:t>
            </a:r>
            <a:r>
              <a:rPr lang="en-US" b="1" dirty="0" err="1" smtClean="0"/>
              <a:t>tay</a:t>
            </a:r>
            <a:endParaRPr lang="en-US" b="1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4666673" y="4631867"/>
            <a:ext cx="3962400" cy="8815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 dirty="0" err="1" smtClean="0"/>
              <a:t>Rèn</a:t>
            </a:r>
            <a:r>
              <a:rPr lang="en-US" b="1" dirty="0" smtClean="0"/>
              <a:t> </a:t>
            </a:r>
            <a:r>
              <a:rPr lang="en-US" b="1" dirty="0" err="1" smtClean="0"/>
              <a:t>luyện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thạo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kiểu</a:t>
            </a:r>
            <a:r>
              <a:rPr lang="en-US" b="1" dirty="0" smtClean="0"/>
              <a:t> </a:t>
            </a:r>
            <a:r>
              <a:rPr lang="en-US" b="1" dirty="0" err="1" smtClean="0"/>
              <a:t>goc</a:t>
            </a:r>
            <a:r>
              <a:rPr lang="en-US" b="1" dirty="0" smtClean="0"/>
              <a:t> </a:t>
            </a:r>
            <a:r>
              <a:rPr lang="en-US" b="1" dirty="0" err="1" smtClean="0"/>
              <a:t>tiếng</a:t>
            </a:r>
            <a:r>
              <a:rPr lang="en-US" b="1" dirty="0" smtClean="0"/>
              <a:t> </a:t>
            </a:r>
            <a:r>
              <a:rPr lang="en-US" b="1" dirty="0" err="1" smtClean="0"/>
              <a:t>Việt</a:t>
            </a:r>
            <a:r>
              <a:rPr lang="en-US" b="1" dirty="0" smtClean="0"/>
              <a:t> : Telex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VNI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133600" y="2057400"/>
            <a:ext cx="83058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1: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hãy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gọi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r>
              <a:rPr lang="en-US" sz="2400" dirty="0" smtClean="0"/>
              <a:t> </a:t>
            </a:r>
            <a:r>
              <a:rPr lang="en-US" sz="2400" dirty="0" err="1" smtClean="0"/>
              <a:t>soạn</a:t>
            </a:r>
            <a:r>
              <a:rPr lang="en-US" sz="2400" dirty="0" smtClean="0"/>
              <a:t>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 smtClean="0"/>
              <a:t>bản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276599" y="2831124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300045" y="37211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98092" y="4613032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321539" y="3724030"/>
            <a:ext cx="5435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         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100313" y="2869198"/>
            <a:ext cx="385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Microsoft Office PowerPoint.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135231" y="3760151"/>
            <a:ext cx="30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Microsoft Office Word.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138457" y="4639380"/>
            <a:ext cx="2981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Microsoft Office Excel.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4600" y="1676400"/>
            <a:ext cx="5410200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2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hãy</a:t>
            </a:r>
            <a:r>
              <a:rPr lang="en-US" sz="2000" dirty="0"/>
              <a:t> chỉ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biểu</a:t>
            </a:r>
            <a:r>
              <a:rPr lang="en-US" sz="2000" dirty="0"/>
              <a:t> </a:t>
            </a:r>
            <a:r>
              <a:rPr lang="en-US" sz="2000" dirty="0" err="1"/>
              <a:t>tượng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phần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 smtClean="0"/>
              <a:t>soạn</a:t>
            </a:r>
            <a:r>
              <a:rPr lang="en-US" sz="2000" dirty="0" smtClean="0"/>
              <a:t> </a:t>
            </a:r>
            <a:r>
              <a:rPr lang="en-US" sz="2000" dirty="0" err="1" smtClean="0"/>
              <a:t>thảo</a:t>
            </a:r>
            <a:r>
              <a:rPr lang="en-US" sz="2000" dirty="0" smtClean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bản</a:t>
            </a:r>
            <a:r>
              <a:rPr lang="en-US" sz="2000" dirty="0"/>
              <a:t> Word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các</a:t>
            </a:r>
            <a:r>
              <a:rPr lang="en-US" sz="2000" dirty="0"/>
              <a:t> </a:t>
            </a:r>
            <a:r>
              <a:rPr lang="en-US" sz="2000" dirty="0" err="1"/>
              <a:t>biểu</a:t>
            </a:r>
            <a:r>
              <a:rPr lang="en-US" sz="2000" dirty="0"/>
              <a:t> </a:t>
            </a:r>
            <a:r>
              <a:rPr lang="en-US" sz="2000" dirty="0" err="1"/>
              <a:t>tượng</a:t>
            </a:r>
            <a:r>
              <a:rPr lang="en-US" sz="2000" dirty="0"/>
              <a:t> </a:t>
            </a:r>
            <a:r>
              <a:rPr lang="en-US" sz="2000" dirty="0" err="1"/>
              <a:t>dưới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. </a:t>
            </a: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8382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482" y="3327400"/>
            <a:ext cx="751118" cy="81182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084" y="3327400"/>
            <a:ext cx="827316" cy="8044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9"/>
          <p:cNvGrpSpPr/>
          <p:nvPr/>
        </p:nvGrpSpPr>
        <p:grpSpPr bwMode="auto">
          <a:xfrm>
            <a:off x="2667000" y="4572000"/>
            <a:ext cx="468087" cy="457200"/>
            <a:chOff x="520" y="2744"/>
            <a:chExt cx="328" cy="312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20" y="2744"/>
              <a:ext cx="328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00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66" y="2761"/>
              <a:ext cx="214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2"/>
          <p:cNvGrpSpPr/>
          <p:nvPr/>
        </p:nvGrpSpPr>
        <p:grpSpPr bwMode="auto">
          <a:xfrm>
            <a:off x="4118429" y="4533900"/>
            <a:ext cx="453571" cy="457200"/>
            <a:chOff x="520" y="2744"/>
            <a:chExt cx="328" cy="312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0" y="2744"/>
              <a:ext cx="328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00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66" y="2761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B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 bwMode="auto">
          <a:xfrm>
            <a:off x="5780313" y="4546600"/>
            <a:ext cx="468087" cy="457200"/>
            <a:chOff x="520" y="2744"/>
            <a:chExt cx="328" cy="312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20" y="2744"/>
              <a:ext cx="328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00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66" y="2761"/>
              <a:ext cx="202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C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7406890" y="4495800"/>
            <a:ext cx="44171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endParaRPr lang="en-US" sz="200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467600" y="4536831"/>
            <a:ext cx="287787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" name="Picture 9" descr="C:\Users\WIN_7\Desktop\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276600"/>
            <a:ext cx="1004835" cy="97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8" grpId="0" animBg="1"/>
      <p:bldP spid="18" grpId="1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33600" y="1683603"/>
            <a:ext cx="6611815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3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Đê</a:t>
            </a:r>
            <a:r>
              <a:rPr lang="en-US" sz="2400" dirty="0"/>
              <a:t>̉ </a:t>
            </a:r>
            <a:r>
              <a:rPr lang="en-US" sz="2400" dirty="0" err="1"/>
              <a:t>khởi</a:t>
            </a:r>
            <a:r>
              <a:rPr lang="en-US" sz="2400" dirty="0"/>
              <a:t> </a:t>
            </a:r>
            <a:r>
              <a:rPr lang="en-US" sz="2400" dirty="0" err="1"/>
              <a:t>động</a:t>
            </a:r>
            <a:r>
              <a:rPr lang="en-US" sz="2400" dirty="0"/>
              <a:t> Word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thực</a:t>
            </a:r>
            <a:r>
              <a:rPr lang="en-US" sz="2400" dirty="0"/>
              <a:t> </a:t>
            </a:r>
            <a:r>
              <a:rPr lang="en-US" sz="2400" dirty="0" err="1"/>
              <a:t>hiện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tác</a:t>
            </a:r>
            <a:r>
              <a:rPr lang="en-US" sz="2400" dirty="0"/>
              <a:t> </a:t>
            </a:r>
            <a:r>
              <a:rPr lang="en-US" sz="2400" dirty="0" err="1"/>
              <a:t>nào</a:t>
            </a:r>
            <a:r>
              <a:rPr lang="en-US" sz="2400" dirty="0"/>
              <a:t>?</a:t>
            </a:r>
            <a:endParaRPr lang="en-US" sz="2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32893" y="2878016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21170" y="3814885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95771" y="4730262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94186" y="2866292"/>
            <a:ext cx="5105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 smtClean="0"/>
              <a:t>Nháy</a:t>
            </a:r>
            <a:r>
              <a:rPr lang="en-US" sz="2400" dirty="0" smtClean="0"/>
              <a:t> </a:t>
            </a:r>
            <a:r>
              <a:rPr lang="en-US" sz="2400" dirty="0" err="1"/>
              <a:t>chuột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tượng</a:t>
            </a:r>
            <a:r>
              <a:rPr lang="en-US" sz="2400" dirty="0"/>
              <a:t>            </a:t>
            </a:r>
            <a:r>
              <a:rPr lang="en-US" sz="2400" dirty="0" smtClean="0"/>
              <a:t>       </a:t>
            </a:r>
            <a:endParaRPr lang="en-US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15679" y="3724030"/>
            <a:ext cx="5435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 smtClean="0"/>
              <a:t>Nháy</a:t>
            </a:r>
            <a:r>
              <a:rPr lang="en-US" sz="2400" dirty="0" smtClean="0"/>
              <a:t> </a:t>
            </a:r>
            <a:r>
              <a:rPr lang="en-US" sz="2400" dirty="0" err="1"/>
              <a:t>đúp</a:t>
            </a:r>
            <a:r>
              <a:rPr lang="en-US" sz="2400" dirty="0"/>
              <a:t> </a:t>
            </a:r>
            <a:r>
              <a:rPr lang="en-US" sz="2400" dirty="0" err="1"/>
              <a:t>chuột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tượng</a:t>
            </a:r>
            <a:r>
              <a:rPr lang="en-US" sz="2400" dirty="0"/>
              <a:t>          </a:t>
            </a:r>
            <a:endParaRPr lang="en-US" sz="2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64879" y="4718539"/>
            <a:ext cx="5486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Nháy</a:t>
            </a:r>
            <a:r>
              <a:rPr lang="en-US" sz="2400" dirty="0" smtClean="0"/>
              <a:t> </a:t>
            </a:r>
            <a:r>
              <a:rPr lang="en-US" sz="2400" dirty="0" err="1"/>
              <a:t>đúp</a:t>
            </a:r>
            <a:r>
              <a:rPr lang="en-US" sz="2400" dirty="0"/>
              <a:t> </a:t>
            </a:r>
            <a:r>
              <a:rPr lang="en-US" sz="2400" dirty="0" err="1"/>
              <a:t>chuột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tượng</a:t>
            </a:r>
            <a:r>
              <a:rPr lang="en-US" sz="2400" dirty="0"/>
              <a:t>          </a:t>
            </a:r>
            <a:endParaRPr lang="en-US" sz="2400" dirty="0"/>
          </a:p>
        </p:txBody>
      </p:sp>
      <p:pic>
        <p:nvPicPr>
          <p:cNvPr id="12" name="Picture 5" descr="C:\Users\WIN_7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186" y="3669323"/>
            <a:ext cx="761999" cy="485775"/>
          </a:xfrm>
          <a:prstGeom prst="rect">
            <a:avLst/>
          </a:prstGeom>
          <a:noFill/>
        </p:spPr>
      </p:pic>
      <p:pic>
        <p:nvPicPr>
          <p:cNvPr id="13" name="Picture 9" descr="C:\Users\WIN_7\Desktop\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370" y="2672861"/>
            <a:ext cx="656493" cy="656492"/>
          </a:xfrm>
          <a:prstGeom prst="rect">
            <a:avLst/>
          </a:prstGeom>
          <a:noFill/>
        </p:spPr>
      </p:pic>
      <p:pic>
        <p:nvPicPr>
          <p:cNvPr id="14" name="Picture 9" descr="C:\Users\WIN_7\Desktop\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078" y="4513385"/>
            <a:ext cx="656493" cy="65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303584" y="1822547"/>
            <a:ext cx="645941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in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ta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?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05909" y="2905370"/>
            <a:ext cx="1676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Phím</a:t>
            </a:r>
            <a:r>
              <a:rPr lang="en-US" sz="2400" dirty="0"/>
              <a:t> Shift.        </a:t>
            </a:r>
            <a:endParaRPr lang="en-US" sz="24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43030" y="3731846"/>
            <a:ext cx="244699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Phím</a:t>
            </a:r>
            <a:r>
              <a:rPr lang="en-US" sz="2400" dirty="0"/>
              <a:t> </a:t>
            </a:r>
            <a:r>
              <a:rPr lang="en-US" sz="2400" dirty="0" smtClean="0"/>
              <a:t>Enter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403232" y="2843823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27655" y="3682999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438400" y="4572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329354" y="4552462"/>
            <a:ext cx="1803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Phím</a:t>
            </a:r>
            <a:r>
              <a:rPr lang="en-US" sz="2400" dirty="0"/>
              <a:t> Ctrl.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thiet-ke-bai-giang-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9144000" cy="5136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667000"/>
            <a:ext cx="67818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 VĂN BẢN</a:t>
            </a:r>
            <a:endParaRPr lang="vi-VN" sz="28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b="1" dirty="0" err="1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p-dep_1147063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6553200" cy="685800"/>
          </a:xfrm>
        </p:spPr>
        <p:txBody>
          <a:bodyPr>
            <a:normAutofit/>
          </a:bodyPr>
          <a:lstStyle/>
          <a:p>
            <a:r>
              <a:rPr lang="en-US" sz="2300" b="1" i="1" dirty="0">
                <a:solidFill>
                  <a:srgbClr val="FF0000"/>
                </a:solidFill>
                <a:cs typeface="Arial" panose="020B0604020202020204" pitchFamily="34" charset="0"/>
              </a:rPr>
              <a:t>MỤC TIÊU</a:t>
            </a:r>
            <a:endParaRPr lang="en-US" sz="23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737600" cy="506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7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tập các kiến thức, kỹ năng đã học về soạn thảo văn bản</a:t>
            </a:r>
            <a:endParaRPr lang="en-US" sz="27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thiet-ke-bai-giang-10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4400"/>
            <a:ext cx="9144000" cy="50652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67000"/>
            <a:ext cx="6553200" cy="685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HOẠT ĐỘNG LUYỆN TẬP</a:t>
            </a:r>
            <a:endParaRPr lang="en-US" sz="36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418C622-BAF6-4F08-8D06-776016E0FD0C}"/>
</file>

<file path=customXml/itemProps2.xml><?xml version="1.0" encoding="utf-8"?>
<ds:datastoreItem xmlns:ds="http://schemas.openxmlformats.org/officeDocument/2006/customXml" ds:itemID="{2DC45F4D-4B0A-499F-AEC9-84AD71BB094B}"/>
</file>

<file path=customXml/itemProps3.xml><?xml version="1.0" encoding="utf-8"?>
<ds:datastoreItem xmlns:ds="http://schemas.openxmlformats.org/officeDocument/2006/customXml" ds:itemID="{28129D98-3928-42B3-85CE-842B8ED227B6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3253</Words>
  <Application>WPS Presentation</Application>
  <PresentationFormat>On-screen Show (4:3)</PresentationFormat>
  <Paragraphs>306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Arial</vt:lpstr>
      <vt:lpstr>HP001</vt:lpstr>
      <vt:lpstr>HP001 4 hang 1 ô ly</vt:lpstr>
      <vt:lpstr>Calibri</vt:lpstr>
      <vt:lpstr>Microsoft YaHei</vt:lpstr>
      <vt:lpstr>Arial Unicode MS</vt:lpstr>
      <vt:lpstr>Wingdings 2</vt:lpstr>
      <vt:lpstr>Constantia</vt:lpstr>
      <vt:lpstr>Verdana</vt:lpstr>
      <vt:lpstr>Adobe Gothic Std B</vt:lpstr>
      <vt:lpstr>Yu 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Khởi động phần mềm</vt:lpstr>
      <vt:lpstr>HOẠT ĐỘNG THỰC HÀNH</vt:lpstr>
      <vt:lpstr>PowerPoint 演示文稿</vt:lpstr>
      <vt:lpstr>1. Khởi động phần mềm</vt:lpstr>
      <vt:lpstr>PowerPoint 演示文稿</vt:lpstr>
      <vt:lpstr>PowerPoint 演示文稿</vt:lpstr>
      <vt:lpstr>2. Soạn thảo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HOẠT ĐỘNG THỰC HÀNH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BTC</dc:creator>
  <cp:lastModifiedBy>ACER</cp:lastModifiedBy>
  <cp:revision>61</cp:revision>
  <dcterms:created xsi:type="dcterms:W3CDTF">2006-08-16T00:00:00Z</dcterms:created>
  <dcterms:modified xsi:type="dcterms:W3CDTF">2021-11-14T17:33:29Z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9C6F32725E4A4578BA59C7BB842125AE</vt:lpwstr>
  </property>
  <property fmtid="{D5CDD505-2E9C-101B-9397-08002B2CF9AE}" pid="3" name="KSOProductBuildVer">
    <vt:lpwstr>1033-11.2.0.10351</vt:lpwstr>
  </property>
  <property fmtid="{D5CDD505-2E9C-101B-9397-08002B2CF9AE}" pid="4" name="ContentTypeId">
    <vt:lpwstr>0x010100D136222746B9DD4E9009FC74C2167E69</vt:lpwstr>
  </property>
</Properties>
</file>