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446" r:id="rId2"/>
    <p:sldId id="499" r:id="rId3"/>
    <p:sldId id="502" r:id="rId4"/>
    <p:sldId id="489" r:id="rId5"/>
    <p:sldId id="501" r:id="rId6"/>
    <p:sldId id="497" r:id="rId7"/>
    <p:sldId id="503" r:id="rId8"/>
    <p:sldId id="504" r:id="rId9"/>
    <p:sldId id="505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1tqt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>
        <p:scale>
          <a:sx n="76" d="100"/>
          <a:sy n="76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2A91-81B0-4359-81DE-35B97665ACF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688B-45DE-4490-B2A8-AB3CD9A1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50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19088"/>
            <a:ext cx="8229600" cy="600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477002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352800" y="6480177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B288A2B9-0BD8-4A77-871F-2C2859E083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943600" y="6480177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6735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2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6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4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1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7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C4EA1-B7DA-46E9-8BC9-97F31B3AF3B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3.wmf"/><Relationship Id="rId17" Type="http://schemas.openxmlformats.org/officeDocument/2006/relationships/image" Target="../media/image24.png"/><Relationship Id="rId2" Type="http://schemas.microsoft.com/office/2007/relationships/media" Target="../media/media3.mp3"/><Relationship Id="rId16" Type="http://schemas.openxmlformats.org/officeDocument/2006/relationships/image" Target="../media/image23.gif"/><Relationship Id="rId1" Type="http://schemas.openxmlformats.org/officeDocument/2006/relationships/audio" Target="123.mp3" TargetMode="Externa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5" Type="http://schemas.openxmlformats.org/officeDocument/2006/relationships/image" Target="../media/image22.gif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Relationship Id="rId1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95600" y="5334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837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or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26" name="Picture 11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bloema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52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3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4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30755" name="Picture 159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160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5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30753" name="Picture 162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4" name="Picture 163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6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30751" name="Picture 165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Picture 166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7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30749" name="Picture 168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69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8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30747" name="Picture 171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72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9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30745" name="Picture 174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75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0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Bông Hồng Tặng Cô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7500" y="532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9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469979"/>
              </p:ext>
            </p:extLst>
          </p:nvPr>
        </p:nvGraphicFramePr>
        <p:xfrm>
          <a:off x="3200400" y="2692400"/>
          <a:ext cx="1880235" cy="457200"/>
        </p:xfrm>
        <a:graphic>
          <a:graphicData uri="http://schemas.openxmlformats.org/drawingml/2006/table">
            <a:tbl>
              <a:tblPr/>
              <a:tblGrid>
                <a:gridCol w="394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B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L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E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468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64459"/>
              </p:ext>
            </p:extLst>
          </p:nvPr>
        </p:nvGraphicFramePr>
        <p:xfrm>
          <a:off x="3200400" y="2642951"/>
          <a:ext cx="1857375" cy="533400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486" name="Oval 38"/>
          <p:cNvSpPr>
            <a:spLocks noChangeArrowheads="1"/>
          </p:cNvSpPr>
          <p:nvPr/>
        </p:nvSpPr>
        <p:spPr bwMode="auto">
          <a:xfrm>
            <a:off x="1657350" y="2727325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4487" name="Oval 39"/>
          <p:cNvSpPr>
            <a:spLocks noChangeArrowheads="1"/>
          </p:cNvSpPr>
          <p:nvPr/>
        </p:nvSpPr>
        <p:spPr bwMode="auto">
          <a:xfrm>
            <a:off x="7258050" y="2727325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ĐA1</a:t>
            </a:r>
          </a:p>
        </p:txBody>
      </p:sp>
      <p:sp>
        <p:nvSpPr>
          <p:cNvPr id="104488" name="AutoShape 40"/>
          <p:cNvSpPr>
            <a:spLocks noChangeArrowheads="1"/>
          </p:cNvSpPr>
          <p:nvPr/>
        </p:nvSpPr>
        <p:spPr bwMode="auto">
          <a:xfrm>
            <a:off x="2285026" y="1295400"/>
            <a:ext cx="4743450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9525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altLang="en-US" sz="2400" i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04489" name="Line 41"/>
          <p:cNvSpPr>
            <a:spLocks noChangeShapeType="1"/>
          </p:cNvSpPr>
          <p:nvPr/>
        </p:nvSpPr>
        <p:spPr bwMode="auto">
          <a:xfrm>
            <a:off x="1543050" y="2286000"/>
            <a:ext cx="6172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90" name="AutoShape 42"/>
          <p:cNvSpPr>
            <a:spLocks noChangeArrowheads="1"/>
          </p:cNvSpPr>
          <p:nvPr/>
        </p:nvSpPr>
        <p:spPr bwMode="auto">
          <a:xfrm>
            <a:off x="2271796" y="1291453"/>
            <a:ext cx="5443453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9525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altLang="en-US" sz="2600" dirty="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60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600" smtClean="0">
                <a:solidFill>
                  <a:srgbClr val="0000CC"/>
                </a:solidFill>
                <a:latin typeface="Arial" panose="020B0604020202020204" pitchFamily="34" charset="0"/>
              </a:rPr>
              <a:t>Đây là nút lệnh để chèn bảng vào văn bản ?</a:t>
            </a:r>
            <a:endParaRPr lang="en-US" altLang="en-US" sz="26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4491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944830"/>
              </p:ext>
            </p:extLst>
          </p:nvPr>
        </p:nvGraphicFramePr>
        <p:xfrm>
          <a:off x="3333750" y="3222625"/>
          <a:ext cx="1485900" cy="457200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E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509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68039"/>
              </p:ext>
            </p:extLst>
          </p:nvPr>
        </p:nvGraphicFramePr>
        <p:xfrm>
          <a:off x="3314700" y="3219801"/>
          <a:ext cx="1485900" cy="457200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527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842931"/>
              </p:ext>
            </p:extLst>
          </p:nvPr>
        </p:nvGraphicFramePr>
        <p:xfrm>
          <a:off x="3276600" y="3227890"/>
          <a:ext cx="1524000" cy="4572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545" name="Oval 97"/>
          <p:cNvSpPr>
            <a:spLocks noChangeArrowheads="1"/>
          </p:cNvSpPr>
          <p:nvPr/>
        </p:nvSpPr>
        <p:spPr bwMode="auto">
          <a:xfrm>
            <a:off x="1657350" y="325120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4546" name="Oval 98"/>
          <p:cNvSpPr>
            <a:spLocks noChangeArrowheads="1"/>
          </p:cNvSpPr>
          <p:nvPr/>
        </p:nvSpPr>
        <p:spPr bwMode="auto">
          <a:xfrm>
            <a:off x="7258050" y="325120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ĐA2</a:t>
            </a:r>
          </a:p>
        </p:txBody>
      </p:sp>
      <p:sp>
        <p:nvSpPr>
          <p:cNvPr id="104547" name="AutoShape 99"/>
          <p:cNvSpPr>
            <a:spLocks noChangeArrowheads="1"/>
          </p:cNvSpPr>
          <p:nvPr/>
        </p:nvSpPr>
        <p:spPr bwMode="auto">
          <a:xfrm>
            <a:off x="2258568" y="1295400"/>
            <a:ext cx="5590031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9525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2400" i="1" dirty="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400" i="1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400" smtClean="0">
                <a:solidFill>
                  <a:srgbClr val="0000CC"/>
                </a:solidFill>
                <a:latin typeface="Arial" panose="020B0604020202020204" pitchFamily="34" charset="0"/>
              </a:rPr>
              <a:t>Để định dạng font chữ, cỡ chữ, kiểu chữ, giản dòng… ta vào menu này?</a:t>
            </a:r>
            <a:endParaRPr lang="en-US" altLang="en-US" sz="24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4592" name="Group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726771"/>
              </p:ext>
            </p:extLst>
          </p:nvPr>
        </p:nvGraphicFramePr>
        <p:xfrm>
          <a:off x="3669792" y="4267200"/>
          <a:ext cx="2273808" cy="457200"/>
        </p:xfrm>
        <a:graphic>
          <a:graphicData uri="http://schemas.openxmlformats.org/drawingml/2006/table">
            <a:tbl>
              <a:tblPr/>
              <a:tblGrid>
                <a:gridCol w="378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8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89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8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89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P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E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608" name="Group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18890"/>
              </p:ext>
            </p:extLst>
          </p:nvPr>
        </p:nvGraphicFramePr>
        <p:xfrm>
          <a:off x="3657600" y="4267200"/>
          <a:ext cx="2270568" cy="457200"/>
        </p:xfrm>
        <a:graphic>
          <a:graphicData uri="http://schemas.openxmlformats.org/drawingml/2006/table">
            <a:tbl>
              <a:tblPr/>
              <a:tblGrid>
                <a:gridCol w="378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84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84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84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84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624" name="Group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26450"/>
              </p:ext>
            </p:extLst>
          </p:nvPr>
        </p:nvGraphicFramePr>
        <p:xfrm>
          <a:off x="3657600" y="4272782"/>
          <a:ext cx="2297047" cy="527818"/>
        </p:xfrm>
        <a:graphic>
          <a:graphicData uri="http://schemas.openxmlformats.org/drawingml/2006/table">
            <a:tbl>
              <a:tblPr/>
              <a:tblGrid>
                <a:gridCol w="3828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6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94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28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28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28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78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640" name="Oval 192"/>
          <p:cNvSpPr>
            <a:spLocks noChangeArrowheads="1"/>
          </p:cNvSpPr>
          <p:nvPr/>
        </p:nvSpPr>
        <p:spPr bwMode="auto">
          <a:xfrm>
            <a:off x="1657350" y="434340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4641" name="Oval 193"/>
          <p:cNvSpPr>
            <a:spLocks noChangeArrowheads="1"/>
          </p:cNvSpPr>
          <p:nvPr/>
        </p:nvSpPr>
        <p:spPr bwMode="auto">
          <a:xfrm>
            <a:off x="7258050" y="429895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ĐA4</a:t>
            </a:r>
          </a:p>
        </p:txBody>
      </p:sp>
      <p:graphicFrame>
        <p:nvGraphicFramePr>
          <p:cNvPr id="104642" name="Group 1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70024"/>
              </p:ext>
            </p:extLst>
          </p:nvPr>
        </p:nvGraphicFramePr>
        <p:xfrm>
          <a:off x="3200400" y="3733800"/>
          <a:ext cx="2870596" cy="457200"/>
        </p:xfrm>
        <a:graphic>
          <a:graphicData uri="http://schemas.openxmlformats.org/drawingml/2006/table">
            <a:tbl>
              <a:tblPr/>
              <a:tblGrid>
                <a:gridCol w="473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6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000663687"/>
                    </a:ext>
                  </a:extLst>
                </a:gridCol>
                <a:gridCol w="355996">
                  <a:extLst>
                    <a:ext uri="{9D8B030D-6E8A-4147-A177-3AD203B41FA5}">
                      <a16:colId xmlns="" xmlns:a16="http://schemas.microsoft.com/office/drawing/2014/main" val="1679811294"/>
                    </a:ext>
                  </a:extLst>
                </a:gridCol>
              </a:tblGrid>
              <a:tr h="4401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P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I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U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R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E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FF"/>
                        </a:gs>
                        <a:gs pos="50000">
                          <a:srgbClr val="CCFFFF"/>
                        </a:gs>
                        <a:gs pos="100000">
                          <a:srgbClr val="00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666" name="Group 2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85665"/>
              </p:ext>
            </p:extLst>
          </p:nvPr>
        </p:nvGraphicFramePr>
        <p:xfrm>
          <a:off x="3200400" y="3733800"/>
          <a:ext cx="2870597" cy="457200"/>
        </p:xfrm>
        <a:graphic>
          <a:graphicData uri="http://schemas.openxmlformats.org/drawingml/2006/table">
            <a:tbl>
              <a:tblPr/>
              <a:tblGrid>
                <a:gridCol w="430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1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9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29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14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29099">
                  <a:extLst>
                    <a:ext uri="{9D8B030D-6E8A-4147-A177-3AD203B41FA5}">
                      <a16:colId xmlns="" xmlns:a16="http://schemas.microsoft.com/office/drawing/2014/main" val="4046776268"/>
                    </a:ext>
                  </a:extLst>
                </a:gridCol>
                <a:gridCol w="405294">
                  <a:extLst>
                    <a:ext uri="{9D8B030D-6E8A-4147-A177-3AD203B41FA5}">
                      <a16:colId xmlns="" xmlns:a16="http://schemas.microsoft.com/office/drawing/2014/main" val="1074978297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4690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048417"/>
              </p:ext>
            </p:extLst>
          </p:nvPr>
        </p:nvGraphicFramePr>
        <p:xfrm>
          <a:off x="3200400" y="3733800"/>
          <a:ext cx="2916153" cy="457200"/>
        </p:xfrm>
        <a:graphic>
          <a:graphicData uri="http://schemas.openxmlformats.org/drawingml/2006/table">
            <a:tbl>
              <a:tblPr/>
              <a:tblGrid>
                <a:gridCol w="4406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4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681044915"/>
                    </a:ext>
                  </a:extLst>
                </a:gridCol>
                <a:gridCol w="380999">
                  <a:extLst>
                    <a:ext uri="{9D8B030D-6E8A-4147-A177-3AD203B41FA5}">
                      <a16:colId xmlns="" xmlns:a16="http://schemas.microsoft.com/office/drawing/2014/main" val="918979404"/>
                    </a:ext>
                  </a:extLst>
                </a:gridCol>
              </a:tblGrid>
              <a:tr h="393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714" name="Oval 266"/>
          <p:cNvSpPr>
            <a:spLocks noChangeArrowheads="1"/>
          </p:cNvSpPr>
          <p:nvPr/>
        </p:nvSpPr>
        <p:spPr bwMode="auto">
          <a:xfrm>
            <a:off x="1657350" y="373380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4715" name="Oval 267"/>
          <p:cNvSpPr>
            <a:spLocks noChangeArrowheads="1"/>
          </p:cNvSpPr>
          <p:nvPr/>
        </p:nvSpPr>
        <p:spPr bwMode="auto">
          <a:xfrm>
            <a:off x="7258050" y="3733800"/>
            <a:ext cx="3429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ĐA3</a:t>
            </a: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4751" name="Picture 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572" y="628671"/>
            <a:ext cx="400050" cy="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752" name="Group 304"/>
          <p:cNvGrpSpPr>
            <a:grpSpLocks/>
          </p:cNvGrpSpPr>
          <p:nvPr/>
        </p:nvGrpSpPr>
        <p:grpSpPr bwMode="auto">
          <a:xfrm>
            <a:off x="2223809" y="1295400"/>
            <a:ext cx="5624790" cy="1271588"/>
            <a:chOff x="6557" y="2493"/>
            <a:chExt cx="3984" cy="801"/>
          </a:xfrm>
        </p:grpSpPr>
        <p:sp>
          <p:nvSpPr>
            <p:cNvPr id="104753" name="AutoShape 305"/>
            <p:cNvSpPr>
              <a:spLocks noChangeArrowheads="1"/>
            </p:cNvSpPr>
            <p:nvPr/>
          </p:nvSpPr>
          <p:spPr bwMode="auto">
            <a:xfrm>
              <a:off x="6557" y="2493"/>
              <a:ext cx="3984" cy="4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chemeClr val="bg1"/>
                </a:gs>
                <a:gs pos="100000">
                  <a:srgbClr val="CCFFFF"/>
                </a:gs>
              </a:gsLst>
              <a:lin ang="5400000" scaled="1"/>
            </a:gradFill>
            <a:ln w="9525" algn="ctr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2600" i="1" dirty="0">
                  <a:solidFill>
                    <a:srgbClr val="0000CC"/>
                  </a:solidFill>
                  <a:latin typeface="Arial" panose="020B0604020202020204" pitchFamily="34" charset="0"/>
                </a:rPr>
                <a:t>4. </a:t>
              </a:r>
              <a:r>
                <a:rPr lang="en-US" altLang="en-US" sz="2600" err="1">
                  <a:solidFill>
                    <a:srgbClr val="0000CC"/>
                  </a:solidFill>
                  <a:latin typeface="Arial" panose="020B0604020202020204" pitchFamily="34" charset="0"/>
                </a:rPr>
                <a:t>Để</a:t>
              </a:r>
              <a:r>
                <a:rPr lang="en-US" altLang="en-US" sz="2600">
                  <a:solidFill>
                    <a:srgbClr val="0000CC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smtClean="0">
                  <a:solidFill>
                    <a:srgbClr val="0000CC"/>
                  </a:solidFill>
                  <a:latin typeface="Arial" panose="020B0604020202020204" pitchFamily="34" charset="0"/>
                </a:rPr>
                <a:t>chèn hình các vẽ có sẵn vào văn bản ta vào mục này?</a:t>
              </a:r>
              <a:endParaRPr lang="en-US" altLang="en-US" sz="2600" i="1" dirty="0">
                <a:solidFill>
                  <a:srgbClr val="0000CC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4754" name="Picture 3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" y="3007"/>
              <a:ext cx="336" cy="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4755" name="Group 3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56583"/>
              </p:ext>
            </p:extLst>
          </p:nvPr>
        </p:nvGraphicFramePr>
        <p:xfrm>
          <a:off x="3200400" y="2669872"/>
          <a:ext cx="1857375" cy="530528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305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66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5004F720-290B-4572-A772-DF10C9981F53}"/>
              </a:ext>
            </a:extLst>
          </p:cNvPr>
          <p:cNvGrpSpPr/>
          <p:nvPr/>
        </p:nvGrpSpPr>
        <p:grpSpPr>
          <a:xfrm>
            <a:off x="36094" y="144381"/>
            <a:ext cx="9035717" cy="6553199"/>
            <a:chOff x="0" y="0"/>
            <a:chExt cx="9916752" cy="6907213"/>
          </a:xfrm>
        </p:grpSpPr>
        <p:pic>
          <p:nvPicPr>
            <p:cNvPr id="46" name="Picture 6" descr="POINSET2">
              <a:extLst>
                <a:ext uri="{FF2B5EF4-FFF2-40B4-BE49-F238E27FC236}">
                  <a16:creationId xmlns="" xmlns:a16="http://schemas.microsoft.com/office/drawing/2014/main" id="{47372E91-2F77-4C02-BE63-4FF61B2A0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" descr="POINSET2">
              <a:extLst>
                <a:ext uri="{FF2B5EF4-FFF2-40B4-BE49-F238E27FC236}">
                  <a16:creationId xmlns="" xmlns:a16="http://schemas.microsoft.com/office/drawing/2014/main" id="{96E90022-1BD5-4873-90B9-2C815A441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" descr="POINSET2">
              <a:extLst>
                <a:ext uri="{FF2B5EF4-FFF2-40B4-BE49-F238E27FC236}">
                  <a16:creationId xmlns="" xmlns:a16="http://schemas.microsoft.com/office/drawing/2014/main" id="{064E958B-5DDF-45E4-9062-4DDF9C78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6" descr="POINSET2">
              <a:extLst>
                <a:ext uri="{FF2B5EF4-FFF2-40B4-BE49-F238E27FC236}">
                  <a16:creationId xmlns="" xmlns:a16="http://schemas.microsoft.com/office/drawing/2014/main" id="{00F6BDA1-5335-4A2F-A7F6-7373FBA74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4716" name="AutoShape 268"/>
          <p:cNvSpPr>
            <a:spLocks noChangeArrowheads="1"/>
          </p:cNvSpPr>
          <p:nvPr/>
        </p:nvSpPr>
        <p:spPr bwMode="auto">
          <a:xfrm>
            <a:off x="2231497" y="1295400"/>
            <a:ext cx="5617102" cy="8927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9525" algn="ctr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2600" dirty="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600" smtClean="0">
                <a:solidFill>
                  <a:srgbClr val="0000CC"/>
                </a:solidFill>
                <a:latin typeface="Arial" panose="020B0604020202020204" pitchFamily="34" charset="0"/>
              </a:rPr>
              <a:t>. Đây là nút lệnh để chèn tranh/ảnh vào văn bản?</a:t>
            </a:r>
            <a:endParaRPr lang="en-US" altLang="en-US" sz="26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50" y="405825"/>
            <a:ext cx="60579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</a:t>
            </a:r>
            <a:r>
              <a:rPr lang="en-US" sz="32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 GIẢI Ô CHỮ 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0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4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5" dur="500"/>
                                        <p:tgtEl>
                                          <p:spTgt spid="104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4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8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34" dur="500"/>
                                        <p:tgtEl>
                                          <p:spTgt spid="104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4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4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4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53" dur="500"/>
                                        <p:tgtEl>
                                          <p:spTgt spid="104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04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72" dur="500"/>
                                        <p:tgtEl>
                                          <p:spTgt spid="104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04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15"/>
                  </p:tgtEl>
                </p:cond>
              </p:nextCondLst>
            </p:seq>
          </p:childTnLst>
        </p:cTn>
      </p:par>
    </p:tnLst>
    <p:bldLst>
      <p:bldP spid="104490" grpId="0" animBg="1"/>
      <p:bldP spid="104490" grpId="1" animBg="1"/>
      <p:bldP spid="104547" grpId="0" animBg="1"/>
      <p:bldP spid="104547" grpId="1" animBg="1"/>
      <p:bldP spid="104716" grpId="0" animBg="1"/>
      <p:bldP spid="1047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unny Dance Điệu nhảy rửa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28600"/>
            <a:ext cx="880533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334" y="1143000"/>
            <a:ext cx="9144000" cy="99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	5.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34647"/>
              </p:ext>
            </p:extLst>
          </p:nvPr>
        </p:nvGraphicFramePr>
        <p:xfrm>
          <a:off x="152400" y="2286000"/>
          <a:ext cx="8839200" cy="428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524000"/>
                <a:gridCol w="1447800"/>
                <a:gridCol w="1600200"/>
                <a:gridCol w="1600200"/>
              </a:tblGrid>
              <a:tr h="550274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9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1509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Tp.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7620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THỰC HÀNH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37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8392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THỰC HÀNH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9144000" cy="67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THỰC HÀNH TỔNG HỢP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79865"/>
            <a:ext cx="685800" cy="66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81" y="2891149"/>
            <a:ext cx="2066519" cy="4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82915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8" y="2916440"/>
            <a:ext cx="58919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7526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Để chèn phân số thực hiện các bước như sau:</a:t>
            </a:r>
          </a:p>
          <a:p>
            <a:r>
              <a:rPr lang="en-US" sz="2000" b="1" smtClean="0"/>
              <a:t>Bước 1:  </a:t>
            </a:r>
            <a:endParaRPr lang="en-US" sz="2000" b="1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8" y="2880134"/>
            <a:ext cx="1041615" cy="4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895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Nháy chuột </a:t>
            </a: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5105400" y="291644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Hoặc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3733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Bước 2: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7517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19620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85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THỰC HÀNH TỔNG HỢP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A08E197-B08D-496B-9D84-40A9CA54069F}"/>
</file>

<file path=customXml/itemProps2.xml><?xml version="1.0" encoding="utf-8"?>
<ds:datastoreItem xmlns:ds="http://schemas.openxmlformats.org/officeDocument/2006/customXml" ds:itemID="{65D9F8F1-A702-4992-8FF8-EFCC3FE80542}"/>
</file>

<file path=customXml/itemProps3.xml><?xml version="1.0" encoding="utf-8"?>
<ds:datastoreItem xmlns:ds="http://schemas.openxmlformats.org/officeDocument/2006/customXml" ds:itemID="{642E4EBE-2FBD-4C0B-B753-AF0B960849E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202</Words>
  <Application>Microsoft Office PowerPoint</Application>
  <PresentationFormat>On-screen Show (4:3)</PresentationFormat>
  <Paragraphs>62</Paragraphs>
  <Slides>10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HuyBao</dc:creator>
  <cp:lastModifiedBy>User</cp:lastModifiedBy>
  <cp:revision>115</cp:revision>
  <dcterms:created xsi:type="dcterms:W3CDTF">2018-12-02T14:27:57Z</dcterms:created>
  <dcterms:modified xsi:type="dcterms:W3CDTF">2021-09-02T08:57:32Z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