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wav" ContentType="audio/x-wav"/>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2954" r:id="rId2"/>
    <p:sldId id="3010" r:id="rId3"/>
    <p:sldId id="3011" r:id="rId4"/>
    <p:sldId id="3021" r:id="rId5"/>
    <p:sldId id="3018" r:id="rId6"/>
    <p:sldId id="3014" r:id="rId7"/>
    <p:sldId id="3041" r:id="rId8"/>
    <p:sldId id="3042" r:id="rId9"/>
    <p:sldId id="3043" r:id="rId10"/>
    <p:sldId id="3017" r:id="rId11"/>
    <p:sldId id="3046" r:id="rId12"/>
    <p:sldId id="3045" r:id="rId13"/>
    <p:sldId id="3047" r:id="rId14"/>
    <p:sldId id="3022" r:id="rId15"/>
    <p:sldId id="3048" r:id="rId16"/>
    <p:sldId id="3049" r:id="rId17"/>
    <p:sldId id="3050" r:id="rId18"/>
    <p:sldId id="3019" r:id="rId19"/>
    <p:sldId id="3020"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82" d="100"/>
          <a:sy n="82"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63041091-0BD3-4662-B15D-68F18E826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992" y="740863"/>
            <a:ext cx="7559695" cy="2091109"/>
          </a:xfrm>
          <a:prstGeom prst="rect">
            <a:avLst/>
          </a:prstGeom>
        </p:spPr>
      </p:pic>
      <p:pic>
        <p:nvPicPr>
          <p:cNvPr id="5" name="Picture 4">
            <a:extLst>
              <a:ext uri="{FF2B5EF4-FFF2-40B4-BE49-F238E27FC236}">
                <a16:creationId xmlns:a16="http://schemas.microsoft.com/office/drawing/2014/main" id="{ED81FCE9-711E-4E10-A1D9-0D180DB75A9E}"/>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92333866-77F2-49F2-BF57-C984FB997B81}"/>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86031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a:t>
            </a:r>
            <a:r>
              <a:rPr lang="en-US" sz="2800" b="1">
                <a:solidFill>
                  <a:srgbClr val="F03C69"/>
                </a:solidFill>
                <a:latin typeface="SVN-SAF" panose="02040603050506020204" pitchFamily="18" charset="0"/>
                <a:cs typeface="Times New Roman" panose="02020603050405020304" pitchFamily="18" charset="0"/>
              </a:rPr>
              <a:t>THỰC HÀNH LÀM VIỆC VỚI MÁY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B67F559-0EB6-4EAA-A7B6-FCD4019C27BA}"/>
              </a:ext>
            </a:extLst>
          </p:cNvPr>
          <p:cNvPicPr>
            <a:picLocks noChangeAspect="1"/>
          </p:cNvPicPr>
          <p:nvPr/>
        </p:nvPicPr>
        <p:blipFill>
          <a:blip r:embed="rId2"/>
          <a:stretch>
            <a:fillRect/>
          </a:stretch>
        </p:blipFill>
        <p:spPr>
          <a:xfrm>
            <a:off x="7790578" y="2727685"/>
            <a:ext cx="3574108" cy="3092747"/>
          </a:xfrm>
          <a:prstGeom prst="rect">
            <a:avLst/>
          </a:prstGeom>
        </p:spPr>
      </p:pic>
      <p:sp>
        <p:nvSpPr>
          <p:cNvPr id="25" name="Rectangle 24">
            <a:extLst>
              <a:ext uri="{FF2B5EF4-FFF2-40B4-BE49-F238E27FC236}">
                <a16:creationId xmlns:a16="http://schemas.microsoft.com/office/drawing/2014/main" id="{BC8EAD7C-1AB2-4D03-8AA8-1FBDF355A9AC}"/>
              </a:ext>
            </a:extLst>
          </p:cNvPr>
          <p:cNvSpPr/>
          <p:nvPr/>
        </p:nvSpPr>
        <p:spPr>
          <a:xfrm>
            <a:off x="7516373"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id="{419BAAA6-7975-4609-B498-873847EBB7F5}"/>
              </a:ext>
            </a:extLst>
          </p:cNvPr>
          <p:cNvPicPr>
            <a:picLocks noChangeAspect="1"/>
          </p:cNvPicPr>
          <p:nvPr/>
        </p:nvPicPr>
        <p:blipFill rotWithShape="1">
          <a:blip r:embed="rId3"/>
          <a:srcRect b="17253"/>
          <a:stretch/>
        </p:blipFill>
        <p:spPr>
          <a:xfrm>
            <a:off x="2236329" y="3660610"/>
            <a:ext cx="3284505" cy="2301652"/>
          </a:xfrm>
          <a:prstGeom prst="rect">
            <a:avLst/>
          </a:prstGeom>
        </p:spPr>
      </p:pic>
      <p:sp>
        <p:nvSpPr>
          <p:cNvPr id="27" name="Rectangle 26">
            <a:extLst>
              <a:ext uri="{FF2B5EF4-FFF2-40B4-BE49-F238E27FC236}">
                <a16:creationId xmlns:a16="http://schemas.microsoft.com/office/drawing/2014/main" id="{591A77E6-6B71-4B2D-9F77-924053642FDA}"/>
              </a:ext>
            </a:extLst>
          </p:cNvPr>
          <p:cNvSpPr/>
          <p:nvPr/>
        </p:nvSpPr>
        <p:spPr>
          <a:xfrm>
            <a:off x="1940934"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21</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Cách cầm chuột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3238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1CA6B2D-7E29-45BA-958E-2C90254DDC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229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A80B672-0392-4B29-8DBB-92C70342157C}"/>
              </a:ext>
            </a:extLst>
          </p:cNvPr>
          <p:cNvPicPr>
            <a:picLocks noChangeAspect="1"/>
          </p:cNvPicPr>
          <p:nvPr/>
        </p:nvPicPr>
        <p:blipFill>
          <a:blip r:embed="rId2"/>
          <a:stretch>
            <a:fillRect/>
          </a:stretch>
        </p:blipFill>
        <p:spPr>
          <a:xfrm>
            <a:off x="3207722" y="1337820"/>
            <a:ext cx="7989013" cy="4950391"/>
          </a:xfrm>
          <a:prstGeom prst="rect">
            <a:avLst/>
          </a:prstGeom>
        </p:spPr>
      </p:pic>
    </p:spTree>
    <p:extLst>
      <p:ext uri="{BB962C8B-B14F-4D97-AF65-F5344CB8AC3E}">
        <p14:creationId xmlns:p14="http://schemas.microsoft.com/office/powerpoint/2010/main" val="41731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55985EC-8A96-40D7-A966-F287243696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id="{FEC3892D-E0AB-4633-B0C5-10D5E7665B9F}"/>
              </a:ext>
            </a:extLst>
          </p:cNvPr>
          <p:cNvPicPr>
            <a:picLocks noChangeAspect="1"/>
          </p:cNvPicPr>
          <p:nvPr/>
        </p:nvPicPr>
        <p:blipFill>
          <a:blip r:embed="rId3"/>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975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id="{32DC767D-41EA-4B69-866A-BB76CCBDEE7E}"/>
              </a:ext>
            </a:extLst>
          </p:cNvPr>
          <p:cNvPicPr>
            <a:picLocks noChangeAspect="1"/>
          </p:cNvPicPr>
          <p:nvPr/>
        </p:nvPicPr>
        <p:blipFill>
          <a:blip r:embed="rId2"/>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id="{4070D6C1-F711-4D9A-A579-B818F709DA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5943" y="1582121"/>
            <a:ext cx="4482776" cy="4482776"/>
          </a:xfrm>
          <a:prstGeom prst="rect">
            <a:avLst/>
          </a:prstGeom>
        </p:spPr>
      </p:pic>
    </p:spTree>
    <p:extLst>
      <p:ext uri="{BB962C8B-B14F-4D97-AF65-F5344CB8AC3E}">
        <p14:creationId xmlns:p14="http://schemas.microsoft.com/office/powerpoint/2010/main" val="165898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id="{DFE6D4C0-1D21-4A58-BFB6-09B94E18584C}"/>
              </a:ext>
            </a:extLst>
          </p:cNvPr>
          <p:cNvPicPr>
            <a:picLocks noChangeAspect="1"/>
          </p:cNvPicPr>
          <p:nvPr/>
        </p:nvPicPr>
        <p:blipFill>
          <a:blip r:embed="rId2"/>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id="{819EAF78-5962-4AF2-A0E4-093D9580D21F}"/>
              </a:ext>
            </a:extLst>
          </p:cNvPr>
          <p:cNvPicPr>
            <a:picLocks noChangeAspect="1"/>
          </p:cNvPicPr>
          <p:nvPr/>
        </p:nvPicPr>
        <p:blipFill>
          <a:blip r:embed="rId3"/>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extLst>
      <p:ext uri="{BB962C8B-B14F-4D97-AF65-F5344CB8AC3E}">
        <p14:creationId xmlns:p14="http://schemas.microsoft.com/office/powerpoint/2010/main" val="398187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E71F4-3A18-4CFF-B95D-C3E85F3F0EE7}"/>
              </a:ext>
            </a:extLst>
          </p:cNvPr>
          <p:cNvSpPr/>
          <p:nvPr/>
        </p:nvSpPr>
        <p:spPr>
          <a:xfrm>
            <a:off x="581291" y="1426470"/>
            <a:ext cx="6304701" cy="864532"/>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1:</a:t>
            </a:r>
            <a:r>
              <a:rPr lang="vi-VN">
                <a:latin typeface="UTM Avo" panose="02040603050506020204" pitchFamily="18" charset="0"/>
                <a:cs typeface="Times New Roman" panose="02020603050405020304" pitchFamily="18" charset="0"/>
              </a:rPr>
              <a:t> Nháy chuột vào</a:t>
            </a:r>
            <a:r>
              <a:rPr lang="en-US">
                <a:latin typeface="UTM Avo" panose="02040603050506020204" pitchFamily="18" charset="0"/>
                <a:cs typeface="Times New Roman" panose="02020603050405020304" pitchFamily="18" charset="0"/>
              </a:rPr>
              <a:t> </a:t>
            </a:r>
            <a:r>
              <a:rPr lang="vi-VN">
                <a:solidFill>
                  <a:srgbClr val="3DC3EC"/>
                </a:solidFill>
                <a:latin typeface="UTM Avo" panose="02040603050506020204" pitchFamily="18" charset="0"/>
                <a:cs typeface="Times New Roman" panose="02020603050405020304" pitchFamily="18" charset="0"/>
              </a:rPr>
              <a:t>Start</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ở góc dưới, bên trái màn hình nền để mở bảng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6D47D505-8541-45F4-8BC0-0EE20BF1BC83}"/>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8E80BFE-0838-4017-924D-387037210A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id="{F1601CD5-B904-45CB-BB46-E8FBCF46AC3C}"/>
              </a:ext>
            </a:extLst>
          </p:cNvPr>
          <p:cNvSpPr/>
          <p:nvPr/>
        </p:nvSpPr>
        <p:spPr>
          <a:xfrm>
            <a:off x="581290" y="2348551"/>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2</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vi-VN">
                <a:solidFill>
                  <a:srgbClr val="3DC3EC"/>
                </a:solidFill>
                <a:latin typeface="UTM Avo" panose="02040603050506020204" pitchFamily="18" charset="0"/>
                <a:cs typeface="Times New Roman" panose="02020603050405020304" pitchFamily="18" charset="0"/>
              </a:rPr>
              <a:t>Power</a:t>
            </a:r>
            <a:r>
              <a:rPr lang="vi-VN">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79D2824F-5A47-4776-BFD8-2CED661977EB}"/>
              </a:ext>
            </a:extLst>
          </p:cNvPr>
          <p:cNvSpPr/>
          <p:nvPr/>
        </p:nvSpPr>
        <p:spPr>
          <a:xfrm>
            <a:off x="581289" y="2852837"/>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3</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en-US">
                <a:solidFill>
                  <a:srgbClr val="3DC3EC"/>
                </a:solidFill>
                <a:latin typeface="UTM Avo" panose="02040603050506020204" pitchFamily="18" charset="0"/>
                <a:cs typeface="Times New Roman" panose="02020603050405020304" pitchFamily="18" charset="0"/>
              </a:rPr>
              <a:t>Shut down </a:t>
            </a:r>
            <a:r>
              <a:rPr lang="en-US">
                <a:latin typeface="UTM Avo" panose="02040603050506020204" pitchFamily="18" charset="0"/>
                <a:cs typeface="Times New Roman" panose="02020603050405020304" pitchFamily="18" charset="0"/>
              </a:rPr>
              <a:t>để tắt máy</a:t>
            </a:r>
            <a:r>
              <a:rPr lang="vi-VN">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4291B12-97F2-4A9A-BC76-900C14D3DB61}"/>
              </a:ext>
            </a:extLst>
          </p:cNvPr>
          <p:cNvSpPr/>
          <p:nvPr/>
        </p:nvSpPr>
        <p:spPr>
          <a:xfrm>
            <a:off x="608704" y="3357123"/>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4</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id="{53CEBBEC-3782-4067-BBEC-A01B3CB676E8}"/>
              </a:ext>
            </a:extLst>
          </p:cNvPr>
          <p:cNvPicPr>
            <a:picLocks noChangeAspect="1"/>
          </p:cNvPicPr>
          <p:nvPr/>
        </p:nvPicPr>
        <p:blipFill>
          <a:blip r:embed="rId3"/>
          <a:stretch>
            <a:fillRect/>
          </a:stretch>
        </p:blipFill>
        <p:spPr>
          <a:xfrm>
            <a:off x="4056312" y="1497489"/>
            <a:ext cx="422382" cy="369584"/>
          </a:xfrm>
          <a:prstGeom prst="rect">
            <a:avLst/>
          </a:prstGeom>
        </p:spPr>
      </p:pic>
    </p:spTree>
    <p:extLst>
      <p:ext uri="{BB962C8B-B14F-4D97-AF65-F5344CB8AC3E}">
        <p14:creationId xmlns:p14="http://schemas.microsoft.com/office/powerpoint/2010/main" val="18775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0D776-10E0-4022-A30D-AC3D10C31174}"/>
              </a:ext>
            </a:extLst>
          </p:cNvPr>
          <p:cNvPicPr>
            <a:picLocks noChangeAspect="1"/>
          </p:cNvPicPr>
          <p:nvPr/>
        </p:nvPicPr>
        <p:blipFill>
          <a:blip r:embed="rId2"/>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id="{4D91C029-8D59-4A4E-A809-AD286F7BDF25}"/>
              </a:ext>
            </a:extLst>
          </p:cNvPr>
          <p:cNvSpPr/>
          <p:nvPr/>
        </p:nvSpPr>
        <p:spPr>
          <a:xfrm>
            <a:off x="849086" y="561342"/>
            <a:ext cx="10245012"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nhận 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id="{1FA1F7DE-4D84-4EFF-AFBF-096146B5A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18" y="3232803"/>
            <a:ext cx="3625197" cy="3625197"/>
          </a:xfrm>
          <a:prstGeom prst="rect">
            <a:avLst/>
          </a:prstGeom>
        </p:spPr>
      </p:pic>
    </p:spTree>
    <p:extLst>
      <p:ext uri="{BB962C8B-B14F-4D97-AF65-F5344CB8AC3E}">
        <p14:creationId xmlns:p14="http://schemas.microsoft.com/office/powerpoint/2010/main" val="31288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id="{13A0A675-DE92-4096-B850-F1EDB7490476}"/>
              </a:ext>
            </a:extLst>
          </p:cNvPr>
          <p:cNvPicPr>
            <a:picLocks noChangeAspect="1"/>
          </p:cNvPicPr>
          <p:nvPr/>
        </p:nvPicPr>
        <p:blipFill>
          <a:blip r:embed="rId3"/>
          <a:stretch>
            <a:fillRect/>
          </a:stretch>
        </p:blipFill>
        <p:spPr>
          <a:xfrm>
            <a:off x="8380156" y="3460896"/>
            <a:ext cx="960203" cy="876376"/>
          </a:xfrm>
          <a:prstGeom prst="rect">
            <a:avLst/>
          </a:prstGeom>
        </p:spPr>
      </p:pic>
      <p:sp>
        <p:nvSpPr>
          <p:cNvPr id="18" name="Rectangle 17">
            <a:extLst>
              <a:ext uri="{FF2B5EF4-FFF2-40B4-BE49-F238E27FC236}">
                <a16:creationId xmlns:a16="http://schemas.microsoft.com/office/drawing/2014/main"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09DA52F-5A27-47D9-A80F-8C00ED536DB6}"/>
              </a:ext>
            </a:extLst>
          </p:cNvPr>
          <p:cNvPicPr>
            <a:picLocks noChangeAspect="1"/>
          </p:cNvPicPr>
          <p:nvPr/>
        </p:nvPicPr>
        <p:blipFill>
          <a:blip r:embed="rId3"/>
          <a:stretch>
            <a:fillRect/>
          </a:stretch>
        </p:blipFill>
        <p:spPr>
          <a:xfrm>
            <a:off x="5754630" y="5182498"/>
            <a:ext cx="960203" cy="876376"/>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D2DEE445-EAF7-4E71-BD74-58005E5BB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id="{C7844AE8-7425-44AD-9D7F-DCBBD3CEAA52}"/>
              </a:ext>
            </a:extLst>
          </p:cNvPr>
          <p:cNvSpPr/>
          <p:nvPr/>
        </p:nvSpPr>
        <p:spPr>
          <a:xfrm>
            <a:off x="2019026" y="297396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2467C439-F2D5-42F7-8E26-5328C99C49F1}"/>
              </a:ext>
            </a:extLst>
          </p:cNvPr>
          <p:cNvSpPr/>
          <p:nvPr/>
        </p:nvSpPr>
        <p:spPr>
          <a:xfrm>
            <a:off x="8495574" y="46864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id="{771F1D93-47CF-4C27-87A6-6019934E63BD}"/>
              </a:ext>
            </a:extLst>
          </p:cNvPr>
          <p:cNvPicPr>
            <a:picLocks noChangeAspect="1"/>
          </p:cNvPicPr>
          <p:nvPr/>
        </p:nvPicPr>
        <p:blipFill>
          <a:blip r:embed="rId3"/>
          <a:stretch>
            <a:fillRect/>
          </a:stretch>
        </p:blipFill>
        <p:spPr>
          <a:xfrm>
            <a:off x="7315515" y="101622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850194" y="1807237"/>
              <a:ext cx="10307782"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id="{D0FE1FD9-657B-4C7F-892E-33FF212EA75C}"/>
              </a:ext>
            </a:extLst>
          </p:cNvPr>
          <p:cNvPicPr>
            <a:picLocks noChangeAspect="1"/>
          </p:cNvPicPr>
          <p:nvPr/>
        </p:nvPicPr>
        <p:blipFill>
          <a:blip r:embed="rId8"/>
          <a:stretch>
            <a:fillRect/>
          </a:stretch>
        </p:blipFill>
        <p:spPr>
          <a:xfrm>
            <a:off x="1237595" y="2986898"/>
            <a:ext cx="9716807" cy="2585807"/>
          </a:xfrm>
          <a:prstGeom prst="rect">
            <a:avLst/>
          </a:prstGeom>
        </p:spPr>
      </p:pic>
      <p:sp>
        <p:nvSpPr>
          <p:cNvPr id="25" name="Rectangle 24">
            <a:extLst>
              <a:ext uri="{FF2B5EF4-FFF2-40B4-BE49-F238E27FC236}">
                <a16:creationId xmlns:a16="http://schemas.microsoft.com/office/drawing/2014/main"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id="{BA426B50-E965-41AF-BCB4-AFA7506C8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7378B4B5-D8E1-4674-B498-92E5F4FAC1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id="{52C0D306-F300-41CF-B622-7CEB7721DF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9266" y="5013584"/>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3021-2B4C-46C5-9494-9EEC60EAAD60}"/>
              </a:ext>
            </a:extLst>
          </p:cNvPr>
          <p:cNvPicPr>
            <a:picLocks noChangeAspect="1"/>
          </p:cNvPicPr>
          <p:nvPr/>
        </p:nvPicPr>
        <p:blipFill>
          <a:blip r:embed="rId2"/>
          <a:stretch>
            <a:fillRect/>
          </a:stretch>
        </p:blipFill>
        <p:spPr>
          <a:xfrm>
            <a:off x="7426148" y="776534"/>
            <a:ext cx="4244881" cy="3673180"/>
          </a:xfrm>
          <a:prstGeom prst="rect">
            <a:avLst/>
          </a:prstGeom>
        </p:spPr>
      </p:pic>
      <p:sp>
        <p:nvSpPr>
          <p:cNvPr id="4" name="Rectangle 3">
            <a:extLst>
              <a:ext uri="{FF2B5EF4-FFF2-40B4-BE49-F238E27FC236}">
                <a16:creationId xmlns:a16="http://schemas.microsoft.com/office/drawing/2014/main" id="{7DD56F67-39EF-4684-8E3C-168A2FFFE799}"/>
              </a:ext>
            </a:extLst>
          </p:cNvPr>
          <p:cNvSpPr/>
          <p:nvPr/>
        </p:nvSpPr>
        <p:spPr>
          <a:xfrm>
            <a:off x="318894" y="371784"/>
            <a:ext cx="6836951" cy="4443589"/>
          </a:xfrm>
          <a:prstGeom prst="rect">
            <a:avLst/>
          </a:prstGeom>
        </p:spPr>
        <p:txBody>
          <a:bodyPr wrap="square">
            <a:spAutoFit/>
          </a:bodyPr>
          <a:lstStyle/>
          <a:p>
            <a:pPr indent="342900" algn="just" defTabSz="342900">
              <a:lnSpc>
                <a:spcPct val="130000"/>
              </a:lnSpc>
            </a:pPr>
            <a:r>
              <a:rPr lang="vi-VN" sz="2000">
                <a:latin typeface="UTM Avo" panose="02040603050506020204" pitchFamily="18" charset="0"/>
                <a:cs typeface="Times New Roman" panose="02020603050405020304" pitchFamily="18" charset="0"/>
              </a:rPr>
              <a:t>Khi sử dụng máy tính, em ngồi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000">
                <a:latin typeface="UTM Avo" panose="02040603050506020204" pitchFamily="18" charset="0"/>
                <a:cs typeface="Times New Roman" panose="02020603050405020304" pitchFamily="18" charset="0"/>
              </a:rPr>
              <a:t>Ngồi đúng tư thể giúp em tránh được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0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thư giãn sau khoảng 30 phút sử dụng máy tính. </a:t>
            </a:r>
            <a:endParaRPr lang="en-US" sz="2000">
              <a:latin typeface="UTM Avo" panose="02040603050506020204" pitchFamily="18" charset="0"/>
              <a:cs typeface="Times New Roman" panose="02020603050405020304" pitchFamily="18" charset="0"/>
            </a:endParaRPr>
          </a:p>
          <a:p>
            <a:pPr indent="342900" algn="just" defTabSz="342900">
              <a:lnSpc>
                <a:spcPct val="130000"/>
              </a:lnSpc>
            </a:pPr>
            <a:r>
              <a:rPr lang="vi-VN" sz="20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3763520-7864-47E2-AAE8-2064D4C9A923}"/>
              </a:ext>
            </a:extLst>
          </p:cNvPr>
          <p:cNvSpPr/>
          <p:nvPr/>
        </p:nvSpPr>
        <p:spPr>
          <a:xfrm>
            <a:off x="7548511" y="4531237"/>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id="{32B31F05-7237-49A0-8A17-C463BEC90138}"/>
              </a:ext>
            </a:extLst>
          </p:cNvPr>
          <p:cNvGrpSpPr/>
          <p:nvPr/>
        </p:nvGrpSpPr>
        <p:grpSpPr>
          <a:xfrm>
            <a:off x="1481251" y="4800089"/>
            <a:ext cx="8119723" cy="1722647"/>
            <a:chOff x="1329714" y="458216"/>
            <a:chExt cx="8119723" cy="1722647"/>
          </a:xfrm>
        </p:grpSpPr>
        <p:grpSp>
          <p:nvGrpSpPr>
            <p:cNvPr id="6" name="Group 5">
              <a:extLst>
                <a:ext uri="{FF2B5EF4-FFF2-40B4-BE49-F238E27FC236}">
                  <a16:creationId xmlns:a16="http://schemas.microsoft.com/office/drawing/2014/main" id="{0875EFCF-8972-463A-A11A-3B1FE4A20DF8}"/>
                </a:ext>
              </a:extLst>
            </p:cNvPr>
            <p:cNvGrpSpPr/>
            <p:nvPr/>
          </p:nvGrpSpPr>
          <p:grpSpPr>
            <a:xfrm>
              <a:off x="1329714" y="458216"/>
              <a:ext cx="8119723" cy="1722647"/>
              <a:chOff x="1329714" y="458216"/>
              <a:chExt cx="8119723" cy="1722647"/>
            </a:xfrm>
          </p:grpSpPr>
          <p:grpSp>
            <p:nvGrpSpPr>
              <p:cNvPr id="9" name="Group 8">
                <a:extLst>
                  <a:ext uri="{FF2B5EF4-FFF2-40B4-BE49-F238E27FC236}">
                    <a16:creationId xmlns:a16="http://schemas.microsoft.com/office/drawing/2014/main" id="{316DBA87-8B0F-463E-897E-57A2E8735788}"/>
                  </a:ext>
                </a:extLst>
              </p:cNvPr>
              <p:cNvGrpSpPr/>
              <p:nvPr/>
            </p:nvGrpSpPr>
            <p:grpSpPr>
              <a:xfrm>
                <a:off x="1925021" y="911578"/>
                <a:ext cx="7524416" cy="1269285"/>
                <a:chOff x="2572721" y="934090"/>
                <a:chExt cx="6769292" cy="1872544"/>
              </a:xfrm>
            </p:grpSpPr>
            <p:sp>
              <p:nvSpPr>
                <p:cNvPr id="11" name="Rectangle: Rounded Corners 10">
                  <a:extLst>
                    <a:ext uri="{FF2B5EF4-FFF2-40B4-BE49-F238E27FC236}">
                      <a16:creationId xmlns:a16="http://schemas.microsoft.com/office/drawing/2014/main"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0059F8-256F-4BAA-B218-55E314827429}"/>
                    </a:ext>
                  </a:extLst>
                </p:cNvPr>
                <p:cNvSpPr/>
                <p:nvPr/>
              </p:nvSpPr>
              <p:spPr>
                <a:xfrm>
                  <a:off x="2572721" y="934090"/>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E683B94-81E1-4CDB-AF8B-EA1C8FA6D5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id="{F95604D8-5C0D-42DE-A279-4250619BB665}"/>
                </a:ext>
              </a:extLst>
            </p:cNvPr>
            <p:cNvSpPr/>
            <p:nvPr/>
          </p:nvSpPr>
          <p:spPr>
            <a:xfrm>
              <a:off x="2185418" y="977172"/>
              <a:ext cx="6971926" cy="1042080"/>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id="{585EE7A9-4B14-435F-A4D5-4C903EF8792A}"/>
              </a:ext>
            </a:extLst>
          </p:cNvPr>
          <p:cNvSpPr/>
          <p:nvPr/>
        </p:nvSpPr>
        <p:spPr>
          <a:xfrm>
            <a:off x="1480371" y="813468"/>
            <a:ext cx="9770221" cy="1042080"/>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Tư thế ngồi khi sử dụng máy tính đúng sẽ giúp em tránh nguy cơ</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id="{260C4F05-09A2-4466-A8BE-50DB2F7242BF}"/>
              </a:ext>
            </a:extLst>
          </p:cNvPr>
          <p:cNvSpPr/>
          <p:nvPr/>
        </p:nvSpPr>
        <p:spPr>
          <a:xfrm>
            <a:off x="1830658" y="1943045"/>
            <a:ext cx="261845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Vẹo cột sống.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49A88C5-580E-4FCB-8596-0B5586FEDB0A}"/>
              </a:ext>
            </a:extLst>
          </p:cNvPr>
          <p:cNvSpPr/>
          <p:nvPr/>
        </p:nvSpPr>
        <p:spPr>
          <a:xfrm>
            <a:off x="6785007" y="1943045"/>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Cận thị</a:t>
            </a:r>
            <a:r>
              <a:rPr lang="vi-VN" sz="22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D63FC3E4-252A-4084-88CD-5C1621ED5CAA}"/>
              </a:ext>
            </a:extLst>
          </p:cNvPr>
          <p:cNvSpPr/>
          <p:nvPr/>
        </p:nvSpPr>
        <p:spPr>
          <a:xfrm>
            <a:off x="4580208" y="1943047"/>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Đau tai.</a:t>
            </a:r>
            <a:endParaRPr lang="vi-VN" sz="22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33E54C6D-A7D8-42F2-9CB3-48477A9DB787}"/>
              </a:ext>
            </a:extLst>
          </p:cNvPr>
          <p:cNvSpPr/>
          <p:nvPr/>
        </p:nvSpPr>
        <p:spPr>
          <a:xfrm>
            <a:off x="1807180"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B561796C-571A-4B85-9649-662304527DDB}"/>
              </a:ext>
            </a:extLst>
          </p:cNvPr>
          <p:cNvSpPr/>
          <p:nvPr/>
        </p:nvSpPr>
        <p:spPr>
          <a:xfrm>
            <a:off x="8989807" y="194304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en-US" sz="2200">
                <a:latin typeface="UTM Avo" panose="02040603050506020204" pitchFamily="18" charset="0"/>
                <a:cs typeface="Times New Roman" panose="02020603050405020304" pitchFamily="18" charset="0"/>
              </a:rPr>
              <a:t>Đau chân</a:t>
            </a:r>
            <a:r>
              <a:rPr lang="vi-VN" sz="22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6D8EED2D-0027-4B45-B5FE-478DAF9FE239}"/>
              </a:ext>
            </a:extLst>
          </p:cNvPr>
          <p:cNvSpPr/>
          <p:nvPr/>
        </p:nvSpPr>
        <p:spPr>
          <a:xfrm>
            <a:off x="1486819" y="2699042"/>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id="{AC392793-D2C7-4D96-8DE9-7694684D982B}"/>
              </a:ext>
            </a:extLst>
          </p:cNvPr>
          <p:cNvPicPr>
            <a:picLocks noChangeAspect="1"/>
          </p:cNvPicPr>
          <p:nvPr/>
        </p:nvPicPr>
        <p:blipFill>
          <a:blip r:embed="rId3"/>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614526" y="968721"/>
            <a:ext cx="10962947" cy="4532759"/>
            <a:chOff x="522612" y="900102"/>
            <a:chExt cx="10962947" cy="4532759"/>
          </a:xfrm>
        </p:grpSpPr>
        <p:sp>
          <p:nvSpPr>
            <p:cNvPr id="4" name="Rectangle 3">
              <a:extLst>
                <a:ext uri="{FF2B5EF4-FFF2-40B4-BE49-F238E27FC236}">
                  <a16:creationId xmlns:a16="http://schemas.microsoft.com/office/drawing/2014/main"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75D43A7-8584-4C1E-93BA-C7DC7533867F}"/>
                </a:ext>
              </a:extLst>
            </p:cNvPr>
            <p:cNvSpPr/>
            <p:nvPr/>
          </p:nvSpPr>
          <p:spPr>
            <a:xfrm>
              <a:off x="522612" y="1036931"/>
              <a:ext cx="10962947" cy="43959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791595" y="1829045"/>
              <a:ext cx="10471256"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Em hãy quan sát Hình 20 và ghép các cụm từ </a:t>
              </a:r>
              <a:r>
                <a:rPr lang="vi-VN" sz="2200" b="1">
                  <a:latin typeface="UTM Avo" panose="02040603050506020204" pitchFamily="18" charset="0"/>
                  <a:cs typeface="Times New Roman" panose="02020603050405020304" pitchFamily="18" charset="0"/>
                </a:rPr>
                <a:t>nút trái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phải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cuộn </a:t>
              </a:r>
              <a:r>
                <a:rPr lang="vi-VN" sz="22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C67AE980-D4AF-4533-B07D-A9E0536500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id="{891DAD61-1AEC-4619-8343-9F19A8621F4D}"/>
              </a:ext>
            </a:extLst>
          </p:cNvPr>
          <p:cNvSpPr/>
          <p:nvPr/>
        </p:nvSpPr>
        <p:spPr>
          <a:xfrm>
            <a:off x="1135954" y="5815489"/>
            <a:ext cx="7791314" cy="528286"/>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Chuột thường có nút trái, nút phải và nút cuộn</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6"/>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id="{CD018D28-0C36-4996-83CB-0BBD07D8A6FD}"/>
              </a:ext>
            </a:extLst>
          </p:cNvPr>
          <p:cNvPicPr>
            <a:picLocks noChangeAspect="1"/>
          </p:cNvPicPr>
          <p:nvPr/>
        </p:nvPicPr>
        <p:blipFill>
          <a:blip r:embed="rId7"/>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id="{FD4E84EF-814C-455A-86DB-84D33FC6C786}"/>
              </a:ext>
            </a:extLst>
          </p:cNvPr>
          <p:cNvSpPr/>
          <p:nvPr/>
        </p:nvSpPr>
        <p:spPr>
          <a:xfrm>
            <a:off x="3191514" y="3278375"/>
            <a:ext cx="1502838"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trái</a:t>
            </a:r>
            <a:endParaRPr lang="vi-VN" sz="22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4902E72-B341-48DD-827C-F702D4BA3390}"/>
              </a:ext>
            </a:extLst>
          </p:cNvPr>
          <p:cNvSpPr/>
          <p:nvPr/>
        </p:nvSpPr>
        <p:spPr>
          <a:xfrm>
            <a:off x="7699587" y="3278375"/>
            <a:ext cx="1754624"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phải</a:t>
            </a:r>
            <a:endParaRPr lang="vi-VN" sz="22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CC29C78-ED89-437E-B130-BB2994C37B30}"/>
              </a:ext>
            </a:extLst>
          </p:cNvPr>
          <p:cNvSpPr/>
          <p:nvPr/>
        </p:nvSpPr>
        <p:spPr>
          <a:xfrm>
            <a:off x="2950616" y="4085210"/>
            <a:ext cx="1725166"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cuộn</a:t>
            </a:r>
            <a:endParaRPr lang="vi-VN" sz="22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2EFF5B-6EA6-4F84-A78E-5912EDB33712}"/>
              </a:ext>
            </a:extLst>
          </p:cNvPr>
          <p:cNvSpPr/>
          <p:nvPr/>
        </p:nvSpPr>
        <p:spPr>
          <a:xfrm>
            <a:off x="739709" y="516881"/>
            <a:ext cx="6232592" cy="2051780"/>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en-US" sz="2200" b="1">
                <a:solidFill>
                  <a:srgbClr val="FFC000"/>
                </a:solidFill>
                <a:latin typeface="UTM Avo" panose="02040603050506020204" pitchFamily="18" charset="0"/>
                <a:cs typeface="Times New Roman" panose="02020603050405020304" pitchFamily="18" charset="0"/>
              </a:rPr>
              <a:t>Cách cầm chuột</a:t>
            </a:r>
            <a:r>
              <a:rPr lang="en-US" sz="2200">
                <a:latin typeface="UTM Avo" panose="02040603050506020204" pitchFamily="18" charset="0"/>
                <a:cs typeface="Times New Roman" panose="02020603050405020304" pitchFamily="18" charset="0"/>
              </a:rPr>
              <a:t>: Cầm chuột bằng tay phải, ngón trỏ đặt vào nút trải chuột, ngón giữa đặt vào nút phải chuột, ngón cái và các ngón còn lại giữ hai bên thân chuột. </a:t>
            </a:r>
          </a:p>
        </p:txBody>
      </p:sp>
      <p:pic>
        <p:nvPicPr>
          <p:cNvPr id="6" name="Picture 5">
            <a:extLst>
              <a:ext uri="{FF2B5EF4-FFF2-40B4-BE49-F238E27FC236}">
                <a16:creationId xmlns:a16="http://schemas.microsoft.com/office/drawing/2014/main" id="{67F43321-C9C2-4092-AFBF-50BEE7E6EA9F}"/>
              </a:ext>
            </a:extLst>
          </p:cNvPr>
          <p:cNvPicPr>
            <a:picLocks noChangeAspect="1"/>
          </p:cNvPicPr>
          <p:nvPr/>
        </p:nvPicPr>
        <p:blipFill>
          <a:blip r:embed="rId2"/>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id="{15DD5063-123E-4439-9AD4-FF3C35343369}"/>
              </a:ext>
            </a:extLst>
          </p:cNvPr>
          <p:cNvPicPr>
            <a:picLocks noChangeAspect="1"/>
          </p:cNvPicPr>
          <p:nvPr/>
        </p:nvPicPr>
        <p:blipFill>
          <a:blip r:embed="rId3"/>
          <a:stretch>
            <a:fillRect/>
          </a:stretch>
        </p:blipFill>
        <p:spPr>
          <a:xfrm>
            <a:off x="871121" y="2898569"/>
            <a:ext cx="3284505" cy="2781541"/>
          </a:xfrm>
          <a:prstGeom prst="rect">
            <a:avLst/>
          </a:prstGeom>
        </p:spPr>
      </p:pic>
      <p:sp>
        <p:nvSpPr>
          <p:cNvPr id="8" name="Rectangle 7">
            <a:extLst>
              <a:ext uri="{FF2B5EF4-FFF2-40B4-BE49-F238E27FC236}">
                <a16:creationId xmlns:a16="http://schemas.microsoft.com/office/drawing/2014/main" id="{8030B01D-58AC-486D-A419-25927972071D}"/>
              </a:ext>
            </a:extLst>
          </p:cNvPr>
          <p:cNvSpPr/>
          <p:nvPr/>
        </p:nvSpPr>
        <p:spPr>
          <a:xfrm>
            <a:off x="5247409" y="4123084"/>
            <a:ext cx="6073470" cy="1543949"/>
          </a:xfrm>
          <a:prstGeom prst="rect">
            <a:avLst/>
          </a:prstGeom>
        </p:spPr>
        <p:txBody>
          <a:bodyPr wrap="square">
            <a:spAutoFit/>
          </a:bodyPr>
          <a:lstStyle/>
          <a:p>
            <a:pPr algn="just" defTabSz="342900">
              <a:lnSpc>
                <a:spcPct val="150000"/>
              </a:lnSpc>
            </a:pPr>
            <a:r>
              <a:rPr lang="vi-VN" sz="2200" b="1">
                <a:solidFill>
                  <a:srgbClr val="FFC000"/>
                </a:solidFill>
                <a:latin typeface="UTM Avo" panose="02040603050506020204" pitchFamily="18" charset="0"/>
                <a:cs typeface="Times New Roman" panose="02020603050405020304" pitchFamily="18" charset="0"/>
              </a:rPr>
              <a:t>Các thao tác cơ bản với chuột</a:t>
            </a:r>
            <a:r>
              <a:rPr lang="en-US" sz="22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id="{C10568C7-3645-44BA-B6C9-4801F96CF0BA}"/>
              </a:ext>
            </a:extLst>
          </p:cNvPr>
          <p:cNvPicPr>
            <a:picLocks noChangeAspect="1"/>
          </p:cNvPicPr>
          <p:nvPr/>
        </p:nvPicPr>
        <p:blipFill>
          <a:blip r:embed="rId4"/>
          <a:stretch>
            <a:fillRect/>
          </a:stretch>
        </p:blipFill>
        <p:spPr>
          <a:xfrm>
            <a:off x="7903532" y="494749"/>
            <a:ext cx="3330229" cy="3444538"/>
          </a:xfrm>
          <a:prstGeom prst="rect">
            <a:avLst/>
          </a:prstGeom>
        </p:spPr>
      </p:pic>
    </p:spTree>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B6414-ED8E-469F-97DF-60788F1AF2D2}"/>
              </a:ext>
            </a:extLst>
          </p:cNvPr>
          <p:cNvSpPr/>
          <p:nvPr/>
        </p:nvSpPr>
        <p:spPr>
          <a:xfrm>
            <a:off x="814274" y="456828"/>
            <a:ext cx="10563451" cy="3232488"/>
          </a:xfrm>
          <a:prstGeom prst="rect">
            <a:avLst/>
          </a:prstGeom>
        </p:spPr>
        <p:txBody>
          <a:bodyPr wrap="square">
            <a:spAutoFit/>
          </a:bodyPr>
          <a:lstStyle/>
          <a:p>
            <a:pPr algn="just" defTabSz="342900">
              <a:lnSpc>
                <a:spcPct val="135000"/>
              </a:lnSpc>
            </a:pPr>
            <a:r>
              <a:rPr lang="en-US" sz="2200">
                <a:latin typeface="UTM Avo" panose="02040603050506020204" pitchFamily="18" charset="0"/>
                <a:cs typeface="Times New Roman" panose="02020603050405020304" pitchFamily="18" charset="0"/>
              </a:rPr>
              <a:t>Các thao tác với chuột gồm có: </a:t>
            </a: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Di chuyển chuột</a:t>
            </a:r>
            <a:r>
              <a:rPr lang="vi-VN" sz="2200">
                <a:latin typeface="UTM Avo" panose="02040603050506020204" pitchFamily="18" charset="0"/>
                <a:cs typeface="Times New Roman" panose="02020603050405020304" pitchFamily="18" charset="0"/>
              </a:rPr>
              <a:t>: Thay đổi vị trí của chuột đến vị</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trí khác.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chuột</a:t>
            </a:r>
            <a:r>
              <a:rPr lang="vi-VN" sz="2200">
                <a:latin typeface="UTM Avo" panose="02040603050506020204" pitchFamily="18" charset="0"/>
                <a:cs typeface="Times New Roman" panose="02020603050405020304" pitchFamily="18" charset="0"/>
              </a:rPr>
              <a:t>: Dùng ngón trỏ nhấn nút trái chuột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nút phải chuột</a:t>
            </a:r>
            <a:r>
              <a:rPr lang="vi-VN" sz="2200">
                <a:latin typeface="UTM Avo" panose="02040603050506020204" pitchFamily="18" charset="0"/>
                <a:cs typeface="Times New Roman" panose="02020603050405020304" pitchFamily="18" charset="0"/>
              </a:rPr>
              <a:t>: Dùng ngón giữa nhấn nút phải chuột 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đúp chuột</a:t>
            </a:r>
            <a:r>
              <a:rPr lang="vi-VN" sz="2200">
                <a:latin typeface="UTM Avo" panose="02040603050506020204" pitchFamily="18" charset="0"/>
                <a:cs typeface="Times New Roman" panose="02020603050405020304" pitchFamily="18" charset="0"/>
              </a:rPr>
              <a:t>: Dùng ngón trỏ nhấn nút trải chuột nhanh hai lần liên tiếp.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Kéo thả chuột</a:t>
            </a:r>
            <a:r>
              <a:rPr lang="vi-VN" sz="220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id="{95E08F11-E82C-4853-8D0E-607FA1A378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6782" y="3689316"/>
            <a:ext cx="7919028" cy="2886891"/>
          </a:xfrm>
          <a:prstGeom prst="rect">
            <a:avLst/>
          </a:prstGeom>
        </p:spPr>
      </p:pic>
    </p:spTree>
    <p:extLst>
      <p:ext uri="{BB962C8B-B14F-4D97-AF65-F5344CB8AC3E}">
        <p14:creationId xmlns:p14="http://schemas.microsoft.com/office/powerpoint/2010/main" val="32724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964E04-A177-41B5-AC78-AD9C7C13F0B3}"/>
              </a:ext>
            </a:extLst>
          </p:cNvPr>
          <p:cNvGrpSpPr/>
          <p:nvPr/>
        </p:nvGrpSpPr>
        <p:grpSpPr>
          <a:xfrm>
            <a:off x="521251" y="524965"/>
            <a:ext cx="10842645" cy="2184012"/>
            <a:chOff x="149795" y="535173"/>
            <a:chExt cx="10842645" cy="2184012"/>
          </a:xfrm>
        </p:grpSpPr>
        <p:grpSp>
          <p:nvGrpSpPr>
            <p:cNvPr id="3" name="Group 2">
              <a:extLst>
                <a:ext uri="{FF2B5EF4-FFF2-40B4-BE49-F238E27FC236}">
                  <a16:creationId xmlns:a16="http://schemas.microsoft.com/office/drawing/2014/main"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44E1C8E-E653-42EC-9932-5E511CC0C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id="{8797D3D8-4295-4920-8D95-F4ADA3368404}"/>
                </a:ext>
              </a:extLst>
            </p:cNvPr>
            <p:cNvSpPr/>
            <p:nvPr/>
          </p:nvSpPr>
          <p:spPr>
            <a:xfrm>
              <a:off x="1017200" y="999333"/>
              <a:ext cx="9606987"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Chuột máy tính thường có: nút trái, nút phải, nút cuốn.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Các thao tác với chuột gồm: Di chuyển chuột, nháy chuột,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nháy nút phải chuột, nháy đúp chuột, kéo thả chuột.</a:t>
              </a:r>
            </a:p>
          </p:txBody>
        </p:sp>
      </p:grpSp>
      <p:pic>
        <p:nvPicPr>
          <p:cNvPr id="9" name="Picture 8">
            <a:extLst>
              <a:ext uri="{FF2B5EF4-FFF2-40B4-BE49-F238E27FC236}">
                <a16:creationId xmlns:a16="http://schemas.microsoft.com/office/drawing/2014/main" id="{079E0942-1B8B-4ACA-8DD9-1B2793FB7BB8}"/>
              </a:ext>
            </a:extLst>
          </p:cNvPr>
          <p:cNvPicPr>
            <a:picLocks noChangeAspect="1"/>
          </p:cNvPicPr>
          <p:nvPr/>
        </p:nvPicPr>
        <p:blipFill>
          <a:blip r:embed="rId3"/>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id="{4626B437-B649-4E55-8495-4207A2F5D173}"/>
              </a:ext>
            </a:extLst>
          </p:cNvPr>
          <p:cNvSpPr/>
          <p:nvPr/>
        </p:nvSpPr>
        <p:spPr>
          <a:xfrm>
            <a:off x="1593675" y="3242665"/>
            <a:ext cx="10010546"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id="{5D1CAF55-FDC3-4D62-973B-98AEA338B5DB}"/>
              </a:ext>
            </a:extLst>
          </p:cNvPr>
          <p:cNvSpPr/>
          <p:nvPr/>
        </p:nvSpPr>
        <p:spPr>
          <a:xfrm>
            <a:off x="6227097" y="377588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Sai</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8791E1B-E6B2-495D-BDFE-84D10775C9BB}"/>
              </a:ext>
            </a:extLst>
          </p:cNvPr>
          <p:cNvSpPr/>
          <p:nvPr/>
        </p:nvSpPr>
        <p:spPr>
          <a:xfrm>
            <a:off x="4022298" y="3775888"/>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Đúng.</a:t>
            </a:r>
            <a:endParaRPr lang="vi-VN" sz="22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2DC2C3F-D6F5-4098-8510-6B902C3444ED}"/>
</file>

<file path=customXml/itemProps2.xml><?xml version="1.0" encoding="utf-8"?>
<ds:datastoreItem xmlns:ds="http://schemas.openxmlformats.org/officeDocument/2006/customXml" ds:itemID="{E18D019B-9E7E-4B6A-85FB-3EA420B6F08C}"/>
</file>

<file path=customXml/itemProps3.xml><?xml version="1.0" encoding="utf-8"?>
<ds:datastoreItem xmlns:ds="http://schemas.openxmlformats.org/officeDocument/2006/customXml" ds:itemID="{D3C3C3E0-18FF-496F-AE1A-8DD9F8F12E00}"/>
</file>

<file path=docProps/app.xml><?xml version="1.0" encoding="utf-8"?>
<Properties xmlns="http://schemas.openxmlformats.org/officeDocument/2006/extended-properties" xmlns:vt="http://schemas.openxmlformats.org/officeDocument/2006/docPropsVTypes">
  <TotalTime>5565</TotalTime>
  <Words>1358</Words>
  <Application>Microsoft Office PowerPoint</Application>
  <PresentationFormat>Widescreen</PresentationFormat>
  <Paragraphs>115</Paragraphs>
  <Slides>20</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Tran Minh</cp:lastModifiedBy>
  <cp:revision>187</cp:revision>
  <dcterms:created xsi:type="dcterms:W3CDTF">2021-11-14T08:33:55Z</dcterms:created>
  <dcterms:modified xsi:type="dcterms:W3CDTF">2022-03-18T17:06:37Z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