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4" r:id="rId3"/>
    <p:sldId id="265" r:id="rId4"/>
    <p:sldId id="267" r:id="rId5"/>
    <p:sldId id="266" r:id="rId6"/>
    <p:sldId id="268" r:id="rId7"/>
    <p:sldId id="269" r:id="rId8"/>
    <p:sldId id="271" r:id="rId9"/>
    <p:sldId id="270" r:id="rId10"/>
    <p:sldId id="272" r:id="rId11"/>
    <p:sldId id="273" r:id="rId12"/>
    <p:sldId id="276"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FF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ustomXml" Target="../customXml/item1.xml"/><Relationship Id="rId2" Type="http://schemas.openxmlformats.org/officeDocument/2006/relationships/theme" Target="theme/theme1.xml"/><Relationship Id="rId16" Type="http://schemas.openxmlformats.org/officeDocument/2006/relationships/tableStyles" Target="tableStyles.xml"/><Relationship Id="rId6" Type="http://schemas.openxmlformats.org/officeDocument/2006/relationships/slide" Target="slides/slide4.xml"/><Relationship Id="rId11" Type="http://schemas.openxmlformats.org/officeDocument/2006/relationships/slide" Target="slides/slide9.xml"/><Relationship Id="rId1" Type="http://schemas.openxmlformats.org/officeDocument/2006/relationships/slideMaster" Target="slideMasters/slide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customXml" Target="../customXml/item3.xml"/><Relationship Id="rId9" Type="http://schemas.openxmlformats.org/officeDocument/2006/relationships/slide" Target="slides/slide7.xml"/><Relationship Id="rId4" Type="http://schemas.openxmlformats.org/officeDocument/2006/relationships/slide" Target="slides/slide2.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FD6E5A8F-C1E7-4B09-AC2C-786879239760}" type="slidenum">
              <a:rPr lang="en-US"/>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A486264A-C28C-4F0F-B4BF-C0227743B004}" type="slidenum">
              <a:rPr lang="en-US"/>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1C83C777-C026-40CC-B37E-B41FF1B52466}" type="slidenum">
              <a:rPr lang="en-US"/>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36C1F9BF-2115-4E79-90D0-593E244C2AA4}" type="slidenum">
              <a:rPr lang="en-US"/>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FDC960CA-42EF-4397-811C-A0882B1598AD}" type="slidenum">
              <a:rPr lang="en-US"/>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2E296166-50C8-4144-A23B-56878BE86F7C}"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000A1975-378A-4800-891B-8702D09B1A60}" type="slidenum">
              <a:rPr lang="en-US"/>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fld id="{6AE1EDB6-3070-40F4-96A7-02BD5B0915A3}" type="slidenum">
              <a:rPr lang="en-US"/>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7C4ED900-C8A0-4022-8723-544BA1917F72}" type="slidenum">
              <a:rPr lang="en-US"/>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fld id="{BD0CAC4F-2FB4-4596-95F3-1621825E390E}" type="slidenum">
              <a:rPr lang="en-US"/>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F589D64A-51EE-4D37-B03B-AE6BBADD9035}" type="slidenum">
              <a:rPr lang="en-US"/>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E8D7A97E-3AA8-4D6A-9E7C-E3DBECB5CF5B}" type="slidenum">
              <a:rPr lang="en-US"/>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400">
                <a:latin typeface="Arial" panose="020B0604020202020204"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400">
                <a:latin typeface="Arial" panose="020B0604020202020204"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400"/>
            </a:lvl1pPr>
          </a:lstStyle>
          <a:p>
            <a:fld id="{BCDA36E8-3F28-46D1-B924-2554114338BC}" type="slidenum">
              <a:rPr lang="en-US"/>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file:///C:/Windows7/AppData/Local/Temp/Rar$DI01.803/Bai%20tap%20word/Package%20-%20ChuongIII/ChuongIII.exe" TargetMode="External"/><Relationship Id="rId2" Type="http://schemas.openxmlformats.org/officeDocument/2006/relationships/image" Target="../media/image1.png"/><Relationship Id="rId1" Type="http://schemas.openxmlformats.org/officeDocument/2006/relationships/oleObject" Target="../embeddings/oleObject1.bin"/><Relationship Id="rId5" Type="http://schemas.openxmlformats.org/officeDocument/2006/relationships/vmlDrawing" Target="../drawings/vmlDrawing1.vml"/><Relationship Id="rId4"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4" name="Object 2"/>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8204" name="Bitmap Image" r:id="rId1" imgW="6305550" imgH="5181600" progId="Paint.Picture">
                  <p:embed/>
                </p:oleObj>
              </mc:Choice>
              <mc:Fallback>
                <p:oleObj name="Bitmap Image" r:id="rId1" imgW="6305550" imgH="5181600" progId="Paint.Picture">
                  <p:embed/>
                  <p:pic>
                    <p:nvPicPr>
                      <p:cNvPr id="0" name="Object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5" name="WordArt 3"/>
          <p:cNvSpPr>
            <a:spLocks noChangeArrowheads="1" noChangeShapeType="1" noTextEdit="1"/>
          </p:cNvSpPr>
          <p:nvPr/>
        </p:nvSpPr>
        <p:spPr bwMode="auto">
          <a:xfrm>
            <a:off x="1143000" y="3656003"/>
            <a:ext cx="7245119" cy="961430"/>
          </a:xfrm>
          <a:prstGeom prst="rect">
            <a:avLst/>
          </a:prstGeom>
        </p:spPr>
        <p:txBody>
          <a:bodyPr wrap="none" fromWordArt="1">
            <a:prstTxWarp prst="textDoubleWave1">
              <a:avLst/>
            </a:prstTxWarp>
          </a:bodyPr>
          <a:lstStyle/>
          <a:p>
            <a:pPr algn="ctr"/>
            <a:r>
              <a:rPr lang="en-US" sz="360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panose="020B0604020202020204"/>
                <a:cs typeface="Arial" panose="020B0604020202020204"/>
              </a:rPr>
              <a:t>NHỮNG GÌ EM ĐÃ BIẾT</a:t>
            </a:r>
            <a:endParaRPr lang="en-US" sz="360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panose="020B0604020202020204"/>
              <a:cs typeface="Arial" panose="020B0604020202020204"/>
            </a:endParaRPr>
          </a:p>
        </p:txBody>
      </p:sp>
      <p:sp>
        <p:nvSpPr>
          <p:cNvPr id="8196" name="WordArt 4"/>
          <p:cNvSpPr>
            <a:spLocks noChangeArrowheads="1" noChangeShapeType="1" noTextEdit="1"/>
          </p:cNvSpPr>
          <p:nvPr/>
        </p:nvSpPr>
        <p:spPr bwMode="auto">
          <a:xfrm>
            <a:off x="1066800" y="1579245"/>
            <a:ext cx="1463040" cy="365760"/>
          </a:xfrm>
          <a:prstGeom prst="rect">
            <a:avLst/>
          </a:prstGeom>
        </p:spPr>
        <p:txBody>
          <a:bodyPr wrap="none" fromWordArt="1">
            <a:prstTxWarp prst="textPlain">
              <a:avLst>
                <a:gd name="adj" fmla="val 50000"/>
              </a:avLst>
            </a:prstTxWarp>
          </a:bodyPr>
          <a:lstStyle/>
          <a:p>
            <a:pPr algn="ctr"/>
            <a:r>
              <a:rPr lang="en-US" sz="1100" kern="10" smtClean="0">
                <a:ln w="9525">
                  <a:noFill/>
                  <a:round/>
                </a:ln>
                <a:solidFill>
                  <a:srgbClr val="FF0000"/>
                </a:solidFill>
                <a:effectLst>
                  <a:outerShdw dist="45791" dir="2021404" algn="ctr" rotWithShape="0">
                    <a:srgbClr val="B2B2B2">
                      <a:alpha val="79999"/>
                    </a:srgbClr>
                  </a:outerShdw>
                </a:effectLst>
                <a:latin typeface="Arial" panose="020B0604020202020204"/>
                <a:cs typeface="Arial" panose="020B0604020202020204"/>
              </a:rPr>
              <a:t>Chủ đề 2:</a:t>
            </a:r>
            <a:endParaRPr lang="en-US" sz="1100" kern="10">
              <a:ln w="9525">
                <a:noFill/>
                <a:round/>
              </a:ln>
              <a:solidFill>
                <a:srgbClr val="FF0000"/>
              </a:solidFill>
              <a:effectLst>
                <a:outerShdw dist="45791" dir="2021404" algn="ctr" rotWithShape="0">
                  <a:srgbClr val="B2B2B2">
                    <a:alpha val="79999"/>
                  </a:srgbClr>
                </a:outerShdw>
              </a:effectLst>
              <a:latin typeface="Arial" panose="020B0604020202020204"/>
              <a:cs typeface="Arial" panose="020B0604020202020204"/>
            </a:endParaRPr>
          </a:p>
        </p:txBody>
      </p:sp>
      <p:sp>
        <p:nvSpPr>
          <p:cNvPr id="8198" name="WordArt 6"/>
          <p:cNvSpPr>
            <a:spLocks noChangeArrowheads="1" noChangeShapeType="1" noTextEdit="1"/>
          </p:cNvSpPr>
          <p:nvPr/>
        </p:nvSpPr>
        <p:spPr bwMode="auto">
          <a:xfrm>
            <a:off x="3810000" y="2708564"/>
            <a:ext cx="1181101" cy="475655"/>
          </a:xfrm>
          <a:prstGeom prst="rect">
            <a:avLst/>
          </a:prstGeom>
        </p:spPr>
        <p:txBody>
          <a:bodyPr wrap="none" fromWordArt="1">
            <a:prstTxWarp prst="textPlain">
              <a:avLst>
                <a:gd name="adj" fmla="val 50000"/>
              </a:avLst>
            </a:prstTxWarp>
            <a:scene3d>
              <a:camera prst="orthographicFront"/>
              <a:lightRig rig="threePt" dir="t"/>
            </a:scene3d>
            <a:sp3d extrusionH="57150">
              <a:bevelT w="38100" h="38100"/>
            </a:sp3d>
          </a:bodyPr>
          <a:lstStyle/>
          <a:p>
            <a:pPr algn="ctr"/>
            <a:r>
              <a:rPr lang="en-US" sz="71400" b="1" kern="10" spc="720">
                <a:ln w="9525">
                  <a:noFill/>
                  <a:round/>
                </a:ln>
                <a:solidFill>
                  <a:srgbClr val="FF0000"/>
                </a:solidFill>
                <a:latin typeface="+mn-lt"/>
                <a:cs typeface="Arial" panose="020B0604020202020204"/>
              </a:rPr>
              <a:t>Bài 1</a:t>
            </a:r>
            <a:endParaRPr lang="en-US" sz="71400" b="1" kern="10" spc="720">
              <a:ln w="9525">
                <a:noFill/>
                <a:round/>
              </a:ln>
              <a:solidFill>
                <a:srgbClr val="FF0000"/>
              </a:solidFill>
              <a:latin typeface="+mn-lt"/>
              <a:cs typeface="Arial" panose="020B0604020202020204"/>
            </a:endParaRPr>
          </a:p>
        </p:txBody>
      </p:sp>
      <p:sp>
        <p:nvSpPr>
          <p:cNvPr id="3" name="Rectangle 2"/>
          <p:cNvSpPr/>
          <p:nvPr/>
        </p:nvSpPr>
        <p:spPr>
          <a:xfrm>
            <a:off x="2139718" y="1781770"/>
            <a:ext cx="4788363" cy="923330"/>
          </a:xfrm>
          <a:prstGeom prst="rect">
            <a:avLst/>
          </a:prstGeom>
          <a:noFill/>
        </p:spPr>
        <p:txBody>
          <a:bodyPr wrap="none" lIns="91440" tIns="45720" rIns="91440" bIns="45720">
            <a:prstTxWarp prst="textArchUp">
              <a:avLst/>
            </a:prstTxWarp>
            <a:spAutoFit/>
          </a:bodyPr>
          <a:lstStyle/>
          <a:p>
            <a:pPr algn="ctr"/>
            <a:r>
              <a:rPr lang="en-US" sz="5400" b="1" cap="none" spc="0" smtClean="0">
                <a:ln w="22225">
                  <a:solidFill>
                    <a:schemeClr val="accent2"/>
                  </a:solidFill>
                  <a:prstDash val="solid"/>
                </a:ln>
                <a:solidFill>
                  <a:srgbClr val="FF0000"/>
                </a:solidFill>
                <a:effectLst/>
              </a:rPr>
              <a:t>Em tập vẽ</a:t>
            </a:r>
            <a:endParaRPr lang="en-US" sz="5400" b="1" cap="none" spc="0">
              <a:ln w="22225">
                <a:solidFill>
                  <a:schemeClr val="accent2"/>
                </a:solidFill>
                <a:prstDash val="solid"/>
              </a:ln>
              <a:solidFill>
                <a:srgbClr val="FF0000"/>
              </a:solidFill>
              <a:effectLst/>
            </a:endParaRPr>
          </a:p>
        </p:txBody>
      </p:sp>
      <p:sp>
        <p:nvSpPr>
          <p:cNvPr id="3082" name="Text Box 3">
            <a:hlinkClick r:id="rId3" action="ppaction://hlinkfile"/>
          </p:cNvPr>
          <p:cNvSpPr txBox="1"/>
          <p:nvPr/>
        </p:nvSpPr>
        <p:spPr>
          <a:xfrm>
            <a:off x="2057400" y="6172200"/>
            <a:ext cx="4779010" cy="521970"/>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en-CA" sz="2800" dirty="0">
                <a:solidFill>
                  <a:srgbClr val="0000FF"/>
                </a:solidFill>
                <a:latin typeface="Arial" panose="020B0604020202020204" pitchFamily="34" charset="0"/>
                <a:ea typeface="MS PGothic" panose="020B0600070205080204" pitchFamily="34" charset="-128"/>
              </a:rPr>
              <a:t>Giáo viên: Vũ Ngọc ANh</a:t>
            </a:r>
            <a:endParaRPr lang="en-US" altLang="en-CA" sz="2800" dirty="0">
              <a:solidFill>
                <a:srgbClr val="0000FF"/>
              </a:solidFill>
              <a:latin typeface="Arial" panose="020B0604020202020204" pitchFamily="34" charset="0"/>
              <a:ea typeface="MS PGothic" panose="020B0600070205080204" pitchFamily="34"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smtClean="0"/>
              <a:t>B- HOẠT ĐỘNG ỨNG DỤNG MỞ RỘNG</a:t>
            </a:r>
            <a:endParaRPr lang="en-US" sz="3200" b="1"/>
          </a:p>
        </p:txBody>
      </p:sp>
      <p:sp>
        <p:nvSpPr>
          <p:cNvPr id="3" name="Content Placeholder 2"/>
          <p:cNvSpPr>
            <a:spLocks noGrp="1"/>
          </p:cNvSpPr>
          <p:nvPr>
            <p:ph idx="1"/>
          </p:nvPr>
        </p:nvSpPr>
        <p:spPr/>
        <p:txBody>
          <a:bodyPr/>
          <a:lstStyle/>
          <a:p>
            <a:pPr marL="0" indent="0">
              <a:buNone/>
            </a:pPr>
            <a:r>
              <a:rPr lang="vi-VN"/>
              <a:t>So sánh điểm giống nhau và khác nhau của công cụ vẽ đường gấp khúc </a:t>
            </a:r>
            <a:r>
              <a:rPr lang="en-US" smtClean="0"/>
              <a:t>   </a:t>
            </a:r>
            <a:r>
              <a:rPr lang="vi-VN" smtClean="0"/>
              <a:t>và </a:t>
            </a:r>
            <a:r>
              <a:rPr lang="vi-VN"/>
              <a:t>công cụ vẽ đường thẳng </a:t>
            </a:r>
            <a:r>
              <a:rPr lang="en-US">
                <a:solidFill>
                  <a:srgbClr val="FF0000"/>
                </a:solidFill>
              </a:rPr>
              <a:t>\</a:t>
            </a:r>
            <a:r>
              <a:rPr lang="en-US" smtClean="0"/>
              <a:t>  </a:t>
            </a:r>
            <a:r>
              <a:rPr lang="vi-VN" smtClean="0"/>
              <a:t>rồi </a:t>
            </a:r>
            <a:r>
              <a:rPr lang="vi-VN"/>
              <a:t>điền vào bảng </a:t>
            </a:r>
            <a:r>
              <a:rPr lang="vi-VN" smtClean="0"/>
              <a:t>sa</a:t>
            </a:r>
            <a:r>
              <a:rPr lang="en-US" smtClean="0"/>
              <a:t>u:</a:t>
            </a:r>
            <a:endParaRPr lang="en-US"/>
          </a:p>
        </p:txBody>
      </p:sp>
      <p:pic>
        <p:nvPicPr>
          <p:cNvPr id="4" name="Picture 3"/>
          <p:cNvPicPr>
            <a:picLocks noChangeAspect="1"/>
          </p:cNvPicPr>
          <p:nvPr/>
        </p:nvPicPr>
        <p:blipFill>
          <a:blip r:embed="rId1"/>
          <a:stretch>
            <a:fillRect/>
          </a:stretch>
        </p:blipFill>
        <p:spPr>
          <a:xfrm>
            <a:off x="5638800" y="2209800"/>
            <a:ext cx="381000" cy="381000"/>
          </a:xfrm>
          <a:prstGeom prst="rect">
            <a:avLst/>
          </a:prstGeom>
        </p:spPr>
      </p:pic>
      <p:pic>
        <p:nvPicPr>
          <p:cNvPr id="5" name="Picture 4"/>
          <p:cNvPicPr>
            <a:picLocks noChangeAspect="1"/>
          </p:cNvPicPr>
          <p:nvPr/>
        </p:nvPicPr>
        <p:blipFill>
          <a:blip r:embed="rId2"/>
          <a:stretch>
            <a:fillRect/>
          </a:stretch>
        </p:blipFill>
        <p:spPr>
          <a:xfrm>
            <a:off x="609600" y="3200400"/>
            <a:ext cx="8243223" cy="3108325"/>
          </a:xfrm>
          <a:prstGeom prst="rect">
            <a:avLst/>
          </a:prstGeom>
        </p:spPr>
      </p:pic>
      <p:pic>
        <p:nvPicPr>
          <p:cNvPr id="6" name="Picture 5"/>
          <p:cNvPicPr>
            <a:picLocks noChangeAspect="1"/>
          </p:cNvPicPr>
          <p:nvPr/>
        </p:nvPicPr>
        <p:blipFill>
          <a:blip r:embed="rId3"/>
          <a:stretch>
            <a:fillRect/>
          </a:stretch>
        </p:blipFill>
        <p:spPr>
          <a:xfrm>
            <a:off x="914400" y="4191000"/>
            <a:ext cx="3605823" cy="1368281"/>
          </a:xfrm>
          <a:prstGeom prst="rect">
            <a:avLst/>
          </a:prstGeom>
        </p:spPr>
      </p:pic>
      <p:pic>
        <p:nvPicPr>
          <p:cNvPr id="7" name="Picture 6"/>
          <p:cNvPicPr>
            <a:picLocks noChangeAspect="1"/>
          </p:cNvPicPr>
          <p:nvPr/>
        </p:nvPicPr>
        <p:blipFill>
          <a:blip r:embed="rId4"/>
          <a:stretch>
            <a:fillRect/>
          </a:stretch>
        </p:blipFill>
        <p:spPr>
          <a:xfrm>
            <a:off x="5105400" y="4191000"/>
            <a:ext cx="3160939" cy="1752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ln w="12700">
                  <a:solidFill>
                    <a:schemeClr val="tx2">
                      <a:lumMod val="75000"/>
                    </a:schemeClr>
                  </a:solidFill>
                  <a:prstDash val="solid"/>
                </a:ln>
                <a:solidFill>
                  <a:srgbClr val="00B050"/>
                </a:solidFill>
                <a:effectLst>
                  <a:outerShdw dist="38100" dir="2640000" algn="bl" rotWithShape="0">
                    <a:schemeClr val="tx2">
                      <a:lumMod val="75000"/>
                    </a:schemeClr>
                  </a:outerShdw>
                </a:effectLst>
              </a:rPr>
              <a:t>GHI NHỚ</a:t>
            </a:r>
            <a:endParaRPr lang="en-US">
              <a:ln w="12700">
                <a:solidFill>
                  <a:schemeClr val="tx2">
                    <a:lumMod val="75000"/>
                  </a:schemeClr>
                </a:solidFill>
                <a:prstDash val="solid"/>
              </a:ln>
              <a:solidFill>
                <a:srgbClr val="00B050"/>
              </a:solidFill>
              <a:effectLst>
                <a:outerShdw dist="38100" dir="2640000" algn="bl" rotWithShape="0">
                  <a:schemeClr val="tx2">
                    <a:lumMod val="75000"/>
                  </a:schemeClr>
                </a:outerShdw>
              </a:effectLst>
            </a:endParaRPr>
          </a:p>
        </p:txBody>
      </p:sp>
      <p:sp>
        <p:nvSpPr>
          <p:cNvPr id="5" name="Cloud 4"/>
          <p:cNvSpPr/>
          <p:nvPr/>
        </p:nvSpPr>
        <p:spPr>
          <a:xfrm>
            <a:off x="100330" y="1219835"/>
            <a:ext cx="8891270" cy="556196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sz="3600">
                <a:solidFill>
                  <a:srgbClr val="FF0000"/>
                </a:solidFill>
                <a:latin typeface="Times New Roman" panose="02020603050405020304" pitchFamily="18" charset="0"/>
                <a:cs typeface="Times New Roman" panose="02020603050405020304" pitchFamily="18" charset="0"/>
              </a:rPr>
              <a:t>- Lưu bài vẽ trước khi đóng chương trình Paint hoặc tắt máy</a:t>
            </a:r>
            <a:endParaRPr lang="en-US" sz="3600">
              <a:solidFill>
                <a:srgbClr val="FF0000"/>
              </a:solidFill>
              <a:latin typeface="Times New Roman" panose="02020603050405020304" pitchFamily="18" charset="0"/>
              <a:cs typeface="Times New Roman" panose="02020603050405020304" pitchFamily="18" charset="0"/>
            </a:endParaRPr>
          </a:p>
          <a:p>
            <a:pPr algn="l"/>
            <a:r>
              <a:rPr lang="en-US" sz="3600">
                <a:solidFill>
                  <a:srgbClr val="FF0000"/>
                </a:solidFill>
                <a:latin typeface="Times New Roman" panose="02020603050405020304" pitchFamily="18" charset="0"/>
                <a:cs typeface="Times New Roman" panose="02020603050405020304" pitchFamily="18" charset="0"/>
              </a:rPr>
              <a:t>- Công cụ        để vẽ đường gấp khúc</a:t>
            </a:r>
            <a:endParaRPr lang="en-US" sz="3600">
              <a:solidFill>
                <a:srgbClr val="FF0000"/>
              </a:solidFill>
              <a:latin typeface="Times New Roman" panose="02020603050405020304" pitchFamily="18" charset="0"/>
              <a:cs typeface="Times New Roman" panose="02020603050405020304" pitchFamily="18" charset="0"/>
            </a:endParaRPr>
          </a:p>
        </p:txBody>
      </p:sp>
      <p:pic>
        <p:nvPicPr>
          <p:cNvPr id="6" name="Content Placeholder 5"/>
          <p:cNvPicPr>
            <a:picLocks noChangeAspect="1"/>
          </p:cNvPicPr>
          <p:nvPr>
            <p:ph idx="1"/>
          </p:nvPr>
        </p:nvPicPr>
        <p:blipFill>
          <a:blip r:embed="rId1"/>
          <a:stretch>
            <a:fillRect/>
          </a:stretch>
        </p:blipFill>
        <p:spPr>
          <a:xfrm>
            <a:off x="3352800" y="4191000"/>
            <a:ext cx="567690" cy="56769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A – HOẠT ĐỘNG THỰC HÀNH</a:t>
            </a:r>
            <a:endParaRPr lang="en-US" b="1"/>
          </a:p>
        </p:txBody>
      </p:sp>
      <p:pic>
        <p:nvPicPr>
          <p:cNvPr id="5" name="Picture 4"/>
          <p:cNvPicPr>
            <a:picLocks noChangeAspect="1"/>
          </p:cNvPicPr>
          <p:nvPr/>
        </p:nvPicPr>
        <p:blipFill>
          <a:blip r:embed="rId1"/>
          <a:stretch>
            <a:fillRect/>
          </a:stretch>
        </p:blipFill>
        <p:spPr>
          <a:xfrm>
            <a:off x="228600" y="3419475"/>
            <a:ext cx="8686800" cy="1695450"/>
          </a:xfrm>
          <a:prstGeom prst="rect">
            <a:avLst/>
          </a:prstGeom>
        </p:spPr>
      </p:pic>
      <p:sp>
        <p:nvSpPr>
          <p:cNvPr id="6" name="Rounded Rectangle 5"/>
          <p:cNvSpPr/>
          <p:nvPr/>
        </p:nvSpPr>
        <p:spPr>
          <a:xfrm>
            <a:off x="3506931" y="5334000"/>
            <a:ext cx="1936172"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Tô màu</a:t>
            </a:r>
            <a:endParaRPr lang="en-US">
              <a:ln>
                <a:solidFill>
                  <a:schemeClr val="tx1"/>
                </a:solidFill>
              </a:ln>
              <a:solidFill>
                <a:schemeClr val="tx1"/>
              </a:solidFill>
            </a:endParaRPr>
          </a:p>
        </p:txBody>
      </p:sp>
      <p:sp>
        <p:nvSpPr>
          <p:cNvPr id="7" name="Rounded Rectangle 6"/>
          <p:cNvSpPr/>
          <p:nvPr/>
        </p:nvSpPr>
        <p:spPr>
          <a:xfrm>
            <a:off x="228600" y="2438400"/>
            <a:ext cx="1524000"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Chọn hình</a:t>
            </a:r>
            <a:endParaRPr lang="en-US">
              <a:ln>
                <a:solidFill>
                  <a:schemeClr val="tx1"/>
                </a:solidFill>
              </a:ln>
              <a:solidFill>
                <a:schemeClr val="tx1"/>
              </a:solidFill>
            </a:endParaRPr>
          </a:p>
        </p:txBody>
      </p:sp>
      <p:sp>
        <p:nvSpPr>
          <p:cNvPr id="8" name="Rounded Rectangle 7"/>
          <p:cNvSpPr/>
          <p:nvPr/>
        </p:nvSpPr>
        <p:spPr>
          <a:xfrm>
            <a:off x="3702627" y="2440277"/>
            <a:ext cx="1738745"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Tẩy, xóa hình</a:t>
            </a:r>
            <a:endParaRPr lang="en-US">
              <a:ln>
                <a:solidFill>
                  <a:schemeClr val="tx1"/>
                </a:solidFill>
              </a:ln>
              <a:solidFill>
                <a:schemeClr val="tx1"/>
              </a:solidFill>
            </a:endParaRPr>
          </a:p>
        </p:txBody>
      </p:sp>
      <p:sp>
        <p:nvSpPr>
          <p:cNvPr id="9" name="Rounded Rectangle 8"/>
          <p:cNvSpPr/>
          <p:nvPr/>
        </p:nvSpPr>
        <p:spPr>
          <a:xfrm>
            <a:off x="6844144" y="2438400"/>
            <a:ext cx="1842655"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Độ dày nét vẽ</a:t>
            </a:r>
            <a:endParaRPr lang="en-US">
              <a:ln>
                <a:solidFill>
                  <a:schemeClr val="tx1"/>
                </a:solidFill>
              </a:ln>
              <a:solidFill>
                <a:schemeClr val="tx1"/>
              </a:solidFill>
            </a:endParaRPr>
          </a:p>
        </p:txBody>
      </p:sp>
      <p:sp>
        <p:nvSpPr>
          <p:cNvPr id="10" name="Rounded Rectangle 9"/>
          <p:cNvSpPr/>
          <p:nvPr/>
        </p:nvSpPr>
        <p:spPr>
          <a:xfrm>
            <a:off x="491836" y="5290560"/>
            <a:ext cx="1524000"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Dán hình</a:t>
            </a:r>
            <a:endParaRPr lang="en-US">
              <a:ln>
                <a:solidFill>
                  <a:schemeClr val="tx1"/>
                </a:solidFill>
              </a:ln>
              <a:solidFill>
                <a:schemeClr val="tx1"/>
              </a:solidFill>
            </a:endParaRPr>
          </a:p>
        </p:txBody>
      </p:sp>
      <p:sp>
        <p:nvSpPr>
          <p:cNvPr id="11" name="Rounded Rectangle 10"/>
          <p:cNvSpPr/>
          <p:nvPr/>
        </p:nvSpPr>
        <p:spPr>
          <a:xfrm>
            <a:off x="7003471" y="5334000"/>
            <a:ext cx="1524000" cy="533400"/>
          </a:xfrm>
          <a:prstGeom prst="roundRect">
            <a:avLst/>
          </a:prstGeom>
          <a:solidFill>
            <a:srgbClr val="99FF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ln>
                  <a:solidFill>
                    <a:schemeClr val="tx1"/>
                  </a:solidFill>
                </a:ln>
                <a:solidFill>
                  <a:schemeClr val="tx1"/>
                </a:solidFill>
              </a:rPr>
              <a:t>Màu vẽ</a:t>
            </a:r>
            <a:endParaRPr lang="en-US">
              <a:ln>
                <a:solidFill>
                  <a:schemeClr val="tx1"/>
                </a:solidFill>
              </a:ln>
              <a:solidFill>
                <a:schemeClr val="tx1"/>
              </a:solidFill>
            </a:endParaRPr>
          </a:p>
        </p:txBody>
      </p:sp>
      <p:cxnSp>
        <p:nvCxnSpPr>
          <p:cNvPr id="13" name="Straight Arrow Connector 12"/>
          <p:cNvCxnSpPr/>
          <p:nvPr/>
        </p:nvCxnSpPr>
        <p:spPr>
          <a:xfrm flipH="1" flipV="1">
            <a:off x="2514600" y="4191000"/>
            <a:ext cx="992332" cy="1143000"/>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flipV="1">
            <a:off x="7239000" y="4652963"/>
            <a:ext cx="623451" cy="681037"/>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18" name="Straight Arrow Connector 17"/>
          <p:cNvCxnSpPr/>
          <p:nvPr/>
        </p:nvCxnSpPr>
        <p:spPr>
          <a:xfrm flipH="1" flipV="1">
            <a:off x="491836" y="4419600"/>
            <a:ext cx="710045" cy="870961"/>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0" name="Straight Arrow Connector 19"/>
          <p:cNvCxnSpPr/>
          <p:nvPr/>
        </p:nvCxnSpPr>
        <p:spPr>
          <a:xfrm>
            <a:off x="1608859" y="2873880"/>
            <a:ext cx="1898072" cy="1012321"/>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21"/>
          <p:cNvCxnSpPr/>
          <p:nvPr/>
        </p:nvCxnSpPr>
        <p:spPr>
          <a:xfrm flipH="1">
            <a:off x="5565198" y="2577054"/>
            <a:ext cx="1278946" cy="1375821"/>
          </a:xfrm>
          <a:prstGeom prst="straightConnector1">
            <a:avLst/>
          </a:prstGeom>
          <a:ln>
            <a:solidFill>
              <a:srgbClr val="FF0000"/>
            </a:solidFill>
            <a:tailEnd type="triangle"/>
          </a:ln>
        </p:spPr>
        <p:style>
          <a:lnRef idx="3">
            <a:schemeClr val="accent2"/>
          </a:lnRef>
          <a:fillRef idx="0">
            <a:schemeClr val="accent2"/>
          </a:fillRef>
          <a:effectRef idx="2">
            <a:schemeClr val="accent2"/>
          </a:effectRef>
          <a:fontRef idx="minor">
            <a:schemeClr val="tx1"/>
          </a:fontRef>
        </p:style>
      </p:cxnSp>
      <p:cxnSp>
        <p:nvCxnSpPr>
          <p:cNvPr id="27" name="Elbow Connector 26"/>
          <p:cNvCxnSpPr>
            <a:stCxn id="8" idx="1"/>
          </p:cNvCxnSpPr>
          <p:nvPr/>
        </p:nvCxnSpPr>
        <p:spPr>
          <a:xfrm rot="10800000" flipV="1">
            <a:off x="2299855" y="2706976"/>
            <a:ext cx="1402772" cy="1560223"/>
          </a:xfrm>
          <a:prstGeom prst="bentConnector2">
            <a:avLst/>
          </a:prstGeom>
          <a:ln>
            <a:solidFill>
              <a:srgbClr val="FF0000"/>
            </a:solidFill>
            <a:tailEnd type="triangle"/>
          </a:ln>
        </p:spPr>
        <p:style>
          <a:lnRef idx="3">
            <a:schemeClr val="accent6"/>
          </a:lnRef>
          <a:fillRef idx="0">
            <a:schemeClr val="accent6"/>
          </a:fillRef>
          <a:effectRef idx="2">
            <a:schemeClr val="accent6"/>
          </a:effectRef>
          <a:fontRef idx="minor">
            <a:schemeClr val="tx1"/>
          </a:fontRef>
        </p:style>
      </p:cxnSp>
      <p:sp>
        <p:nvSpPr>
          <p:cNvPr id="31" name="TextBox 30"/>
          <p:cNvSpPr txBox="1"/>
          <p:nvPr/>
        </p:nvSpPr>
        <p:spPr>
          <a:xfrm>
            <a:off x="228600" y="1417638"/>
            <a:ext cx="8458199" cy="461665"/>
          </a:xfrm>
          <a:prstGeom prst="rect">
            <a:avLst/>
          </a:prstGeom>
          <a:noFill/>
        </p:spPr>
        <p:txBody>
          <a:bodyPr wrap="square" rtlCol="0">
            <a:spAutoFit/>
          </a:bodyPr>
          <a:lstStyle/>
          <a:p>
            <a:r>
              <a:rPr lang="en-US" sz="2400" b="1" smtClean="0"/>
              <a:t>1. Trao đổi với bạn, nối theo mẫu</a:t>
            </a:r>
            <a:endParaRPr lang="en-US"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circle(in)">
                                      <p:cBhvr>
                                        <p:cTn id="7" dur="20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arn(inVertic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barn(inVertic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arn(inVertical)">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inVertic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barn(inVertical)">
                                      <p:cBhvr>
                                        <p:cTn id="3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sz="3600" b="1" smtClean="0"/>
              <a:t>2. Em và bạn thực hiện yêu cầu sau:</a:t>
            </a:r>
            <a:endParaRPr lang="en-US" sz="3600" b="1"/>
          </a:p>
        </p:txBody>
      </p:sp>
      <p:sp>
        <p:nvSpPr>
          <p:cNvPr id="4" name="Title 1"/>
          <p:cNvSpPr txBox="1"/>
          <p:nvPr/>
        </p:nvSpPr>
        <p:spPr bwMode="auto">
          <a:xfrm>
            <a:off x="457200" y="1219200"/>
            <a:ext cx="8229600" cy="1143000"/>
          </a:xfrm>
          <a:prstGeom prst="rect">
            <a:avLst/>
          </a:prstGeom>
          <a:noFill/>
          <a:ln w="9525">
            <a:noFill/>
            <a:miter lim="800000"/>
          </a:ln>
          <a:effectLst/>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just"/>
            <a:r>
              <a:rPr lang="en-US" sz="3600" b="1" i="1" kern="0" smtClean="0"/>
              <a:t>a, Mở chương trình Paint.</a:t>
            </a:r>
            <a:endParaRPr lang="en-US" sz="3600" b="1" i="1" kern="0" smtClean="0"/>
          </a:p>
        </p:txBody>
      </p:sp>
      <p:sp>
        <p:nvSpPr>
          <p:cNvPr id="5" name="Title 1"/>
          <p:cNvSpPr txBox="1"/>
          <p:nvPr/>
        </p:nvSpPr>
        <p:spPr bwMode="auto">
          <a:xfrm>
            <a:off x="457200" y="2163762"/>
            <a:ext cx="8229600" cy="1143000"/>
          </a:xfrm>
          <a:prstGeom prst="rect">
            <a:avLst/>
          </a:prstGeom>
          <a:noFill/>
          <a:ln w="9525">
            <a:noFill/>
            <a:miter lim="800000"/>
          </a:ln>
          <a:effectLst/>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just"/>
            <a:r>
              <a:rPr lang="en-US" sz="3600" kern="0" smtClean="0"/>
              <a:t>? Có mấy cách mở chương trình Paint?</a:t>
            </a:r>
            <a:endParaRPr lang="en-US" sz="3600" kern="0"/>
          </a:p>
        </p:txBody>
      </p:sp>
      <p:sp>
        <p:nvSpPr>
          <p:cNvPr id="7" name="Text Box 5"/>
          <p:cNvSpPr txBox="1">
            <a:spLocks noChangeArrowheads="1"/>
          </p:cNvSpPr>
          <p:nvPr/>
        </p:nvSpPr>
        <p:spPr bwMode="auto">
          <a:xfrm>
            <a:off x="887844" y="3187555"/>
            <a:ext cx="7341755" cy="521970"/>
          </a:xfrm>
          <a:prstGeom prst="rect">
            <a:avLst/>
          </a:prstGeom>
          <a:noFill/>
          <a:ln w="9525">
            <a:noFill/>
            <a:miter lim="800000"/>
          </a:ln>
          <a:effectLst/>
        </p:spPr>
        <p:txBody>
          <a:bodyPr wrap="square">
            <a:spAutoFit/>
          </a:bodyPr>
          <a:lstStyle/>
          <a:p>
            <a:pPr>
              <a:spcBef>
                <a:spcPct val="50000"/>
              </a:spcBef>
            </a:pPr>
            <a:r>
              <a:rPr lang="en-US" sz="2800"/>
              <a:t>- Kích </a:t>
            </a:r>
            <a:r>
              <a:rPr lang="vi-VN" sz="2800"/>
              <a:t>đ</a:t>
            </a:r>
            <a:r>
              <a:rPr lang="en-US" sz="2800"/>
              <a:t>úp chuột trái vào </a:t>
            </a:r>
            <a:r>
              <a:rPr lang="en-US" sz="2800" kern="0" smtClean="0">
                <a:sym typeface="+mn-ea"/>
              </a:rPr>
              <a:t>chương trình </a:t>
            </a:r>
            <a:r>
              <a:rPr lang="en-US" sz="2800"/>
              <a:t>Paint</a:t>
            </a:r>
            <a:endParaRPr lang="en-US" sz="2800"/>
          </a:p>
        </p:txBody>
      </p:sp>
      <p:sp>
        <p:nvSpPr>
          <p:cNvPr id="8" name="Text Box 6"/>
          <p:cNvSpPr txBox="1">
            <a:spLocks noChangeArrowheads="1"/>
          </p:cNvSpPr>
          <p:nvPr/>
        </p:nvSpPr>
        <p:spPr bwMode="auto">
          <a:xfrm>
            <a:off x="887844" y="3915644"/>
            <a:ext cx="7696200" cy="953135"/>
          </a:xfrm>
          <a:prstGeom prst="rect">
            <a:avLst/>
          </a:prstGeom>
          <a:noFill/>
          <a:ln w="9525">
            <a:noFill/>
            <a:miter lim="800000"/>
          </a:ln>
          <a:effectLst/>
        </p:spPr>
        <p:txBody>
          <a:bodyPr wrap="square">
            <a:spAutoFit/>
          </a:bodyPr>
          <a:lstStyle/>
          <a:p>
            <a:pPr>
              <a:spcBef>
                <a:spcPct val="50000"/>
              </a:spcBef>
            </a:pPr>
            <a:r>
              <a:rPr lang="en-US" sz="2800"/>
              <a:t>- Kích chuột trái vào </a:t>
            </a:r>
            <a:r>
              <a:rPr lang="en-US" sz="2800" kern="0" smtClean="0">
                <a:sym typeface="+mn-ea"/>
              </a:rPr>
              <a:t>chương trình </a:t>
            </a:r>
            <a:r>
              <a:rPr lang="en-US" sz="2800">
                <a:sym typeface="+mn-ea"/>
              </a:rPr>
              <a:t>Paint,</a:t>
            </a:r>
            <a:r>
              <a:rPr lang="en-US" sz="2800"/>
              <a:t> ấn  Enter</a:t>
            </a:r>
            <a:endParaRPr lang="en-US" sz="2800"/>
          </a:p>
        </p:txBody>
      </p:sp>
      <p:sp>
        <p:nvSpPr>
          <p:cNvPr id="9" name="Text Box 7"/>
          <p:cNvSpPr txBox="1">
            <a:spLocks noChangeArrowheads="1"/>
          </p:cNvSpPr>
          <p:nvPr/>
        </p:nvSpPr>
        <p:spPr bwMode="auto">
          <a:xfrm>
            <a:off x="901700" y="5060158"/>
            <a:ext cx="7785100" cy="953135"/>
          </a:xfrm>
          <a:prstGeom prst="rect">
            <a:avLst/>
          </a:prstGeom>
          <a:noFill/>
          <a:ln w="9525">
            <a:noFill/>
            <a:miter lim="800000"/>
          </a:ln>
          <a:effectLst/>
        </p:spPr>
        <p:txBody>
          <a:bodyPr wrap="square">
            <a:spAutoFit/>
          </a:bodyPr>
          <a:lstStyle/>
          <a:p>
            <a:pPr>
              <a:spcBef>
                <a:spcPct val="50000"/>
              </a:spcBef>
            </a:pPr>
            <a:r>
              <a:rPr lang="en-US" sz="2800"/>
              <a:t>- Kích chuột phải vào </a:t>
            </a:r>
            <a:r>
              <a:rPr lang="en-US" sz="2800" kern="0" smtClean="0">
                <a:sym typeface="+mn-ea"/>
              </a:rPr>
              <a:t>chương trình </a:t>
            </a:r>
            <a:r>
              <a:rPr lang="en-US" sz="2800">
                <a:sym typeface="+mn-ea"/>
              </a:rPr>
              <a:t>Paint</a:t>
            </a:r>
            <a:r>
              <a:rPr lang="en-US" sz="2800"/>
              <a:t> và chọn Open</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ldLvl="0" animBg="1"/>
      <p:bldP spid="8" grpId="0" bldLvl="0" animBg="1"/>
      <p:bldP spid="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gg"/>
          <p:cNvPicPr/>
          <p:nvPr/>
        </p:nvPicPr>
        <p:blipFill>
          <a:blip r:embed="rId1">
            <a:extLst>
              <a:ext uri="{28A0092B-C50C-407E-A947-70E740481C1C}">
                <a14:useLocalDpi xmlns:a14="http://schemas.microsoft.com/office/drawing/2010/main" val="0"/>
              </a:ext>
            </a:extLst>
          </a:blip>
          <a:srcRect/>
          <a:stretch>
            <a:fillRect/>
          </a:stretch>
        </p:blipFill>
        <p:spPr bwMode="auto">
          <a:xfrm>
            <a:off x="914400" y="2739737"/>
            <a:ext cx="2743200" cy="3210790"/>
          </a:xfrm>
          <a:prstGeom prst="rect">
            <a:avLst/>
          </a:prstGeom>
          <a:noFill/>
          <a:ln>
            <a:noFill/>
          </a:ln>
        </p:spPr>
      </p:pic>
      <p:pic>
        <p:nvPicPr>
          <p:cNvPr id="5" name="Picture 4" descr="gggggggg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895600"/>
            <a:ext cx="2895600" cy="3048000"/>
          </a:xfrm>
          <a:prstGeom prst="rect">
            <a:avLst/>
          </a:prstGeom>
          <a:noFill/>
          <a:ln>
            <a:noFill/>
          </a:ln>
        </p:spPr>
      </p:pic>
      <p:sp>
        <p:nvSpPr>
          <p:cNvPr id="6" name="Rectangle 5"/>
          <p:cNvSpPr/>
          <p:nvPr/>
        </p:nvSpPr>
        <p:spPr>
          <a:xfrm>
            <a:off x="1752600" y="5950527"/>
            <a:ext cx="6858000" cy="461665"/>
          </a:xfrm>
          <a:prstGeom prst="rect">
            <a:avLst/>
          </a:prstGeom>
        </p:spPr>
        <p:txBody>
          <a:bodyPr wrap="square">
            <a:spAutoFit/>
          </a:bodyPr>
          <a:lstStyle/>
          <a:p>
            <a:pPr algn="just">
              <a:spcAft>
                <a:spcPts val="200"/>
              </a:spcAft>
            </a:pPr>
            <a:r>
              <a:rPr lang="en-US" sz="2400" b="1">
                <a:solidFill>
                  <a:srgbClr val="FF0000"/>
                </a:solidFill>
                <a:latin typeface="Times New Roman" panose="02020603050405020304" pitchFamily="18" charset="0"/>
                <a:ea typeface="Times New Roman" panose="02020603050405020304" pitchFamily="18" charset="0"/>
              </a:rPr>
              <a:t>Bài vẽ 1    </a:t>
            </a:r>
            <a:r>
              <a:rPr lang="en-US" sz="2400" b="1" smtClean="0">
                <a:solidFill>
                  <a:srgbClr val="FF0000"/>
                </a:solidFill>
                <a:latin typeface="Times New Roman" panose="02020603050405020304" pitchFamily="18" charset="0"/>
                <a:ea typeface="Times New Roman" panose="02020603050405020304" pitchFamily="18" charset="0"/>
              </a:rPr>
              <a:t>                                       Bài </a:t>
            </a:r>
            <a:r>
              <a:rPr lang="en-US" sz="2400" b="1">
                <a:solidFill>
                  <a:srgbClr val="FF0000"/>
                </a:solidFill>
                <a:latin typeface="Times New Roman" panose="02020603050405020304" pitchFamily="18" charset="0"/>
                <a:ea typeface="Times New Roman" panose="02020603050405020304" pitchFamily="18" charset="0"/>
              </a:rPr>
              <a:t>vẽ 2</a:t>
            </a:r>
            <a:endParaRPr lang="en-US" sz="2400">
              <a:effectLst/>
              <a:latin typeface="Times New Roman" panose="02020603050405020304" pitchFamily="18" charset="0"/>
              <a:ea typeface="Times New Roman" panose="02020603050405020304" pitchFamily="18" charset="0"/>
            </a:endParaRPr>
          </a:p>
        </p:txBody>
      </p:sp>
      <p:sp>
        <p:nvSpPr>
          <p:cNvPr id="9" name="Title 1"/>
          <p:cNvSpPr txBox="1"/>
          <p:nvPr/>
        </p:nvSpPr>
        <p:spPr bwMode="auto">
          <a:xfrm>
            <a:off x="152400" y="162792"/>
            <a:ext cx="8763000" cy="2115280"/>
          </a:xfrm>
          <a:prstGeom prst="rect">
            <a:avLst/>
          </a:prstGeom>
          <a:noFill/>
          <a:ln w="9525">
            <a:noFill/>
            <a:miter lim="800000"/>
          </a:ln>
          <a:effectLst/>
        </p:spPr>
        <p:txBody>
          <a:bodyPr vert="horz" wrap="square" lIns="91440" tIns="45720" rIns="91440" bIns="45720" numCol="1" anchor="ctr" anchorCtr="0" compatLnSpc="1"/>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a:lstStyle>
          <a:p>
            <a:pPr algn="just"/>
            <a:r>
              <a:rPr lang="en-US" sz="3200" b="1" kern="0" smtClean="0"/>
              <a:t>b, Vẽ hình rồi tô màu cho hình theo mẫu. Lưu tên bài vẽ lần lượt là </a:t>
            </a:r>
            <a:r>
              <a:rPr lang="en-US" sz="3200" b="1" kern="0" smtClean="0">
                <a:solidFill>
                  <a:srgbClr val="FF0000"/>
                </a:solidFill>
              </a:rPr>
              <a:t>Bài vẽ 1</a:t>
            </a:r>
            <a:r>
              <a:rPr lang="en-US" sz="3200" b="1" kern="0" smtClean="0"/>
              <a:t>, </a:t>
            </a:r>
            <a:r>
              <a:rPr lang="en-US" sz="3200" b="1" kern="0" smtClean="0">
                <a:solidFill>
                  <a:srgbClr val="FF0000"/>
                </a:solidFill>
              </a:rPr>
              <a:t>Bài vẽ 2 </a:t>
            </a:r>
            <a:r>
              <a:rPr lang="en-US" sz="3200" b="1" kern="0" smtClean="0"/>
              <a:t>vào thư mục của em trong máy tính.</a:t>
            </a:r>
            <a:endParaRPr lang="en-US" sz="3200" b="1" kern="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8686800" cy="3276600"/>
          </a:xfrm>
        </p:spPr>
        <p:txBody>
          <a:bodyPr/>
          <a:lstStyle/>
          <a:p>
            <a:r>
              <a:rPr lang="en-US" smtClean="0"/>
              <a:t>3. Em và bạn trao đổi cách đổi tên hai bài vẽ ở hoạt động 2 thành tên </a:t>
            </a:r>
            <a:r>
              <a:rPr lang="en-US" smtClean="0">
                <a:solidFill>
                  <a:srgbClr val="FF0000"/>
                </a:solidFill>
              </a:rPr>
              <a:t>Đèn giao thông </a:t>
            </a:r>
            <a:r>
              <a:rPr lang="en-US" smtClean="0"/>
              <a:t>và </a:t>
            </a:r>
            <a:r>
              <a:rPr lang="en-US" smtClean="0">
                <a:solidFill>
                  <a:srgbClr val="FF0000"/>
                </a:solidFill>
              </a:rPr>
              <a:t>Con diều</a:t>
            </a:r>
            <a:r>
              <a:rPr lang="en-US" smtClean="0"/>
              <a:t>.</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8686800" cy="3276600"/>
          </a:xfrm>
        </p:spPr>
        <p:txBody>
          <a:bodyPr/>
          <a:lstStyle/>
          <a:p>
            <a:pPr algn="just"/>
            <a:r>
              <a:rPr lang="en-US" smtClean="0"/>
              <a:t>4. Em mở bài vẽ </a:t>
            </a:r>
            <a:r>
              <a:rPr lang="en-US" smtClean="0">
                <a:solidFill>
                  <a:srgbClr val="FF0000"/>
                </a:solidFill>
              </a:rPr>
              <a:t>Đèn giao thông</a:t>
            </a:r>
            <a:r>
              <a:rPr lang="en-US" smtClean="0"/>
              <a:t>, vẽ thêm chiếc ô tô bên cạnh chiếc đèn giao thông rồi lưu bài vẽ vào thư mục của em trên máy tính.</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1"/>
          <a:stretch>
            <a:fillRect/>
          </a:stretch>
        </p:blipFill>
        <p:spPr>
          <a:xfrm>
            <a:off x="914400" y="274638"/>
            <a:ext cx="8229600" cy="610238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95400"/>
            <a:ext cx="8686800" cy="4495800"/>
          </a:xfrm>
        </p:spPr>
        <p:txBody>
          <a:bodyPr/>
          <a:lstStyle/>
          <a:p>
            <a:pPr algn="just"/>
            <a:r>
              <a:rPr lang="en-US" smtClean="0"/>
              <a:t>4. Mở bài vẽ </a:t>
            </a:r>
            <a:r>
              <a:rPr lang="en-US" smtClean="0">
                <a:solidFill>
                  <a:srgbClr val="FF0000"/>
                </a:solidFill>
              </a:rPr>
              <a:t>Con diều</a:t>
            </a:r>
            <a:r>
              <a:rPr lang="en-US" smtClean="0"/>
              <a:t>, sử dụng công cụ sao chép để sao chép thành nhiều con diều khác. Vẽ them mặt trời và các đám mây rồi tô màu để bức tranh sinh động hơn.</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1"/>
          <a:srcRect r="12122"/>
          <a:stretch>
            <a:fillRect/>
          </a:stretch>
        </p:blipFill>
        <p:spPr>
          <a:xfrm>
            <a:off x="685800" y="253856"/>
            <a:ext cx="8001000" cy="6507079"/>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8" ma:contentTypeDescription="Tạo tài liệu mới." ma:contentTypeScope="" ma:versionID="b0d3dccb1dea67d89db10013b12d936c">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353ad8bc25002707c97d916ef9b53ee3"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BC2390CC-E540-4408-8C00-0D9EEE029663}"/>
</file>

<file path=customXml/itemProps2.xml><?xml version="1.0" encoding="utf-8"?>
<ds:datastoreItem xmlns:ds="http://schemas.openxmlformats.org/officeDocument/2006/customXml" ds:itemID="{6E127F34-6D3B-4484-864F-A639B597B1B6}"/>
</file>

<file path=customXml/itemProps3.xml><?xml version="1.0" encoding="utf-8"?>
<ds:datastoreItem xmlns:ds="http://schemas.openxmlformats.org/officeDocument/2006/customXml" ds:itemID="{52EEF04D-4E7C-4A08-A06F-E08109EDE160}"/>
</file>

<file path=docProps/app.xml><?xml version="1.0" encoding="utf-8"?>
<Properties xmlns="http://schemas.openxmlformats.org/officeDocument/2006/extended-properties" xmlns:vt="http://schemas.openxmlformats.org/officeDocument/2006/docPropsVTypes">
  <TotalTime>0</TotalTime>
  <Words>1235</Words>
  <Application>WPS Presentation</Application>
  <PresentationFormat>On-screen Show (4:3)</PresentationFormat>
  <Paragraphs>57</Paragraphs>
  <Slides>11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22" baseType="lpstr">
      <vt:lpstr>Arial</vt:lpstr>
      <vt:lpstr>SimSun</vt:lpstr>
      <vt:lpstr>Wingdings</vt:lpstr>
      <vt:lpstr>Arial</vt:lpstr>
      <vt:lpstr>Times New Roman</vt:lpstr>
      <vt:lpstr>Microsoft YaHei</vt:lpstr>
      <vt:lpstr>Arial Unicode MS</vt:lpstr>
      <vt:lpstr>Calibri</vt:lpstr>
      <vt:lpstr>MS PGothic</vt:lpstr>
      <vt:lpstr>Default Design</vt:lpstr>
      <vt:lpstr>Paint.Picture</vt:lpstr>
      <vt:lpstr>PowerPoint 演示文稿</vt:lpstr>
      <vt:lpstr>A – HOẠT ĐỘNG THỰC HÀNH</vt:lpstr>
      <vt:lpstr>2. Em và bạn thực hiện yêu cầu sau:</vt:lpstr>
      <vt:lpstr>PowerPoint 演示文稿</vt:lpstr>
      <vt:lpstr>3. Em và bạn trao đổi cách đổi tên hai bài vẽ ở hoạt động 2 thành tên Đèn giao thông và Con diều.</vt:lpstr>
      <vt:lpstr>4. Em mở bài vẽ Đèn giao thông, vẽ thêm chiếc ô tô bên cạnh chiếc đèn giao thông rồi lưu bài vẽ vào thư mục của em trên máy tính.</vt:lpstr>
      <vt:lpstr>PowerPoint 演示文稿</vt:lpstr>
      <vt:lpstr>4. Mở bài vẽ Con diều, sử dụng công cụ sao chép để sao chép thành nhiều con diều khác. Vẽ them mặt trời và các đám mây rồi tô màu để bức tranh sinh động hơn.</vt:lpstr>
      <vt:lpstr>PowerPoint 演示文稿</vt:lpstr>
      <vt:lpstr>B- HOẠT ĐỘNG ỨNG DỤNG MỞ RỘNG</vt:lpstr>
      <vt:lpstr>GHI NHỚ</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HoangThu</dc:creator>
  <cp:lastModifiedBy>ACER</cp:lastModifiedBy>
  <cp:revision>22</cp:revision>
  <dcterms:created xsi:type="dcterms:W3CDTF">2003-01-27T08:05:00Z</dcterms:created>
  <dcterms:modified xsi:type="dcterms:W3CDTF">2021-10-24T09:07:34Z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2DDE62D86B2E4E0DA8D2DACCBDEAECEE</vt:lpwstr>
  </property>
  <property fmtid="{D5CDD505-2E9C-101B-9397-08002B2CF9AE}" pid="3" name="KSOProductBuildVer">
    <vt:lpwstr>1033-11.2.0.10323</vt:lpwstr>
  </property>
  <property fmtid="{D5CDD505-2E9C-101B-9397-08002B2CF9AE}" pid="4" name="ContentTypeId">
    <vt:lpwstr>0x010100D136222746B9DD4E9009FC74C2167E69</vt:lpwstr>
  </property>
</Properties>
</file>