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wav" ContentType="audio/x-wav"/>
  <Default Extension="xml" ContentType="application/xml"/>
  <Default Extension="wdp" ContentType="image/vnd.ms-photo"/>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1.xml" ContentType="application/vnd.openxmlformats-officedocument.presentationml.notesSlide+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3.xml" ContentType="application/vnd.openxmlformats-officedocument.presentationml.tags+xml"/>
  <Override PartName="/ppt/tags/tag1.xml" ContentType="application/vnd.openxmlformats-officedocument.presentationml.tags+xml"/>
  <Override PartName="/docProps/app.xml" ContentType="application/vnd.openxmlformats-officedocument.extended-properties+xml"/>
  <Override PartName="/ppt/tags/tag2.xml" ContentType="application/vnd.openxmlformats-officedocument.presentationml.tag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9"/>
  </p:notesMasterIdLst>
  <p:sldIdLst>
    <p:sldId id="2953" r:id="rId2"/>
    <p:sldId id="2969" r:id="rId3"/>
    <p:sldId id="2950" r:id="rId4"/>
    <p:sldId id="2948" r:id="rId5"/>
    <p:sldId id="2947" r:id="rId6"/>
    <p:sldId id="2970" r:id="rId7"/>
    <p:sldId id="2971" r:id="rId8"/>
    <p:sldId id="2977" r:id="rId9"/>
    <p:sldId id="3004" r:id="rId10"/>
    <p:sldId id="3003" r:id="rId11"/>
    <p:sldId id="2941" r:id="rId12"/>
    <p:sldId id="2942" r:id="rId13"/>
    <p:sldId id="3005" r:id="rId14"/>
    <p:sldId id="3007" r:id="rId15"/>
    <p:sldId id="3008" r:id="rId16"/>
    <p:sldId id="3009" r:id="rId17"/>
    <p:sldId id="28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1" autoAdjust="0"/>
    <p:restoredTop sz="94660"/>
  </p:normalViewPr>
  <p:slideViewPr>
    <p:cSldViewPr snapToGrid="0">
      <p:cViewPr varScale="1">
        <p:scale>
          <a:sx n="82" d="100"/>
          <a:sy n="82" d="100"/>
        </p:scale>
        <p:origin x="64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3.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19/03/2022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84401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74537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16198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3" name="Picture 2" descr="A picture containing dark, night sky&#10;&#10;Description automatically generated">
            <a:extLst>
              <a:ext uri="{FF2B5EF4-FFF2-40B4-BE49-F238E27FC236}">
                <a16:creationId xmlns:a16="http://schemas.microsoft.com/office/drawing/2014/main" id="{85310F18-5BA7-4C17-B4F5-065BA10138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057" y="837957"/>
            <a:ext cx="6717885" cy="5182085"/>
          </a:xfrm>
          <a:prstGeom prst="rect">
            <a:avLst/>
          </a:prstGeom>
        </p:spPr>
      </p:pic>
      <p:sp>
        <p:nvSpPr>
          <p:cNvPr id="4" name="Rectangle: Diagonal Corners Rounded 3">
            <a:extLst>
              <a:ext uri="{FF2B5EF4-FFF2-40B4-BE49-F238E27FC236}">
                <a16:creationId xmlns:a16="http://schemas.microsoft.com/office/drawing/2014/main" id="{72EC2C62-5485-4B12-B6B0-739CD2756FBA}"/>
              </a:ext>
            </a:extLst>
          </p:cNvPr>
          <p:cNvSpPr/>
          <p:nvPr userDrawn="1"/>
        </p:nvSpPr>
        <p:spPr>
          <a:xfrm>
            <a:off x="236375" y="228600"/>
            <a:ext cx="11719249" cy="6400800"/>
          </a:xfrm>
          <a:prstGeom prst="round2DiagRect">
            <a:avLst>
              <a:gd name="adj1" fmla="val 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0E1A38A-6943-4B48-B746-2B3F59D8D579}"/>
              </a:ext>
            </a:extLst>
          </p:cNvPr>
          <p:cNvPicPr>
            <a:picLocks noChangeAspect="1"/>
          </p:cNvPicPr>
          <p:nvPr userDrawn="1"/>
        </p:nvPicPr>
        <p:blipFill>
          <a:blip r:embed="rId3"/>
          <a:stretch>
            <a:fillRect/>
          </a:stretch>
        </p:blipFill>
        <p:spPr>
          <a:xfrm>
            <a:off x="11310475" y="299106"/>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61"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audio" Target="../media/audio2.wav"/><Relationship Id="rId10" Type="http://schemas.openxmlformats.org/officeDocument/2006/relationships/image" Target="../media/image43.png"/><Relationship Id="rId4" Type="http://schemas.openxmlformats.org/officeDocument/2006/relationships/audio" Target="../media/audio1.wav"/><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45.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image" Target="../media/image15.png"/><Relationship Id="rId9" Type="http://schemas.openxmlformats.org/officeDocument/2006/relationships/image" Target="../media/image20.sv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5.sv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7733" y="740863"/>
            <a:ext cx="1664763" cy="1512215"/>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5C0DB42F-0BEB-43F0-8ED5-79EB72FD39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6949" y="902002"/>
            <a:ext cx="6145301" cy="2017951"/>
          </a:xfrm>
          <a:prstGeom prst="rect">
            <a:avLst/>
          </a:prstGeom>
        </p:spPr>
      </p:pic>
      <p:pic>
        <p:nvPicPr>
          <p:cNvPr id="5" name="Picture 4">
            <a:extLst>
              <a:ext uri="{FF2B5EF4-FFF2-40B4-BE49-F238E27FC236}">
                <a16:creationId xmlns:a16="http://schemas.microsoft.com/office/drawing/2014/main" id="{4FB6E97E-32EB-4B40-8BFA-C27A15E60A5A}"/>
              </a:ext>
            </a:extLst>
          </p:cNvPr>
          <p:cNvPicPr>
            <a:picLocks noChangeAspect="1"/>
          </p:cNvPicPr>
          <p:nvPr/>
        </p:nvPicPr>
        <p:blipFill>
          <a:blip r:embed="rId9"/>
          <a:stretch>
            <a:fillRect/>
          </a:stretch>
        </p:blipFill>
        <p:spPr>
          <a:xfrm>
            <a:off x="0" y="192093"/>
            <a:ext cx="1735904" cy="548770"/>
          </a:xfrm>
          <a:prstGeom prst="rect">
            <a:avLst/>
          </a:prstGeom>
        </p:spPr>
      </p:pic>
      <p:pic>
        <p:nvPicPr>
          <p:cNvPr id="8" name="Picture 7">
            <a:extLst>
              <a:ext uri="{FF2B5EF4-FFF2-40B4-BE49-F238E27FC236}">
                <a16:creationId xmlns:a16="http://schemas.microsoft.com/office/drawing/2014/main" id="{C3042C7E-94F0-454A-8B17-763D65990048}"/>
              </a:ext>
            </a:extLst>
          </p:cNvPr>
          <p:cNvPicPr>
            <a:picLocks noChangeAspect="1"/>
          </p:cNvPicPr>
          <p:nvPr/>
        </p:nvPicPr>
        <p:blipFill>
          <a:blip r:embed="rId10"/>
          <a:stretch>
            <a:fillRect/>
          </a:stretch>
        </p:blipFill>
        <p:spPr>
          <a:xfrm>
            <a:off x="132402" y="2491800"/>
            <a:ext cx="589731" cy="520622"/>
          </a:xfrm>
          <a:prstGeom prst="rect">
            <a:avLst/>
          </a:prstGeom>
        </p:spPr>
      </p:pic>
    </p:spTree>
    <p:custDataLst>
      <p:tags r:id="rId1"/>
    </p:custDataLst>
    <p:extLst>
      <p:ext uri="{BB962C8B-B14F-4D97-AF65-F5344CB8AC3E}">
        <p14:creationId xmlns:p14="http://schemas.microsoft.com/office/powerpoint/2010/main" val="2435033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3A0E815-B533-45C6-A6D9-CA193D0BE5E9}"/>
              </a:ext>
            </a:extLst>
          </p:cNvPr>
          <p:cNvGrpSpPr/>
          <p:nvPr/>
        </p:nvGrpSpPr>
        <p:grpSpPr>
          <a:xfrm>
            <a:off x="700787" y="427600"/>
            <a:ext cx="10701826" cy="3082923"/>
            <a:chOff x="1241114" y="448382"/>
            <a:chExt cx="10701826" cy="3082923"/>
          </a:xfrm>
        </p:grpSpPr>
        <p:grpSp>
          <p:nvGrpSpPr>
            <p:cNvPr id="3" name="Group 2">
              <a:extLst>
                <a:ext uri="{FF2B5EF4-FFF2-40B4-BE49-F238E27FC236}">
                  <a16:creationId xmlns:a16="http://schemas.microsoft.com/office/drawing/2014/main" id="{CEC5E85F-A27F-487E-8441-8D9F2B65FE27}"/>
                </a:ext>
              </a:extLst>
            </p:cNvPr>
            <p:cNvGrpSpPr/>
            <p:nvPr/>
          </p:nvGrpSpPr>
          <p:grpSpPr>
            <a:xfrm>
              <a:off x="1241114" y="448382"/>
              <a:ext cx="10701826" cy="3082923"/>
              <a:chOff x="1241114" y="448382"/>
              <a:chExt cx="10701826" cy="3082923"/>
            </a:xfrm>
          </p:grpSpPr>
          <p:grpSp>
            <p:nvGrpSpPr>
              <p:cNvPr id="5" name="Group 4">
                <a:extLst>
                  <a:ext uri="{FF2B5EF4-FFF2-40B4-BE49-F238E27FC236}">
                    <a16:creationId xmlns:a16="http://schemas.microsoft.com/office/drawing/2014/main" id="{267C5109-9F3B-4C56-9147-7EDE9F954F92}"/>
                  </a:ext>
                </a:extLst>
              </p:cNvPr>
              <p:cNvGrpSpPr/>
              <p:nvPr/>
            </p:nvGrpSpPr>
            <p:grpSpPr>
              <a:xfrm>
                <a:off x="1644114" y="911578"/>
                <a:ext cx="10298826" cy="2619727"/>
                <a:chOff x="2320005" y="934090"/>
                <a:chExt cx="9265272" cy="3864817"/>
              </a:xfrm>
            </p:grpSpPr>
            <p:sp>
              <p:nvSpPr>
                <p:cNvPr id="7" name="Rectangle: Rounded Corners 6">
                  <a:extLst>
                    <a:ext uri="{FF2B5EF4-FFF2-40B4-BE49-F238E27FC236}">
                      <a16:creationId xmlns:a16="http://schemas.microsoft.com/office/drawing/2014/main" id="{A4888AA4-A1F2-44F5-9994-99A1F443153A}"/>
                    </a:ext>
                  </a:extLst>
                </p:cNvPr>
                <p:cNvSpPr/>
                <p:nvPr/>
              </p:nvSpPr>
              <p:spPr>
                <a:xfrm>
                  <a:off x="2406509" y="1054359"/>
                  <a:ext cx="9178768" cy="374454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0FA26F4-2175-40EB-A3D3-B15D9F600BD0}"/>
                    </a:ext>
                  </a:extLst>
                </p:cNvPr>
                <p:cNvSpPr/>
                <p:nvPr/>
              </p:nvSpPr>
              <p:spPr>
                <a:xfrm>
                  <a:off x="2320005" y="934090"/>
                  <a:ext cx="9178768" cy="3744548"/>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44E9E84F-A05E-41FC-A9AA-FCB2E12CE96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41114" y="448382"/>
                <a:ext cx="998307" cy="883997"/>
              </a:xfrm>
              <a:prstGeom prst="rect">
                <a:avLst/>
              </a:prstGeom>
            </p:spPr>
          </p:pic>
        </p:grpSp>
        <p:sp>
          <p:nvSpPr>
            <p:cNvPr id="4" name="Rectangle 3">
              <a:extLst>
                <a:ext uri="{FF2B5EF4-FFF2-40B4-BE49-F238E27FC236}">
                  <a16:creationId xmlns:a16="http://schemas.microsoft.com/office/drawing/2014/main" id="{40AA4502-4CD9-4258-BF58-5348743422A3}"/>
                </a:ext>
              </a:extLst>
            </p:cNvPr>
            <p:cNvSpPr/>
            <p:nvPr/>
          </p:nvSpPr>
          <p:spPr>
            <a:xfrm>
              <a:off x="2134360" y="1062489"/>
              <a:ext cx="9494180" cy="2236381"/>
            </a:xfrm>
            <a:prstGeom prst="rect">
              <a:avLst/>
            </a:prstGeom>
          </p:spPr>
          <p:txBody>
            <a:bodyPr wrap="square">
              <a:spAutoFit/>
            </a:bodyPr>
            <a:lstStyle/>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Máy tính xách tay, máy tính bảng và điện thoại thông minh cũng có các bộ phận cơ bản như máy tính để bàn</a:t>
              </a:r>
              <a:r>
                <a:rPr lang="en-US" sz="2400" b="1">
                  <a:solidFill>
                    <a:srgbClr val="F03C69"/>
                  </a:solidFill>
                  <a:latin typeface="UTM Avo" panose="02040603050506020204" pitchFamily="18" charset="0"/>
                  <a:cs typeface="Times New Roman" panose="02020603050405020304" pitchFamily="18" charset="0"/>
                </a:rPr>
                <a:t>.</a:t>
              </a:r>
            </a:p>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Màn hình cảm ứng của điện thoại thông minh, </a:t>
              </a:r>
              <a:endParaRPr lang="en-US" sz="2400" b="1">
                <a:solidFill>
                  <a:srgbClr val="F03C69"/>
                </a:solidFill>
                <a:latin typeface="UTM Avo" panose="02040603050506020204" pitchFamily="18" charset="0"/>
                <a:cs typeface="Times New Roman" panose="02020603050405020304" pitchFamily="18" charset="0"/>
              </a:endParaRPr>
            </a:p>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máy tính bảng còn được sử dụng để đưa thông tin vào.</a:t>
              </a:r>
            </a:p>
          </p:txBody>
        </p:sp>
      </p:grpSp>
      <p:sp>
        <p:nvSpPr>
          <p:cNvPr id="9" name="Rectangle 8">
            <a:extLst>
              <a:ext uri="{FF2B5EF4-FFF2-40B4-BE49-F238E27FC236}">
                <a16:creationId xmlns:a16="http://schemas.microsoft.com/office/drawing/2014/main" id="{7C3DE7B9-B379-4996-B393-718359F658B7}"/>
              </a:ext>
            </a:extLst>
          </p:cNvPr>
          <p:cNvSpPr/>
          <p:nvPr/>
        </p:nvSpPr>
        <p:spPr>
          <a:xfrm>
            <a:off x="1699093" y="4092184"/>
            <a:ext cx="9533479" cy="1128386"/>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Bộ phận nào của điện thoại thông minh thực hiện chức năng của chuột và bàn phím?</a:t>
            </a:r>
          </a:p>
        </p:txBody>
      </p:sp>
      <p:pic>
        <p:nvPicPr>
          <p:cNvPr id="10" name="Picture 9">
            <a:extLst>
              <a:ext uri="{FF2B5EF4-FFF2-40B4-BE49-F238E27FC236}">
                <a16:creationId xmlns:a16="http://schemas.microsoft.com/office/drawing/2014/main" id="{EC49A0D6-85D6-46AD-B693-E1CF886E3F53}"/>
              </a:ext>
            </a:extLst>
          </p:cNvPr>
          <p:cNvPicPr>
            <a:picLocks noChangeAspect="1"/>
          </p:cNvPicPr>
          <p:nvPr/>
        </p:nvPicPr>
        <p:blipFill>
          <a:blip r:embed="rId3"/>
          <a:stretch>
            <a:fillRect/>
          </a:stretch>
        </p:blipFill>
        <p:spPr>
          <a:xfrm>
            <a:off x="716030" y="3892196"/>
            <a:ext cx="897918" cy="883997"/>
          </a:xfrm>
          <a:prstGeom prst="rect">
            <a:avLst/>
          </a:prstGeom>
        </p:spPr>
      </p:pic>
    </p:spTree>
    <p:extLst>
      <p:ext uri="{BB962C8B-B14F-4D97-AF65-F5344CB8AC3E}">
        <p14:creationId xmlns:p14="http://schemas.microsoft.com/office/powerpoint/2010/main" val="1272305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EBC15D-1B5B-472C-9D5F-D5D5734CC7B3}"/>
              </a:ext>
            </a:extLst>
          </p:cNvPr>
          <p:cNvSpPr/>
          <p:nvPr/>
        </p:nvSpPr>
        <p:spPr>
          <a:xfrm>
            <a:off x="363894" y="283918"/>
            <a:ext cx="7647845" cy="661656"/>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3. AN TOÀN VỀ ĐIỆN KHI SỬ DỤNG MÁY TÍNH</a:t>
            </a:r>
            <a:endParaRPr lang="vi-VN" sz="2800" b="1">
              <a:solidFill>
                <a:srgbClr val="F03C69"/>
              </a:solidFill>
              <a:latin typeface="UTM Avo" panose="020406030505060202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2E0C7C1D-7769-4203-974E-EBA22B5762F4}"/>
              </a:ext>
            </a:extLst>
          </p:cNvPr>
          <p:cNvGrpSpPr/>
          <p:nvPr/>
        </p:nvGrpSpPr>
        <p:grpSpPr>
          <a:xfrm>
            <a:off x="522612" y="966456"/>
            <a:ext cx="2971088" cy="936623"/>
            <a:chOff x="522612" y="966456"/>
            <a:chExt cx="2971088" cy="936623"/>
          </a:xfrm>
        </p:grpSpPr>
        <p:grpSp>
          <p:nvGrpSpPr>
            <p:cNvPr id="7" name="Group 6">
              <a:extLst>
                <a:ext uri="{FF2B5EF4-FFF2-40B4-BE49-F238E27FC236}">
                  <a16:creationId xmlns:a16="http://schemas.microsoft.com/office/drawing/2014/main" id="{13F6E11B-1547-4AE8-AAD3-1BE8A69ED88B}"/>
                </a:ext>
              </a:extLst>
            </p:cNvPr>
            <p:cNvGrpSpPr/>
            <p:nvPr/>
          </p:nvGrpSpPr>
          <p:grpSpPr>
            <a:xfrm>
              <a:off x="522612" y="1131928"/>
              <a:ext cx="2323370" cy="661656"/>
              <a:chOff x="5906375" y="1441066"/>
              <a:chExt cx="2323370" cy="661656"/>
            </a:xfrm>
          </p:grpSpPr>
          <p:sp>
            <p:nvSpPr>
              <p:cNvPr id="12" name="Rectangle: Top Corners Rounded 11">
                <a:extLst>
                  <a:ext uri="{FF2B5EF4-FFF2-40B4-BE49-F238E27FC236}">
                    <a16:creationId xmlns:a16="http://schemas.microsoft.com/office/drawing/2014/main" id="{76B8E9EF-04DC-4B37-BAEA-4ADECCD94B21}"/>
                  </a:ext>
                </a:extLst>
              </p:cNvPr>
              <p:cNvSpPr/>
              <p:nvPr/>
            </p:nvSpPr>
            <p:spPr>
              <a:xfrm>
                <a:off x="5931404" y="1441066"/>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13" name="Rectangle 12">
                <a:extLst>
                  <a:ext uri="{FF2B5EF4-FFF2-40B4-BE49-F238E27FC236}">
                    <a16:creationId xmlns:a16="http://schemas.microsoft.com/office/drawing/2014/main" id="{42DC7644-AE3F-494F-BCF7-79C0D9A7612F}"/>
                  </a:ext>
                </a:extLst>
              </p:cNvPr>
              <p:cNvSpPr/>
              <p:nvPr/>
            </p:nvSpPr>
            <p:spPr>
              <a:xfrm>
                <a:off x="5906375" y="1465062"/>
                <a:ext cx="2135017" cy="57259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cs typeface="Times New Roman" panose="02020603050405020304" pitchFamily="18" charset="0"/>
                </a:endParaRPr>
              </a:p>
            </p:txBody>
          </p:sp>
        </p:grpSp>
        <p:pic>
          <p:nvPicPr>
            <p:cNvPr id="9" name="Picture 8">
              <a:extLst>
                <a:ext uri="{FF2B5EF4-FFF2-40B4-BE49-F238E27FC236}">
                  <a16:creationId xmlns:a16="http://schemas.microsoft.com/office/drawing/2014/main" id="{7F177479-B640-4F55-89CE-3C95DAA61459}"/>
                </a:ext>
              </a:extLst>
            </p:cNvPr>
            <p:cNvPicPr>
              <a:picLocks noChangeAspect="1"/>
            </p:cNvPicPr>
            <p:nvPr/>
          </p:nvPicPr>
          <p:blipFill>
            <a:blip r:embed="rId6" cstate="print">
              <a:biLevel thresh="75000"/>
              <a:extLst>
                <a:ext uri="{28A0092B-C50C-407E-A947-70E740481C1C}">
                  <a14:useLocalDpi xmlns:a14="http://schemas.microsoft.com/office/drawing/2010/main" val="0"/>
                </a:ext>
              </a:extLst>
            </a:blip>
            <a:srcRect l="20135" r="20135"/>
            <a:stretch/>
          </p:blipFill>
          <p:spPr>
            <a:xfrm rot="20432955">
              <a:off x="2562159" y="966456"/>
              <a:ext cx="931541" cy="936623"/>
            </a:xfrm>
            <a:prstGeom prst="rect">
              <a:avLst/>
            </a:prstGeom>
          </p:spPr>
        </p:pic>
        <p:pic>
          <p:nvPicPr>
            <p:cNvPr id="10" name="Picture 9">
              <a:extLst>
                <a:ext uri="{FF2B5EF4-FFF2-40B4-BE49-F238E27FC236}">
                  <a16:creationId xmlns:a16="http://schemas.microsoft.com/office/drawing/2014/main" id="{95A7873A-0640-4F33-B114-C3ED993238B3}"/>
                </a:ext>
              </a:extLst>
            </p:cNvPr>
            <p:cNvPicPr>
              <a:picLocks noChangeAspect="1"/>
            </p:cNvPicPr>
            <p:nvPr/>
          </p:nvPicPr>
          <p:blipFill>
            <a:blip r:embed="rId7" cstate="print">
              <a:extLst>
                <a:ext uri="{28A0092B-C50C-407E-A947-70E740481C1C}">
                  <a14:useLocalDpi xmlns:a14="http://schemas.microsoft.com/office/drawing/2010/main" val="0"/>
                </a:ext>
              </a:extLst>
            </a:blip>
            <a:srcRect l="20135" r="20135"/>
            <a:stretch/>
          </p:blipFill>
          <p:spPr>
            <a:xfrm rot="20369949">
              <a:off x="2607486" y="1022335"/>
              <a:ext cx="858784" cy="808738"/>
            </a:xfrm>
            <a:prstGeom prst="rect">
              <a:avLst/>
            </a:prstGeom>
          </p:spPr>
        </p:pic>
        <p:sp>
          <p:nvSpPr>
            <p:cNvPr id="11" name="Rectangle 10">
              <a:extLst>
                <a:ext uri="{FF2B5EF4-FFF2-40B4-BE49-F238E27FC236}">
                  <a16:creationId xmlns:a16="http://schemas.microsoft.com/office/drawing/2014/main" id="{3CD4BD53-1C0D-4A25-A520-8C72AA425D33}"/>
                </a:ext>
              </a:extLst>
            </p:cNvPr>
            <p:cNvSpPr/>
            <p:nvPr/>
          </p:nvSpPr>
          <p:spPr>
            <a:xfrm>
              <a:off x="2845982" y="1072449"/>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3</a:t>
              </a:r>
              <a:endParaRPr lang="vi-VN" sz="2800" b="1">
                <a:solidFill>
                  <a:schemeClr val="bg1"/>
                </a:solidFill>
                <a:latin typeface="UTM Avo"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105CB292-0616-4948-A197-7A1ED3BA02A1}"/>
              </a:ext>
            </a:extLst>
          </p:cNvPr>
          <p:cNvSpPr/>
          <p:nvPr/>
        </p:nvSpPr>
        <p:spPr>
          <a:xfrm>
            <a:off x="3399727" y="1103378"/>
            <a:ext cx="7387758" cy="646652"/>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An toàn về điện</a:t>
            </a:r>
            <a:endParaRPr lang="vi-VN" sz="2800" b="1">
              <a:solidFill>
                <a:srgbClr val="7FC354"/>
              </a:solidFill>
              <a:latin typeface="UTM Bienvenue"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A7430CC-6899-424B-B09A-EDC2576DDFDD}"/>
              </a:ext>
            </a:extLst>
          </p:cNvPr>
          <p:cNvPicPr>
            <a:picLocks noChangeAspect="1"/>
          </p:cNvPicPr>
          <p:nvPr/>
        </p:nvPicPr>
        <p:blipFill>
          <a:blip r:embed="rId8"/>
          <a:stretch>
            <a:fillRect/>
          </a:stretch>
        </p:blipFill>
        <p:spPr>
          <a:xfrm>
            <a:off x="1268002" y="2929824"/>
            <a:ext cx="3901778" cy="2735817"/>
          </a:xfrm>
          <a:prstGeom prst="rect">
            <a:avLst/>
          </a:prstGeom>
        </p:spPr>
      </p:pic>
      <p:pic>
        <p:nvPicPr>
          <p:cNvPr id="16" name="Picture 15">
            <a:extLst>
              <a:ext uri="{FF2B5EF4-FFF2-40B4-BE49-F238E27FC236}">
                <a16:creationId xmlns:a16="http://schemas.microsoft.com/office/drawing/2014/main" id="{439D6D79-3AAF-4354-8513-F07677A6078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530938" y="2575241"/>
            <a:ext cx="5728970" cy="3040643"/>
          </a:xfrm>
          <a:prstGeom prst="rect">
            <a:avLst/>
          </a:prstGeom>
        </p:spPr>
      </p:pic>
      <p:sp>
        <p:nvSpPr>
          <p:cNvPr id="17" name="Rectangle 16">
            <a:extLst>
              <a:ext uri="{FF2B5EF4-FFF2-40B4-BE49-F238E27FC236}">
                <a16:creationId xmlns:a16="http://schemas.microsoft.com/office/drawing/2014/main" id="{5FDD5A68-E8CC-4A07-8A39-359AB0AE1370}"/>
              </a:ext>
            </a:extLst>
          </p:cNvPr>
          <p:cNvSpPr/>
          <p:nvPr/>
        </p:nvSpPr>
        <p:spPr>
          <a:xfrm>
            <a:off x="572129" y="1888239"/>
            <a:ext cx="1104774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Hành động của mỗi bạn trong hình sau đúng hay sai? Giải thích tại sao?</a:t>
            </a:r>
          </a:p>
        </p:txBody>
      </p:sp>
      <p:sp>
        <p:nvSpPr>
          <p:cNvPr id="18" name="Rectangle 17">
            <a:extLst>
              <a:ext uri="{FF2B5EF4-FFF2-40B4-BE49-F238E27FC236}">
                <a16:creationId xmlns:a16="http://schemas.microsoft.com/office/drawing/2014/main" id="{ACCA836A-E62C-41EB-877E-4288C652097B}"/>
              </a:ext>
            </a:extLst>
          </p:cNvPr>
          <p:cNvSpPr/>
          <p:nvPr/>
        </p:nvSpPr>
        <p:spPr>
          <a:xfrm>
            <a:off x="3056271" y="5615884"/>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a)</a:t>
            </a:r>
            <a:endParaRPr lang="vi-VN" sz="2400">
              <a:latin typeface="UTM Avo" panose="020406030505060202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7E019BEC-003F-492F-9AB1-CA2F5A0A6E41}"/>
              </a:ext>
            </a:extLst>
          </p:cNvPr>
          <p:cNvSpPr/>
          <p:nvPr/>
        </p:nvSpPr>
        <p:spPr>
          <a:xfrm>
            <a:off x="7552071" y="5615884"/>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b)</a:t>
            </a:r>
            <a:endParaRPr lang="vi-VN" sz="2400">
              <a:latin typeface="UTM Avo" panose="02040603050506020204" pitchFamily="18" charset="0"/>
              <a:cs typeface="Times New Roman" panose="02020603050405020304" pitchFamily="18" charset="0"/>
            </a:endParaRPr>
          </a:p>
        </p:txBody>
      </p:sp>
      <p:pic>
        <p:nvPicPr>
          <p:cNvPr id="20" name="Picture 4" descr="Káº¿t quáº£ hÃ¬nh áº£nh cho right icon">
            <a:extLst>
              <a:ext uri="{FF2B5EF4-FFF2-40B4-BE49-F238E27FC236}">
                <a16:creationId xmlns:a16="http://schemas.microsoft.com/office/drawing/2014/main" id="{0BA34594-19F0-4C48-B817-52C716669FA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77237" y="5665641"/>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wrong icon">
            <a:extLst>
              <a:ext uri="{FF2B5EF4-FFF2-40B4-BE49-F238E27FC236}">
                <a16:creationId xmlns:a16="http://schemas.microsoft.com/office/drawing/2014/main" id="{F53E9736-5F28-4275-980F-734116D9E21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23064" y="5665641"/>
            <a:ext cx="686912" cy="6869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9702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sai-www_nhacchuongvui_com.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4"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7AE430-2C74-441A-9CFA-2A24A880939B}"/>
              </a:ext>
            </a:extLst>
          </p:cNvPr>
          <p:cNvSpPr/>
          <p:nvPr/>
        </p:nvSpPr>
        <p:spPr>
          <a:xfrm>
            <a:off x="902869" y="475160"/>
            <a:ext cx="10386262" cy="1411990"/>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Máy tính là thiết bị điện, khi muốn sử dụng phải kết nối máy tính với nguồn điện. Điện có thể gây nguy hiểm đến tính mạng của con người. Để tránh các tai nạn về điện khi sử dụng máy tính các em cần phải thực hiện các quy tắc an toàn sau</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814AA05-698D-497B-AAB7-7B0B44BACDC5}"/>
              </a:ext>
            </a:extLst>
          </p:cNvPr>
          <p:cNvPicPr>
            <a:picLocks noChangeAspect="1"/>
          </p:cNvPicPr>
          <p:nvPr/>
        </p:nvPicPr>
        <p:blipFill>
          <a:blip r:embed="rId4"/>
          <a:stretch>
            <a:fillRect/>
          </a:stretch>
        </p:blipFill>
        <p:spPr>
          <a:xfrm>
            <a:off x="558260" y="373372"/>
            <a:ext cx="689218" cy="653278"/>
          </a:xfrm>
          <a:prstGeom prst="rect">
            <a:avLst/>
          </a:prstGeom>
        </p:spPr>
      </p:pic>
      <p:pic>
        <p:nvPicPr>
          <p:cNvPr id="8" name="Picture 7">
            <a:extLst>
              <a:ext uri="{FF2B5EF4-FFF2-40B4-BE49-F238E27FC236}">
                <a16:creationId xmlns:a16="http://schemas.microsoft.com/office/drawing/2014/main" id="{02809E58-D8AE-42EA-B067-73255C236CD2}"/>
              </a:ext>
            </a:extLst>
          </p:cNvPr>
          <p:cNvPicPr>
            <a:picLocks noChangeAspect="1"/>
          </p:cNvPicPr>
          <p:nvPr/>
        </p:nvPicPr>
        <p:blipFill rotWithShape="1">
          <a:blip r:embed="rId5"/>
          <a:srcRect b="691"/>
          <a:stretch/>
        </p:blipFill>
        <p:spPr>
          <a:xfrm>
            <a:off x="2755200" y="2070740"/>
            <a:ext cx="7338402" cy="4312100"/>
          </a:xfrm>
          <a:prstGeom prst="rect">
            <a:avLst/>
          </a:prstGeom>
        </p:spPr>
      </p:pic>
    </p:spTree>
    <p:custDataLst>
      <p:tags r:id="rId1"/>
    </p:custDataLst>
    <p:extLst>
      <p:ext uri="{BB962C8B-B14F-4D97-AF65-F5344CB8AC3E}">
        <p14:creationId xmlns:p14="http://schemas.microsoft.com/office/powerpoint/2010/main" val="6723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7FD6F35-2AEE-43B5-9114-161EB49B4D0D}"/>
              </a:ext>
            </a:extLst>
          </p:cNvPr>
          <p:cNvGrpSpPr/>
          <p:nvPr/>
        </p:nvGrpSpPr>
        <p:grpSpPr>
          <a:xfrm>
            <a:off x="1573800" y="415211"/>
            <a:ext cx="9044399" cy="1392692"/>
            <a:chOff x="3206525" y="469579"/>
            <a:chExt cx="9044399" cy="1392692"/>
          </a:xfrm>
        </p:grpSpPr>
        <p:grpSp>
          <p:nvGrpSpPr>
            <p:cNvPr id="3" name="Group 2">
              <a:extLst>
                <a:ext uri="{FF2B5EF4-FFF2-40B4-BE49-F238E27FC236}">
                  <a16:creationId xmlns:a16="http://schemas.microsoft.com/office/drawing/2014/main" id="{A603E21E-EDFE-4B7E-9584-4A836EC0545D}"/>
                </a:ext>
              </a:extLst>
            </p:cNvPr>
            <p:cNvGrpSpPr/>
            <p:nvPr/>
          </p:nvGrpSpPr>
          <p:grpSpPr>
            <a:xfrm>
              <a:off x="3206525" y="469579"/>
              <a:ext cx="9044399" cy="1392692"/>
              <a:chOff x="3206525" y="469579"/>
              <a:chExt cx="9044399" cy="1392692"/>
            </a:xfrm>
          </p:grpSpPr>
          <p:grpSp>
            <p:nvGrpSpPr>
              <p:cNvPr id="5" name="Group 4">
                <a:extLst>
                  <a:ext uri="{FF2B5EF4-FFF2-40B4-BE49-F238E27FC236}">
                    <a16:creationId xmlns:a16="http://schemas.microsoft.com/office/drawing/2014/main" id="{0E373022-AFA9-414C-8BB0-F3E13871AB12}"/>
                  </a:ext>
                </a:extLst>
              </p:cNvPr>
              <p:cNvGrpSpPr/>
              <p:nvPr/>
            </p:nvGrpSpPr>
            <p:grpSpPr>
              <a:xfrm>
                <a:off x="3657600" y="911578"/>
                <a:ext cx="8593324" cy="950693"/>
                <a:chOff x="4131424" y="934090"/>
                <a:chExt cx="7730929" cy="1402534"/>
              </a:xfrm>
            </p:grpSpPr>
            <p:sp>
              <p:nvSpPr>
                <p:cNvPr id="7" name="Rectangle: Rounded Corners 6">
                  <a:extLst>
                    <a:ext uri="{FF2B5EF4-FFF2-40B4-BE49-F238E27FC236}">
                      <a16:creationId xmlns:a16="http://schemas.microsoft.com/office/drawing/2014/main" id="{A2C60C63-884E-4366-BEF6-2CE480B588C0}"/>
                    </a:ext>
                  </a:extLst>
                </p:cNvPr>
                <p:cNvSpPr/>
                <p:nvPr/>
              </p:nvSpPr>
              <p:spPr>
                <a:xfrm>
                  <a:off x="4217929" y="1054359"/>
                  <a:ext cx="7644424" cy="128226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F9326AA-80C4-4FB3-B725-35F1C923E165}"/>
                    </a:ext>
                  </a:extLst>
                </p:cNvPr>
                <p:cNvSpPr/>
                <p:nvPr/>
              </p:nvSpPr>
              <p:spPr>
                <a:xfrm>
                  <a:off x="4131424" y="934090"/>
                  <a:ext cx="7644425" cy="1282264"/>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A5684902-0509-40E3-822F-DCC2891EA06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06525" y="469579"/>
                <a:ext cx="998307" cy="883997"/>
              </a:xfrm>
              <a:prstGeom prst="rect">
                <a:avLst/>
              </a:prstGeom>
            </p:spPr>
          </p:pic>
        </p:grpSp>
        <p:sp>
          <p:nvSpPr>
            <p:cNvPr id="4" name="Rectangle 3">
              <a:extLst>
                <a:ext uri="{FF2B5EF4-FFF2-40B4-BE49-F238E27FC236}">
                  <a16:creationId xmlns:a16="http://schemas.microsoft.com/office/drawing/2014/main" id="{5F4BAA5C-6985-4FEB-B5B8-6C1E607242EB}"/>
                </a:ext>
              </a:extLst>
            </p:cNvPr>
            <p:cNvSpPr/>
            <p:nvPr/>
          </p:nvSpPr>
          <p:spPr>
            <a:xfrm>
              <a:off x="4031738" y="1041451"/>
              <a:ext cx="7941201" cy="574388"/>
            </a:xfrm>
            <a:prstGeom prst="rect">
              <a:avLst/>
            </a:prstGeom>
          </p:spPr>
          <p:txBody>
            <a:bodyPr wrap="square">
              <a:spAutoFit/>
            </a:bodyPr>
            <a:lstStyle/>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Bảo đảm an toàn về điện khi sử dụng máy tính.</a:t>
              </a:r>
            </a:p>
          </p:txBody>
        </p:sp>
      </p:grpSp>
      <p:sp>
        <p:nvSpPr>
          <p:cNvPr id="11" name="Rectangle 10">
            <a:extLst>
              <a:ext uri="{FF2B5EF4-FFF2-40B4-BE49-F238E27FC236}">
                <a16:creationId xmlns:a16="http://schemas.microsoft.com/office/drawing/2014/main" id="{652E6D57-F9D7-4F59-AAB3-9D4D68F234E6}"/>
              </a:ext>
            </a:extLst>
          </p:cNvPr>
          <p:cNvSpPr/>
          <p:nvPr/>
        </p:nvSpPr>
        <p:spPr>
          <a:xfrm>
            <a:off x="1417935" y="1887821"/>
            <a:ext cx="10334182" cy="1128386"/>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1. </a:t>
            </a:r>
            <a:r>
              <a:rPr lang="vi-VN" sz="2400" b="1">
                <a:latin typeface="UTM Avo" panose="02040603050506020204" pitchFamily="18" charset="0"/>
                <a:cs typeface="Times New Roman" panose="02020603050405020304" pitchFamily="18" charset="0"/>
              </a:rPr>
              <a:t>Trong phòng thực hành, khi phát hiện dây của chuột máy tính</a:t>
            </a:r>
            <a:r>
              <a:rPr lang="en-US" sz="2400" b="1">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không được cắm vào máy tính, em sẽ làm gì?</a:t>
            </a:r>
          </a:p>
        </p:txBody>
      </p:sp>
      <p:pic>
        <p:nvPicPr>
          <p:cNvPr id="12" name="Picture 11">
            <a:extLst>
              <a:ext uri="{FF2B5EF4-FFF2-40B4-BE49-F238E27FC236}">
                <a16:creationId xmlns:a16="http://schemas.microsoft.com/office/drawing/2014/main" id="{E316F91D-5168-45F8-82BC-A89235AC8474}"/>
              </a:ext>
            </a:extLst>
          </p:cNvPr>
          <p:cNvPicPr>
            <a:picLocks noChangeAspect="1"/>
          </p:cNvPicPr>
          <p:nvPr/>
        </p:nvPicPr>
        <p:blipFill>
          <a:blip r:embed="rId3"/>
          <a:stretch>
            <a:fillRect/>
          </a:stretch>
        </p:blipFill>
        <p:spPr>
          <a:xfrm>
            <a:off x="434871" y="1687833"/>
            <a:ext cx="903110" cy="889109"/>
          </a:xfrm>
          <a:prstGeom prst="rect">
            <a:avLst/>
          </a:prstGeom>
        </p:spPr>
      </p:pic>
      <p:sp>
        <p:nvSpPr>
          <p:cNvPr id="13" name="Rectangle 12">
            <a:extLst>
              <a:ext uri="{FF2B5EF4-FFF2-40B4-BE49-F238E27FC236}">
                <a16:creationId xmlns:a16="http://schemas.microsoft.com/office/drawing/2014/main" id="{8A17F123-8FBD-468D-A91F-703D5A0F0BFC}"/>
              </a:ext>
            </a:extLst>
          </p:cNvPr>
          <p:cNvSpPr/>
          <p:nvPr/>
        </p:nvSpPr>
        <p:spPr>
          <a:xfrm>
            <a:off x="1692571" y="3092758"/>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Cắm lại.</a:t>
            </a:r>
            <a:endParaRPr lang="vi-VN" sz="2400">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D83DB090-2633-49F2-A737-2B15B0EF9A39}"/>
              </a:ext>
            </a:extLst>
          </p:cNvPr>
          <p:cNvSpPr/>
          <p:nvPr/>
        </p:nvSpPr>
        <p:spPr>
          <a:xfrm>
            <a:off x="8793895" y="3091287"/>
            <a:ext cx="2740014"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vi-VN" sz="2400">
                <a:latin typeface="UTM Avo" panose="02040603050506020204" pitchFamily="18" charset="0"/>
                <a:cs typeface="Times New Roman" panose="02020603050405020304" pitchFamily="18" charset="0"/>
              </a:rPr>
              <a:t>Lấy ra chơi.</a:t>
            </a:r>
          </a:p>
        </p:txBody>
      </p:sp>
      <p:sp>
        <p:nvSpPr>
          <p:cNvPr id="15" name="Rectangle 14">
            <a:extLst>
              <a:ext uri="{FF2B5EF4-FFF2-40B4-BE49-F238E27FC236}">
                <a16:creationId xmlns:a16="http://schemas.microsoft.com/office/drawing/2014/main" id="{36F81B84-A493-4136-9FB4-0610274BFE5C}"/>
              </a:ext>
            </a:extLst>
          </p:cNvPr>
          <p:cNvSpPr/>
          <p:nvPr/>
        </p:nvSpPr>
        <p:spPr>
          <a:xfrm>
            <a:off x="4242087" y="3092758"/>
            <a:ext cx="4129818"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Thông báo với thầy cô.</a:t>
            </a:r>
            <a:endParaRPr lang="vi-VN" sz="2400">
              <a:latin typeface="UTM Avo" panose="020406030505060202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FC0B8EB4-5C7E-4064-A99A-33B8CA7A387F}"/>
              </a:ext>
            </a:extLst>
          </p:cNvPr>
          <p:cNvSpPr/>
          <p:nvPr/>
        </p:nvSpPr>
        <p:spPr>
          <a:xfrm>
            <a:off x="1417935" y="3661466"/>
            <a:ext cx="1033418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2. </a:t>
            </a:r>
            <a:r>
              <a:rPr lang="vi-VN" sz="2400" b="1">
                <a:latin typeface="UTM Avo" panose="02040603050506020204" pitchFamily="18" charset="0"/>
                <a:cs typeface="Times New Roman" panose="02020603050405020304" pitchFamily="18" charset="0"/>
              </a:rPr>
              <a:t>Để vệ sinh bàn phím máy tính, em nên sử dụng công cụ nào?</a:t>
            </a:r>
          </a:p>
        </p:txBody>
      </p:sp>
      <p:sp>
        <p:nvSpPr>
          <p:cNvPr id="18" name="Rectangle 17">
            <a:extLst>
              <a:ext uri="{FF2B5EF4-FFF2-40B4-BE49-F238E27FC236}">
                <a16:creationId xmlns:a16="http://schemas.microsoft.com/office/drawing/2014/main" id="{C0D43F28-AD36-4723-AB15-242EFF236F0A}"/>
              </a:ext>
            </a:extLst>
          </p:cNvPr>
          <p:cNvSpPr/>
          <p:nvPr/>
        </p:nvSpPr>
        <p:spPr>
          <a:xfrm>
            <a:off x="1692571" y="5715644"/>
            <a:ext cx="2733758"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Bình xịt.</a:t>
            </a:r>
            <a:endParaRPr lang="vi-VN" sz="2400">
              <a:latin typeface="UTM Avo" panose="020406030505060202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D3648403-FE7F-40C6-BB99-3BACC6DB0EF2}"/>
              </a:ext>
            </a:extLst>
          </p:cNvPr>
          <p:cNvSpPr/>
          <p:nvPr/>
        </p:nvSpPr>
        <p:spPr>
          <a:xfrm>
            <a:off x="8219929" y="5710258"/>
            <a:ext cx="2740014"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en-US" sz="2400">
                <a:latin typeface="UTM Avo" panose="02040603050506020204" pitchFamily="18" charset="0"/>
                <a:cs typeface="Times New Roman" panose="02020603050405020304" pitchFamily="18" charset="0"/>
              </a:rPr>
              <a:t>Chổi phủi bụi.</a:t>
            </a:r>
            <a:endParaRPr lang="vi-VN" sz="24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2A11D19C-B2B8-4939-8A2C-D334D7A30CC0}"/>
              </a:ext>
            </a:extLst>
          </p:cNvPr>
          <p:cNvSpPr/>
          <p:nvPr/>
        </p:nvSpPr>
        <p:spPr>
          <a:xfrm>
            <a:off x="4656383" y="5710258"/>
            <a:ext cx="2733759"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Khăn </a:t>
            </a:r>
            <a:r>
              <a:rPr lang="vi-VN" sz="2400">
                <a:latin typeface="UTM Avo" panose="02040603050506020204" pitchFamily="18" charset="0"/>
                <a:cs typeface="Times New Roman" panose="02020603050405020304" pitchFamily="18" charset="0"/>
              </a:rPr>
              <a:t>ướt</a:t>
            </a:r>
            <a:r>
              <a:rPr lang="en-US" sz="2400">
                <a:latin typeface="UTM Avo" panose="02040603050506020204" pitchFamily="18" charset="0"/>
                <a:cs typeface="Times New Roman" panose="02020603050405020304" pitchFamily="18" charset="0"/>
              </a:rPr>
              <a:t>.</a:t>
            </a:r>
            <a:endParaRPr lang="vi-VN" sz="2400">
              <a:latin typeface="UTM Avo" panose="0204060305050602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B617B1F5-9DD7-48B6-8B40-F8A77AEAA2EF}"/>
              </a:ext>
            </a:extLst>
          </p:cNvPr>
          <p:cNvPicPr>
            <a:picLocks noChangeAspect="1"/>
          </p:cNvPicPr>
          <p:nvPr/>
        </p:nvPicPr>
        <p:blipFill>
          <a:blip r:embed="rId4"/>
          <a:stretch>
            <a:fillRect/>
          </a:stretch>
        </p:blipFill>
        <p:spPr>
          <a:xfrm>
            <a:off x="1692811" y="4573145"/>
            <a:ext cx="2133785" cy="1234547"/>
          </a:xfrm>
          <a:prstGeom prst="rect">
            <a:avLst/>
          </a:prstGeom>
        </p:spPr>
      </p:pic>
      <p:pic>
        <p:nvPicPr>
          <p:cNvPr id="24" name="Picture 23">
            <a:extLst>
              <a:ext uri="{FF2B5EF4-FFF2-40B4-BE49-F238E27FC236}">
                <a16:creationId xmlns:a16="http://schemas.microsoft.com/office/drawing/2014/main" id="{E6AE3CC6-89EE-4F35-98DA-02DC0E62363E}"/>
              </a:ext>
            </a:extLst>
          </p:cNvPr>
          <p:cNvPicPr>
            <a:picLocks noChangeAspect="1"/>
          </p:cNvPicPr>
          <p:nvPr/>
        </p:nvPicPr>
        <p:blipFill>
          <a:blip r:embed="rId5"/>
          <a:stretch>
            <a:fillRect/>
          </a:stretch>
        </p:blipFill>
        <p:spPr>
          <a:xfrm>
            <a:off x="5070679" y="4824626"/>
            <a:ext cx="1905165" cy="731583"/>
          </a:xfrm>
          <a:prstGeom prst="rect">
            <a:avLst/>
          </a:prstGeom>
        </p:spPr>
      </p:pic>
      <p:pic>
        <p:nvPicPr>
          <p:cNvPr id="26" name="Picture 25">
            <a:extLst>
              <a:ext uri="{FF2B5EF4-FFF2-40B4-BE49-F238E27FC236}">
                <a16:creationId xmlns:a16="http://schemas.microsoft.com/office/drawing/2014/main" id="{F2D713E9-3BBE-4B73-8A1A-F115F339AE8B}"/>
              </a:ext>
            </a:extLst>
          </p:cNvPr>
          <p:cNvPicPr>
            <a:picLocks noChangeAspect="1"/>
          </p:cNvPicPr>
          <p:nvPr/>
        </p:nvPicPr>
        <p:blipFill>
          <a:blip r:embed="rId6"/>
          <a:stretch>
            <a:fillRect/>
          </a:stretch>
        </p:blipFill>
        <p:spPr>
          <a:xfrm>
            <a:off x="8571162" y="4271689"/>
            <a:ext cx="1928027" cy="1272650"/>
          </a:xfrm>
          <a:prstGeom prst="rect">
            <a:avLst/>
          </a:prstGeom>
        </p:spPr>
      </p:pic>
      <p:sp>
        <p:nvSpPr>
          <p:cNvPr id="28" name="Oval 27">
            <a:extLst>
              <a:ext uri="{FF2B5EF4-FFF2-40B4-BE49-F238E27FC236}">
                <a16:creationId xmlns:a16="http://schemas.microsoft.com/office/drawing/2014/main" id="{9672C4FD-2FD4-4BD1-8D38-E4CAAB167E8B}"/>
              </a:ext>
            </a:extLst>
          </p:cNvPr>
          <p:cNvSpPr/>
          <p:nvPr/>
        </p:nvSpPr>
        <p:spPr>
          <a:xfrm>
            <a:off x="4223166" y="3227139"/>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9" name="Oval 28">
            <a:extLst>
              <a:ext uri="{FF2B5EF4-FFF2-40B4-BE49-F238E27FC236}">
                <a16:creationId xmlns:a16="http://schemas.microsoft.com/office/drawing/2014/main" id="{E9E668D1-8FF6-46DF-A11C-CF57AB629BBB}"/>
              </a:ext>
            </a:extLst>
          </p:cNvPr>
          <p:cNvSpPr/>
          <p:nvPr/>
        </p:nvSpPr>
        <p:spPr>
          <a:xfrm>
            <a:off x="8240711" y="5839884"/>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4109674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par>
                                <p:cTn id="42" presetID="53" presetClass="entr" presetSubtype="16"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Effect transition="in" filter="fade">
                                      <p:cBhvr>
                                        <p:cTn id="46" dur="500"/>
                                        <p:tgtEl>
                                          <p:spTgt spid="22"/>
                                        </p:tgtEl>
                                      </p:cBhvr>
                                    </p:animEffect>
                                  </p:childTnLst>
                                </p:cTn>
                              </p:par>
                              <p:par>
                                <p:cTn id="47" presetID="53" presetClass="entr" presetSubtype="16"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500" fill="hold"/>
                                        <p:tgtEl>
                                          <p:spTgt spid="24"/>
                                        </p:tgtEl>
                                        <p:attrNameLst>
                                          <p:attrName>ppt_w</p:attrName>
                                        </p:attrNameLst>
                                      </p:cBhvr>
                                      <p:tavLst>
                                        <p:tav tm="0">
                                          <p:val>
                                            <p:fltVal val="0"/>
                                          </p:val>
                                        </p:tav>
                                        <p:tav tm="100000">
                                          <p:val>
                                            <p:strVal val="#ppt_w"/>
                                          </p:val>
                                        </p:tav>
                                      </p:tavLst>
                                    </p:anim>
                                    <p:anim calcmode="lin" valueType="num">
                                      <p:cBhvr>
                                        <p:cTn id="50" dur="500" fill="hold"/>
                                        <p:tgtEl>
                                          <p:spTgt spid="24"/>
                                        </p:tgtEl>
                                        <p:attrNameLst>
                                          <p:attrName>ppt_h</p:attrName>
                                        </p:attrNameLst>
                                      </p:cBhvr>
                                      <p:tavLst>
                                        <p:tav tm="0">
                                          <p:val>
                                            <p:fltVal val="0"/>
                                          </p:val>
                                        </p:tav>
                                        <p:tav tm="100000">
                                          <p:val>
                                            <p:strVal val="#ppt_h"/>
                                          </p:val>
                                        </p:tav>
                                      </p:tavLst>
                                    </p:anim>
                                    <p:animEffect transition="in" filter="fade">
                                      <p:cBhvr>
                                        <p:cTn id="51" dur="500"/>
                                        <p:tgtEl>
                                          <p:spTgt spid="24"/>
                                        </p:tgtEl>
                                      </p:cBhvr>
                                    </p:animEffect>
                                  </p:childTnLst>
                                </p:cTn>
                              </p:par>
                              <p:par>
                                <p:cTn id="52" presetID="53" presetClass="entr" presetSubtype="16"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p:cTn id="54" dur="500" fill="hold"/>
                                        <p:tgtEl>
                                          <p:spTgt spid="26"/>
                                        </p:tgtEl>
                                        <p:attrNameLst>
                                          <p:attrName>ppt_w</p:attrName>
                                        </p:attrNameLst>
                                      </p:cBhvr>
                                      <p:tavLst>
                                        <p:tav tm="0">
                                          <p:val>
                                            <p:fltVal val="0"/>
                                          </p:val>
                                        </p:tav>
                                        <p:tav tm="100000">
                                          <p:val>
                                            <p:strVal val="#ppt_w"/>
                                          </p:val>
                                        </p:tav>
                                      </p:tavLst>
                                    </p:anim>
                                    <p:anim calcmode="lin" valueType="num">
                                      <p:cBhvr>
                                        <p:cTn id="55" dur="500" fill="hold"/>
                                        <p:tgtEl>
                                          <p:spTgt spid="26"/>
                                        </p:tgtEl>
                                        <p:attrNameLst>
                                          <p:attrName>ppt_h</p:attrName>
                                        </p:attrNameLst>
                                      </p:cBhvr>
                                      <p:tavLst>
                                        <p:tav tm="0">
                                          <p:val>
                                            <p:fltVal val="0"/>
                                          </p:val>
                                        </p:tav>
                                        <p:tav tm="100000">
                                          <p:val>
                                            <p:strVal val="#ppt_h"/>
                                          </p:val>
                                        </p:tav>
                                      </p:tavLst>
                                    </p:anim>
                                    <p:animEffect transition="in" filter="fade">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17" grpId="0"/>
      <p:bldP spid="18" grpId="0"/>
      <p:bldP spid="19" grpId="0"/>
      <p:bldP spid="20" grpId="0"/>
      <p:bldP spid="28"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467376"/>
            <a:ext cx="3761537" cy="1014929"/>
            <a:chOff x="371924" y="467376"/>
            <a:chExt cx="3761537"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1652195" y="1425059"/>
            <a:ext cx="9751340" cy="493148"/>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Em hãy ghép mỗi mục ở cột A với một mục thích hợp ở cột B.</a:t>
            </a:r>
          </a:p>
        </p:txBody>
      </p:sp>
      <p:pic>
        <p:nvPicPr>
          <p:cNvPr id="5" name="Picture 4" descr="A picture containing text, vector graphics, businesscard&#10;&#10;Description automatically generated">
            <a:extLst>
              <a:ext uri="{FF2B5EF4-FFF2-40B4-BE49-F238E27FC236}">
                <a16:creationId xmlns:a16="http://schemas.microsoft.com/office/drawing/2014/main" id="{58371530-B102-407C-82CD-75EF8CC992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val="0"/>
              </a:ext>
            </a:extLst>
          </a:blip>
          <a:stretch>
            <a:fillRect/>
          </a:stretch>
        </p:blipFill>
        <p:spPr>
          <a:xfrm>
            <a:off x="-25877" y="5014728"/>
            <a:ext cx="1843272" cy="1843272"/>
          </a:xfrm>
          <a:prstGeom prst="rect">
            <a:avLst/>
          </a:prstGeom>
        </p:spPr>
      </p:pic>
      <p:graphicFrame>
        <p:nvGraphicFramePr>
          <p:cNvPr id="18" name="Table 28">
            <a:extLst>
              <a:ext uri="{FF2B5EF4-FFF2-40B4-BE49-F238E27FC236}">
                <a16:creationId xmlns:a16="http://schemas.microsoft.com/office/drawing/2014/main" id="{A74C4E37-D8FB-4881-A14E-B4F6D37150E1}"/>
              </a:ext>
            </a:extLst>
          </p:cNvPr>
          <p:cNvGraphicFramePr>
            <a:graphicFrameLocks noGrp="1"/>
          </p:cNvGraphicFramePr>
          <p:nvPr>
            <p:extLst>
              <p:ext uri="{D42A27DB-BD31-4B8C-83A1-F6EECF244321}">
                <p14:modId xmlns:p14="http://schemas.microsoft.com/office/powerpoint/2010/main" val="1698141332"/>
              </p:ext>
            </p:extLst>
          </p:nvPr>
        </p:nvGraphicFramePr>
        <p:xfrm>
          <a:off x="1652195" y="2045453"/>
          <a:ext cx="9662034" cy="3118828"/>
        </p:xfrm>
        <a:graphic>
          <a:graphicData uri="http://schemas.openxmlformats.org/drawingml/2006/table">
            <a:tbl>
              <a:tblPr firstRow="1" bandRow="1">
                <a:tableStyleId>{21E4AEA4-8DFA-4A89-87EB-49C32662AFE0}</a:tableStyleId>
              </a:tblPr>
              <a:tblGrid>
                <a:gridCol w="3676870">
                  <a:extLst>
                    <a:ext uri="{9D8B030D-6E8A-4147-A177-3AD203B41FA5}">
                      <a16:colId xmlns:a16="http://schemas.microsoft.com/office/drawing/2014/main" val="3049472007"/>
                    </a:ext>
                  </a:extLst>
                </a:gridCol>
                <a:gridCol w="5985164">
                  <a:extLst>
                    <a:ext uri="{9D8B030D-6E8A-4147-A177-3AD203B41FA5}">
                      <a16:colId xmlns:a16="http://schemas.microsoft.com/office/drawing/2014/main" val="3745305114"/>
                    </a:ext>
                  </a:extLst>
                </a:gridCol>
              </a:tblGrid>
              <a:tr h="430500">
                <a:tc>
                  <a:txBody>
                    <a:bodyPr/>
                    <a:lstStyle/>
                    <a:p>
                      <a:pPr algn="ctr"/>
                      <a:r>
                        <a:rPr lang="en-US" sz="2000" kern="1200">
                          <a:solidFill>
                            <a:schemeClr val="tx1"/>
                          </a:solidFill>
                          <a:latin typeface="UTM Avo" panose="02040603050506020204" pitchFamily="18" charset="0"/>
                          <a:ea typeface="+mn-ea"/>
                          <a:cs typeface="Times New Roman" panose="02020603050405020304" pitchFamily="18" charset="0"/>
                        </a:rPr>
                        <a:t>A</a:t>
                      </a:r>
                    </a:p>
                  </a:txBody>
                  <a:tcPr anchor="ctr">
                    <a:solidFill>
                      <a:srgbClr val="6DCFF6"/>
                    </a:solidFill>
                  </a:tcPr>
                </a:tc>
                <a:tc>
                  <a:txBody>
                    <a:bodyPr/>
                    <a:lstStyle/>
                    <a:p>
                      <a:pPr algn="ctr"/>
                      <a:r>
                        <a:rPr lang="en-US" sz="2000" kern="1200">
                          <a:solidFill>
                            <a:schemeClr val="tx1"/>
                          </a:solidFill>
                          <a:latin typeface="UTM Avo" panose="02040603050506020204" pitchFamily="18" charset="0"/>
                          <a:ea typeface="+mn-ea"/>
                          <a:cs typeface="Times New Roman" panose="02020603050405020304" pitchFamily="18" charset="0"/>
                        </a:rPr>
                        <a:t>B</a:t>
                      </a:r>
                    </a:p>
                  </a:txBody>
                  <a:tcPr anchor="ctr">
                    <a:solidFill>
                      <a:srgbClr val="6DCFF6"/>
                    </a:solidFill>
                  </a:tcPr>
                </a:tc>
                <a:extLst>
                  <a:ext uri="{0D108BD9-81ED-4DB2-BD59-A6C34878D82A}">
                    <a16:rowId xmlns:a16="http://schemas.microsoft.com/office/drawing/2014/main" val="3104845030"/>
                  </a:ext>
                </a:extLst>
              </a:tr>
              <a:tr h="672082">
                <a:tc>
                  <a:txBody>
                    <a:bodyPr/>
                    <a:lstStyle/>
                    <a:p>
                      <a:pPr marL="112713" indent="0" algn="l">
                        <a:lnSpc>
                          <a:spcPct val="120000"/>
                        </a:lnSpc>
                      </a:pPr>
                      <a:r>
                        <a:rPr lang="vi-VN" sz="2000" kern="1200">
                          <a:solidFill>
                            <a:schemeClr val="tx1"/>
                          </a:solidFill>
                          <a:latin typeface="UTM Avo" panose="02040603050506020204" pitchFamily="18" charset="0"/>
                          <a:ea typeface="+mn-ea"/>
                          <a:cs typeface="Times New Roman" panose="02020603050405020304" pitchFamily="18" charset="0"/>
                        </a:rPr>
                        <a:t>1) Màn hình</a:t>
                      </a:r>
                    </a:p>
                  </a:txBody>
                  <a:tcPr anchor="ctr">
                    <a:solidFill>
                      <a:srgbClr val="C7EAF5"/>
                    </a:solidFill>
                  </a:tcPr>
                </a:tc>
                <a:tc>
                  <a:txBody>
                    <a:bodyPr/>
                    <a:lstStyle/>
                    <a:p>
                      <a:pPr marL="112713" indent="0" algn="l">
                        <a:lnSpc>
                          <a:spcPct val="120000"/>
                        </a:lnSpc>
                      </a:pPr>
                      <a:r>
                        <a:rPr lang="pt-BR" sz="2000" kern="1200">
                          <a:solidFill>
                            <a:schemeClr val="tx1"/>
                          </a:solidFill>
                          <a:latin typeface="UTM Avo" panose="02040603050506020204" pitchFamily="18" charset="0"/>
                          <a:ea typeface="+mn-ea"/>
                          <a:cs typeface="Times New Roman" panose="02020603050405020304" pitchFamily="18" charset="0"/>
                        </a:rPr>
                        <a:t>a) dùng để nhập thông tin vào máy tính.</a:t>
                      </a:r>
                      <a:endParaRPr lang="vi-VN" sz="2000" kern="120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extLst>
                  <a:ext uri="{0D108BD9-81ED-4DB2-BD59-A6C34878D82A}">
                    <a16:rowId xmlns:a16="http://schemas.microsoft.com/office/drawing/2014/main" val="500905725"/>
                  </a:ext>
                </a:extLst>
              </a:tr>
              <a:tr h="672082">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2) Bộ xử lý trong thân máy</a:t>
                      </a:r>
                    </a:p>
                  </a:txBody>
                  <a:tcPr anchor="ctr">
                    <a:solidFill>
                      <a:srgbClr val="C7EAF5"/>
                    </a:solidFill>
                  </a:tcPr>
                </a:tc>
                <a:tc>
                  <a:txBody>
                    <a:bodyPr/>
                    <a:lstStyle/>
                    <a:p>
                      <a:pPr marL="112713" indent="0" algn="l">
                        <a:lnSpc>
                          <a:spcPct val="120000"/>
                        </a:lnSpc>
                      </a:pPr>
                      <a:r>
                        <a:rPr lang="vi-VN" sz="2000" kern="1200">
                          <a:solidFill>
                            <a:schemeClr val="tx1"/>
                          </a:solidFill>
                          <a:latin typeface="UTM Avo" panose="02040603050506020204" pitchFamily="18" charset="0"/>
                          <a:ea typeface="+mn-ea"/>
                          <a:cs typeface="Times New Roman" panose="02020603050405020304" pitchFamily="18" charset="0"/>
                        </a:rPr>
                        <a:t>b) giúp em điều khiển máy tính thuận lợi hơn.</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extLst>
                  <a:ext uri="{0D108BD9-81ED-4DB2-BD59-A6C34878D82A}">
                    <a16:rowId xmlns:a16="http://schemas.microsoft.com/office/drawing/2014/main" val="3944550153"/>
                  </a:ext>
                </a:extLst>
              </a:tr>
              <a:tr h="672082">
                <a:tc>
                  <a:txBody>
                    <a:bodyPr/>
                    <a:lstStyle/>
                    <a:p>
                      <a:pPr marL="112713" indent="0" algn="l">
                        <a:lnSpc>
                          <a:spcPct val="120000"/>
                        </a:lnSpc>
                      </a:pPr>
                      <a:r>
                        <a:rPr lang="vi-VN" sz="2000" kern="1200">
                          <a:solidFill>
                            <a:schemeClr val="tx1"/>
                          </a:solidFill>
                          <a:latin typeface="UTM Avo" panose="02040603050506020204" pitchFamily="18" charset="0"/>
                          <a:ea typeface="+mn-ea"/>
                          <a:cs typeface="Times New Roman" panose="02020603050405020304" pitchFamily="18" charset="0"/>
                        </a:rPr>
                        <a:t>4) </a:t>
                      </a:r>
                      <a:r>
                        <a:rPr lang="en-US" sz="2000" kern="1200">
                          <a:solidFill>
                            <a:schemeClr val="tx1"/>
                          </a:solidFill>
                          <a:latin typeface="UTM Avo" panose="02040603050506020204" pitchFamily="18" charset="0"/>
                          <a:ea typeface="+mn-ea"/>
                          <a:cs typeface="Times New Roman" panose="02020603050405020304" pitchFamily="18" charset="0"/>
                        </a:rPr>
                        <a:t>Chuột</a:t>
                      </a:r>
                      <a:endParaRPr lang="vi-VN" sz="2000" kern="120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c) hiển thị kết quả làm việc của máy tính.</a:t>
                      </a:r>
                    </a:p>
                  </a:txBody>
                  <a:tcPr anchor="ctr">
                    <a:solidFill>
                      <a:srgbClr val="C7EAF5"/>
                    </a:solidFill>
                  </a:tcPr>
                </a:tc>
                <a:extLst>
                  <a:ext uri="{0D108BD9-81ED-4DB2-BD59-A6C34878D82A}">
                    <a16:rowId xmlns:a16="http://schemas.microsoft.com/office/drawing/2014/main" val="1017976814"/>
                  </a:ext>
                </a:extLst>
              </a:tr>
              <a:tr h="672082">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2) Bàn phím</a:t>
                      </a:r>
                    </a:p>
                  </a:txBody>
                  <a:tcPr anchor="ctr">
                    <a:solidFill>
                      <a:srgbClr val="C7EAF5"/>
                    </a:solidFill>
                  </a:tcPr>
                </a:tc>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d) điều khiển mọi hoạt động của máy tính.</a:t>
                      </a:r>
                    </a:p>
                  </a:txBody>
                  <a:tcPr anchor="ctr">
                    <a:solidFill>
                      <a:srgbClr val="C7EAF5"/>
                    </a:solidFill>
                  </a:tcPr>
                </a:tc>
                <a:extLst>
                  <a:ext uri="{0D108BD9-81ED-4DB2-BD59-A6C34878D82A}">
                    <a16:rowId xmlns:a16="http://schemas.microsoft.com/office/drawing/2014/main" val="1543037405"/>
                  </a:ext>
                </a:extLst>
              </a:tr>
            </a:tbl>
          </a:graphicData>
        </a:graphic>
      </p:graphicFrame>
      <p:sp>
        <p:nvSpPr>
          <p:cNvPr id="9" name="Rectangle 8">
            <a:extLst>
              <a:ext uri="{FF2B5EF4-FFF2-40B4-BE49-F238E27FC236}">
                <a16:creationId xmlns:a16="http://schemas.microsoft.com/office/drawing/2014/main" id="{BD440B52-E119-4F7A-83AA-5A47DD73C399}"/>
              </a:ext>
            </a:extLst>
          </p:cNvPr>
          <p:cNvSpPr/>
          <p:nvPr/>
        </p:nvSpPr>
        <p:spPr>
          <a:xfrm>
            <a:off x="371924" y="2871436"/>
            <a:ext cx="1152305" cy="1707390"/>
          </a:xfrm>
          <a:prstGeom prst="rect">
            <a:avLst/>
          </a:prstGeom>
        </p:spPr>
        <p:txBody>
          <a:bodyPr wrap="square">
            <a:spAutoFit/>
          </a:bodyPr>
          <a:lstStyle/>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1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c</a:t>
            </a:r>
          </a:p>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2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d</a:t>
            </a:r>
          </a:p>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3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b</a:t>
            </a:r>
            <a:endParaRPr lang="vi-VN" sz="2000">
              <a:solidFill>
                <a:srgbClr val="0000FF"/>
              </a:solidFill>
              <a:latin typeface="UTM Avo" panose="02040603050506020204" pitchFamily="18" charset="0"/>
              <a:cs typeface="Times New Roman" panose="02020603050405020304" pitchFamily="18" charset="0"/>
            </a:endParaRPr>
          </a:p>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4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a</a:t>
            </a:r>
            <a:endParaRPr lang="vi-VN" sz="2000">
              <a:solidFill>
                <a:srgbClr val="0000FF"/>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07071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3" dur="5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randombar(horizontal)">
                                      <p:cBhvr>
                                        <p:cTn id="28" dur="500"/>
                                        <p:tgtEl>
                                          <p:spTgt spid="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randombar(horizontal)">
                                      <p:cBhvr>
                                        <p:cTn id="33"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467376"/>
            <a:ext cx="3761537" cy="1014929"/>
            <a:chOff x="371924" y="467376"/>
            <a:chExt cx="3761537"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1652194" y="1425059"/>
            <a:ext cx="10167881" cy="1036117"/>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Trong máy tính bảng và điện thoại thông minh, bộ phận nào tiếp nhận</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thông tin vào?</a:t>
            </a:r>
          </a:p>
        </p:txBody>
      </p:sp>
      <p:pic>
        <p:nvPicPr>
          <p:cNvPr id="5" name="Picture 4" descr="A picture containing text, vector graphics, businesscard&#10;&#10;Description automatically generated">
            <a:extLst>
              <a:ext uri="{FF2B5EF4-FFF2-40B4-BE49-F238E27FC236}">
                <a16:creationId xmlns:a16="http://schemas.microsoft.com/office/drawing/2014/main" id="{58371530-B102-407C-82CD-75EF8CC992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val="0"/>
              </a:ext>
            </a:extLst>
          </a:blip>
          <a:stretch>
            <a:fillRect/>
          </a:stretch>
        </p:blipFill>
        <p:spPr>
          <a:xfrm>
            <a:off x="-25877" y="5014728"/>
            <a:ext cx="1843272" cy="1843272"/>
          </a:xfrm>
          <a:prstGeom prst="rect">
            <a:avLst/>
          </a:prstGeom>
        </p:spPr>
      </p:pic>
      <p:sp>
        <p:nvSpPr>
          <p:cNvPr id="9" name="Rectangle 8">
            <a:extLst>
              <a:ext uri="{FF2B5EF4-FFF2-40B4-BE49-F238E27FC236}">
                <a16:creationId xmlns:a16="http://schemas.microsoft.com/office/drawing/2014/main" id="{27C47E85-B672-4CB6-8EA3-FD6EADE9F036}"/>
              </a:ext>
            </a:extLst>
          </p:cNvPr>
          <p:cNvSpPr/>
          <p:nvPr/>
        </p:nvSpPr>
        <p:spPr>
          <a:xfrm>
            <a:off x="2139516" y="2552291"/>
            <a:ext cx="273375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Thân máy.</a:t>
            </a:r>
            <a:endParaRPr lang="vi-VN" sz="2200">
              <a:latin typeface="UTM Avo"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59905192-AAA5-42B1-B8F7-49B9E83FD2DE}"/>
              </a:ext>
            </a:extLst>
          </p:cNvPr>
          <p:cNvSpPr/>
          <p:nvPr/>
        </p:nvSpPr>
        <p:spPr>
          <a:xfrm>
            <a:off x="7355179" y="2546905"/>
            <a:ext cx="3448929"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en-US" sz="2200">
                <a:latin typeface="UTM Avo" panose="02040603050506020204" pitchFamily="18" charset="0"/>
                <a:cs typeface="Times New Roman" panose="02020603050405020304" pitchFamily="18" charset="0"/>
              </a:rPr>
              <a:t>Màn hình cảm ứng</a:t>
            </a:r>
            <a:endParaRPr lang="vi-VN" sz="22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CF342FC8-3F2A-431E-8E7C-45037FB33FA8}"/>
              </a:ext>
            </a:extLst>
          </p:cNvPr>
          <p:cNvSpPr/>
          <p:nvPr/>
        </p:nvSpPr>
        <p:spPr>
          <a:xfrm>
            <a:off x="5043107" y="2546905"/>
            <a:ext cx="1428529"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Loa.</a:t>
            </a:r>
            <a:endParaRPr lang="vi-VN" sz="2200">
              <a:latin typeface="UTM Avo" panose="020406030505060202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A47AF5EB-D0A9-4D34-B1FD-A1E3B868DAFE}"/>
              </a:ext>
            </a:extLst>
          </p:cNvPr>
          <p:cNvSpPr/>
          <p:nvPr/>
        </p:nvSpPr>
        <p:spPr>
          <a:xfrm>
            <a:off x="7355180" y="2645358"/>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Rectangle 12">
            <a:extLst>
              <a:ext uri="{FF2B5EF4-FFF2-40B4-BE49-F238E27FC236}">
                <a16:creationId xmlns:a16="http://schemas.microsoft.com/office/drawing/2014/main" id="{523E50FF-5BDE-43BB-8686-B1A9EF9D4A51}"/>
              </a:ext>
            </a:extLst>
          </p:cNvPr>
          <p:cNvSpPr/>
          <p:nvPr/>
        </p:nvSpPr>
        <p:spPr>
          <a:xfrm>
            <a:off x="1652195" y="3145855"/>
            <a:ext cx="10167880" cy="1036117"/>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3. </a:t>
            </a:r>
            <a:r>
              <a:rPr lang="vi-VN" sz="2200">
                <a:latin typeface="UTM Avo" panose="02040603050506020204" pitchFamily="18" charset="0"/>
                <a:cs typeface="Times New Roman" panose="02020603050405020304" pitchFamily="18" charset="0"/>
              </a:rPr>
              <a:t>Minh đang sử dụng máy tính trong phòng thì phát hiện có mùi khét từ dây</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điện, theo em Minh nên làm gì?</a:t>
            </a:r>
          </a:p>
        </p:txBody>
      </p:sp>
      <p:sp>
        <p:nvSpPr>
          <p:cNvPr id="14" name="Rectangle 13">
            <a:extLst>
              <a:ext uri="{FF2B5EF4-FFF2-40B4-BE49-F238E27FC236}">
                <a16:creationId xmlns:a16="http://schemas.microsoft.com/office/drawing/2014/main" id="{0B946888-315B-44C0-825C-5C83B0016378}"/>
              </a:ext>
            </a:extLst>
          </p:cNvPr>
          <p:cNvSpPr/>
          <p:nvPr/>
        </p:nvSpPr>
        <p:spPr>
          <a:xfrm>
            <a:off x="2139516" y="4181972"/>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a:t>
            </a:r>
            <a:r>
              <a:rPr lang="en-US" sz="2200">
                <a:latin typeface="UTM Avo" panose="02040603050506020204" pitchFamily="18" charset="0"/>
                <a:cs typeface="Times New Roman" panose="02020603050405020304" pitchFamily="18" charset="0"/>
              </a:rPr>
              <a:t> Tiếp tục công việc của mình.</a:t>
            </a:r>
            <a:endParaRPr lang="vi-VN" sz="2200">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5B81BE98-39E3-4E40-A2F5-F0665EBBCA86}"/>
              </a:ext>
            </a:extLst>
          </p:cNvPr>
          <p:cNvSpPr/>
          <p:nvPr/>
        </p:nvSpPr>
        <p:spPr>
          <a:xfrm>
            <a:off x="2139516" y="4778309"/>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Mở cửa to cho bớt mùi khét.</a:t>
            </a:r>
            <a:endParaRPr lang="vi-VN" sz="2200">
              <a:latin typeface="UTM Avo" panose="020406030505060202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1864CDAB-8D22-4BB8-A243-EFA613F45316}"/>
              </a:ext>
            </a:extLst>
          </p:cNvPr>
          <p:cNvSpPr/>
          <p:nvPr/>
        </p:nvSpPr>
        <p:spPr>
          <a:xfrm>
            <a:off x="2139516" y="5374647"/>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vi-VN" sz="2200">
                <a:latin typeface="UTM Avo" panose="02040603050506020204" pitchFamily="18" charset="0"/>
                <a:cs typeface="Times New Roman" panose="02020603050405020304" pitchFamily="18" charset="0"/>
              </a:rPr>
              <a:t>Chạy ra ngoài bảo với người lớn.</a:t>
            </a:r>
          </a:p>
        </p:txBody>
      </p:sp>
      <p:sp>
        <p:nvSpPr>
          <p:cNvPr id="18" name="Rectangle 17">
            <a:extLst>
              <a:ext uri="{FF2B5EF4-FFF2-40B4-BE49-F238E27FC236}">
                <a16:creationId xmlns:a16="http://schemas.microsoft.com/office/drawing/2014/main" id="{0F6C4AF6-C1BB-4ED3-8E47-A423878FD656}"/>
              </a:ext>
            </a:extLst>
          </p:cNvPr>
          <p:cNvSpPr/>
          <p:nvPr/>
        </p:nvSpPr>
        <p:spPr>
          <a:xfrm>
            <a:off x="2139516" y="5970985"/>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D. </a:t>
            </a:r>
            <a:r>
              <a:rPr lang="vi-VN" sz="2200">
                <a:latin typeface="UTM Avo" panose="02040603050506020204" pitchFamily="18" charset="0"/>
                <a:cs typeface="Times New Roman" panose="02020603050405020304" pitchFamily="18" charset="0"/>
              </a:rPr>
              <a:t>Rút dây cắm điện.</a:t>
            </a:r>
          </a:p>
        </p:txBody>
      </p:sp>
      <p:sp>
        <p:nvSpPr>
          <p:cNvPr id="19" name="Oval 18">
            <a:extLst>
              <a:ext uri="{FF2B5EF4-FFF2-40B4-BE49-F238E27FC236}">
                <a16:creationId xmlns:a16="http://schemas.microsoft.com/office/drawing/2014/main" id="{AB2B4799-8C1D-4EF8-ABEF-DC27F8970C19}"/>
              </a:ext>
            </a:extLst>
          </p:cNvPr>
          <p:cNvSpPr/>
          <p:nvPr/>
        </p:nvSpPr>
        <p:spPr>
          <a:xfrm>
            <a:off x="2139516" y="5475422"/>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2820637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animBg="1"/>
      <p:bldP spid="13" grpId="0"/>
      <p:bldP spid="14" grpId="0"/>
      <p:bldP spid="15" grpId="0"/>
      <p:bldP spid="17" grpId="0"/>
      <p:bldP spid="18"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384240"/>
            <a:ext cx="3761537" cy="1181202"/>
            <a:chOff x="371924" y="384240"/>
            <a:chExt cx="3761537" cy="1181202"/>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stretch>
              <a:fillRect/>
            </a:stretch>
          </p:blipFill>
          <p:spPr>
            <a:xfrm>
              <a:off x="371924" y="384240"/>
              <a:ext cx="1280271" cy="1181202"/>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B3047003-BDC1-441F-A0E1-7728E4169670}"/>
              </a:ext>
            </a:extLst>
          </p:cNvPr>
          <p:cNvSpPr/>
          <p:nvPr/>
        </p:nvSpPr>
        <p:spPr>
          <a:xfrm>
            <a:off x="1652195" y="1425059"/>
            <a:ext cx="9751340" cy="1675843"/>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Máy tính để bàn nhà Minh </a:t>
            </a:r>
            <a:r>
              <a:rPr lang="en-US" sz="2400">
                <a:latin typeface="UTM Avo" panose="02040603050506020204" pitchFamily="18" charset="0"/>
                <a:cs typeface="Times New Roman" panose="02020603050405020304" pitchFamily="18" charset="0"/>
              </a:rPr>
              <a:t>c</a:t>
            </a:r>
            <a:r>
              <a:rPr lang="vi-VN" sz="2400">
                <a:latin typeface="UTM Avo" panose="02040603050506020204" pitchFamily="18" charset="0"/>
                <a:cs typeface="Times New Roman" panose="02020603050405020304" pitchFamily="18" charset="0"/>
              </a:rPr>
              <a:t>ó đầy đủ các bộ phận cơ bản nhưng Minh không nghe được âm thanh. Để nghe được âm thanh, máy tính nhà Minh cần lắp thêm thiết bị nào?</a:t>
            </a:r>
          </a:p>
        </p:txBody>
      </p:sp>
      <p:pic>
        <p:nvPicPr>
          <p:cNvPr id="8" name="Picture 7" descr="A picture containing toy&#10;&#10;Description automatically generated">
            <a:extLst>
              <a:ext uri="{FF2B5EF4-FFF2-40B4-BE49-F238E27FC236}">
                <a16:creationId xmlns:a16="http://schemas.microsoft.com/office/drawing/2014/main" id="{F369F1F4-4247-42F6-96A7-85BC8D08FE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348" b="89776" l="9744" r="89776">
                        <a14:foregroundMark x1="44728" y1="24281" x2="56869" y2="27157"/>
                        <a14:foregroundMark x1="56390" y1="26677" x2="57348" y2="28435"/>
                        <a14:foregroundMark x1="38978" y1="27636" x2="60064" y2="33387"/>
                        <a14:foregroundMark x1="60064" y1="33387" x2="42332" y2="32748"/>
                        <a14:foregroundMark x1="55911" y1="21885" x2="56390" y2="20927"/>
                        <a14:foregroundMark x1="53195" y1="24281" x2="51278" y2="22364"/>
                        <a14:foregroundMark x1="42332" y1="29393" x2="62780" y2="37220"/>
                        <a14:foregroundMark x1="62780" y1="37220" x2="45208" y2="24601"/>
                        <a14:foregroundMark x1="45208" y1="24601" x2="43770" y2="27157"/>
                        <a14:foregroundMark x1="56869" y1="25240" x2="55911" y2="28914"/>
                        <a14:foregroundMark x1="57348" y1="29872" x2="57348" y2="29872"/>
                        <a14:foregroundMark x1="57348" y1="29872" x2="57348" y2="29872"/>
                        <a14:foregroundMark x1="57348" y1="26677" x2="57348" y2="26677"/>
                        <a14:foregroundMark x1="51278" y1="9265" x2="51278" y2="9265"/>
                        <a14:foregroundMark x1="52716" y1="7348" x2="52716" y2="7348"/>
                      </a14:backgroundRemoval>
                    </a14:imgEffect>
                  </a14:imgLayer>
                </a14:imgProps>
              </a:ext>
              <a:ext uri="{28A0092B-C50C-407E-A947-70E740481C1C}">
                <a14:useLocalDpi xmlns:a14="http://schemas.microsoft.com/office/drawing/2010/main" val="0"/>
              </a:ext>
            </a:extLst>
          </a:blip>
          <a:stretch>
            <a:fillRect/>
          </a:stretch>
        </p:blipFill>
        <p:spPr>
          <a:xfrm>
            <a:off x="9092046" y="3860717"/>
            <a:ext cx="2975264" cy="2975264"/>
          </a:xfrm>
          <a:prstGeom prst="rect">
            <a:avLst/>
          </a:prstGeom>
        </p:spPr>
      </p:pic>
    </p:spTree>
    <p:extLst>
      <p:ext uri="{BB962C8B-B14F-4D97-AF65-F5344CB8AC3E}">
        <p14:creationId xmlns:p14="http://schemas.microsoft.com/office/powerpoint/2010/main" val="559806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F1A44BB0-9EF1-4D59-9207-275E58E191DC}"/>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vector graphics, doll&#10;&#10;Description automatically generated">
            <a:extLst>
              <a:ext uri="{FF2B5EF4-FFF2-40B4-BE49-F238E27FC236}">
                <a16:creationId xmlns:a16="http://schemas.microsoft.com/office/drawing/2014/main" id="{89DC7ABC-A419-463E-9F73-C02DDC577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694" y="3287900"/>
            <a:ext cx="2908287" cy="2908287"/>
          </a:xfrm>
          <a:prstGeom prst="rect">
            <a:avLst/>
          </a:prstGeom>
        </p:spPr>
      </p:pic>
      <p:grpSp>
        <p:nvGrpSpPr>
          <p:cNvPr id="2" name="Group 1">
            <a:extLst>
              <a:ext uri="{FF2B5EF4-FFF2-40B4-BE49-F238E27FC236}">
                <a16:creationId xmlns:a16="http://schemas.microsoft.com/office/drawing/2014/main" id="{1E8B759E-BF74-413E-B3ED-0D9221EC7B0A}"/>
              </a:ext>
            </a:extLst>
          </p:cNvPr>
          <p:cNvGrpSpPr/>
          <p:nvPr/>
        </p:nvGrpSpPr>
        <p:grpSpPr>
          <a:xfrm>
            <a:off x="301091" y="301982"/>
            <a:ext cx="4134561" cy="2508169"/>
            <a:chOff x="301091" y="301982"/>
            <a:chExt cx="4134561" cy="2508169"/>
          </a:xfrm>
        </p:grpSpPr>
        <p:pic>
          <p:nvPicPr>
            <p:cNvPr id="4" name="Picture 3">
              <a:extLst>
                <a:ext uri="{FF2B5EF4-FFF2-40B4-BE49-F238E27FC236}">
                  <a16:creationId xmlns:a16="http://schemas.microsoft.com/office/drawing/2014/main" id="{907F5D8A-D232-4BB9-935E-A22F83F551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5" name="Picture 4" descr="Text&#10;&#10;Description automatically generated">
              <a:extLst>
                <a:ext uri="{FF2B5EF4-FFF2-40B4-BE49-F238E27FC236}">
                  <a16:creationId xmlns:a16="http://schemas.microsoft.com/office/drawing/2014/main" id="{508C07EA-9C72-42F0-92D0-80E1E25D4C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867" y="1001558"/>
              <a:ext cx="3678192" cy="1586766"/>
            </a:xfrm>
            <a:prstGeom prst="rect">
              <a:avLst/>
            </a:prstGeom>
          </p:spPr>
        </p:pic>
        <p:pic>
          <p:nvPicPr>
            <p:cNvPr id="7" name="Picture 6">
              <a:extLst>
                <a:ext uri="{FF2B5EF4-FFF2-40B4-BE49-F238E27FC236}">
                  <a16:creationId xmlns:a16="http://schemas.microsoft.com/office/drawing/2014/main" id="{310F7048-0385-41A1-BD7F-F212EB33ADA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pic>
        <p:nvPicPr>
          <p:cNvPr id="14" name="Picture 12">
            <a:extLst>
              <a:ext uri="{FF2B5EF4-FFF2-40B4-BE49-F238E27FC236}">
                <a16:creationId xmlns:a16="http://schemas.microsoft.com/office/drawing/2014/main" id="{DBB8FB1E-69AC-4146-A693-59192444DF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04109" y="638942"/>
            <a:ext cx="5124606" cy="1807588"/>
          </a:xfrm>
          <a:prstGeom prst="rect">
            <a:avLst/>
          </a:prstGeom>
        </p:spPr>
      </p:pic>
      <p:sp>
        <p:nvSpPr>
          <p:cNvPr id="13" name="Rectangle 12">
            <a:extLst>
              <a:ext uri="{FF2B5EF4-FFF2-40B4-BE49-F238E27FC236}">
                <a16:creationId xmlns:a16="http://schemas.microsoft.com/office/drawing/2014/main" id="{51E7F0AC-A784-4E43-B06C-AB04509BA591}"/>
              </a:ext>
            </a:extLst>
          </p:cNvPr>
          <p:cNvSpPr/>
          <p:nvPr/>
        </p:nvSpPr>
        <p:spPr>
          <a:xfrm>
            <a:off x="4918459" y="889576"/>
            <a:ext cx="4481465" cy="1306320"/>
          </a:xfrm>
          <a:prstGeom prst="rect">
            <a:avLst/>
          </a:prstGeom>
        </p:spPr>
        <p:txBody>
          <a:bodyPr wrap="square">
            <a:spAutoFit/>
          </a:bodyPr>
          <a:lstStyle/>
          <a:p>
            <a:pPr algn="ctr" defTabSz="342900">
              <a:lnSpc>
                <a:spcPct val="150000"/>
              </a:lnSpc>
            </a:pPr>
            <a:r>
              <a:rPr lang="en-US" sz="2800" b="1">
                <a:solidFill>
                  <a:schemeClr val="bg1"/>
                </a:solidFill>
                <a:latin typeface="UTM Avo" panose="02040603050506020204" pitchFamily="18" charset="0"/>
                <a:cs typeface="Times New Roman" panose="02020603050405020304" pitchFamily="18" charset="0"/>
              </a:rPr>
              <a:t>Trò ch</a:t>
            </a:r>
            <a:r>
              <a:rPr lang="vi-VN" sz="2800" b="1">
                <a:solidFill>
                  <a:schemeClr val="bg1"/>
                </a:solidFill>
                <a:latin typeface="UTM Avo" panose="02040603050506020204" pitchFamily="18" charset="0"/>
                <a:cs typeface="Times New Roman" panose="02020603050405020304" pitchFamily="18" charset="0"/>
              </a:rPr>
              <a:t>ơi</a:t>
            </a:r>
            <a:r>
              <a:rPr lang="en-US" sz="2800" b="1">
                <a:solidFill>
                  <a:schemeClr val="bg1"/>
                </a:solidFill>
                <a:latin typeface="UTM Avo" panose="02040603050506020204" pitchFamily="18" charset="0"/>
                <a:cs typeface="Times New Roman" panose="02020603050405020304" pitchFamily="18" charset="0"/>
              </a:rPr>
              <a:t>: </a:t>
            </a:r>
          </a:p>
          <a:p>
            <a:pPr algn="ctr" defTabSz="342900">
              <a:lnSpc>
                <a:spcPct val="150000"/>
              </a:lnSpc>
            </a:pPr>
            <a:r>
              <a:rPr lang="en-US" sz="2800" b="1">
                <a:solidFill>
                  <a:schemeClr val="bg1"/>
                </a:solidFill>
                <a:latin typeface="UTM Avo" panose="02040603050506020204" pitchFamily="18" charset="0"/>
                <a:cs typeface="Times New Roman" panose="02020603050405020304" pitchFamily="18" charset="0"/>
              </a:rPr>
              <a:t>“Ai nhanh – Ai đúng”.</a:t>
            </a:r>
            <a:endParaRPr lang="vi-VN" sz="2800" b="1">
              <a:solidFill>
                <a:schemeClr val="bg1"/>
              </a:solidFill>
              <a:latin typeface="UTM Avo" panose="02040603050506020204" pitchFamily="18" charset="0"/>
              <a:cs typeface="Times New Roman" panose="02020603050405020304" pitchFamily="18" charset="0"/>
            </a:endParaRPr>
          </a:p>
        </p:txBody>
      </p:sp>
      <p:pic>
        <p:nvPicPr>
          <p:cNvPr id="19" name="Picture 3">
            <a:extLst>
              <a:ext uri="{FF2B5EF4-FFF2-40B4-BE49-F238E27FC236}">
                <a16:creationId xmlns:a16="http://schemas.microsoft.com/office/drawing/2014/main" id="{623B169A-6D8D-4045-9344-F2FFF210DC7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424903" y="2588324"/>
            <a:ext cx="7407034" cy="2148231"/>
          </a:xfrm>
          <a:prstGeom prst="rect">
            <a:avLst/>
          </a:prstGeom>
        </p:spPr>
      </p:pic>
      <p:sp>
        <p:nvSpPr>
          <p:cNvPr id="18" name="Rectangle 17">
            <a:extLst>
              <a:ext uri="{FF2B5EF4-FFF2-40B4-BE49-F238E27FC236}">
                <a16:creationId xmlns:a16="http://schemas.microsoft.com/office/drawing/2014/main" id="{A3B7263B-46D4-4EEE-BDA7-FA048C352D58}"/>
              </a:ext>
            </a:extLst>
          </p:cNvPr>
          <p:cNvSpPr/>
          <p:nvPr/>
        </p:nvSpPr>
        <p:spPr>
          <a:xfrm>
            <a:off x="5338983" y="3026604"/>
            <a:ext cx="5602748" cy="1128386"/>
          </a:xfrm>
          <a:prstGeom prst="rect">
            <a:avLst/>
          </a:prstGeom>
        </p:spPr>
        <p:txBody>
          <a:bodyPr wrap="square">
            <a:spAutoFit/>
          </a:bodyPr>
          <a:lstStyle/>
          <a:p>
            <a:pPr algn="ctr" defTabSz="342900">
              <a:lnSpc>
                <a:spcPct val="150000"/>
              </a:lnSpc>
            </a:pPr>
            <a:r>
              <a:rPr lang="en-US" sz="2400" b="1">
                <a:latin typeface="UTM Avo" panose="02040603050506020204" pitchFamily="18" charset="0"/>
                <a:cs typeface="Times New Roman" panose="02020603050405020304" pitchFamily="18" charset="0"/>
              </a:rPr>
              <a:t>Em hãy kể tên các bộ phận của máy tính để bàn mà em biết</a:t>
            </a:r>
            <a:endParaRPr lang="vi-VN" sz="2400" b="1">
              <a:latin typeface="UTM Avo" panose="0204060305050602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FB448734-5F21-46B8-B85A-3E3E5A013C99}"/>
              </a:ext>
            </a:extLst>
          </p:cNvPr>
          <p:cNvPicPr>
            <a:picLocks noChangeAspect="1"/>
          </p:cNvPicPr>
          <p:nvPr/>
        </p:nvPicPr>
        <p:blipFill>
          <a:blip r:embed="rId10"/>
          <a:stretch>
            <a:fillRect/>
          </a:stretch>
        </p:blipFill>
        <p:spPr>
          <a:xfrm>
            <a:off x="11358550" y="1360826"/>
            <a:ext cx="504202" cy="445116"/>
          </a:xfrm>
          <a:prstGeom prst="rect">
            <a:avLst/>
          </a:prstGeom>
        </p:spPr>
      </p:pic>
    </p:spTree>
    <p:extLst>
      <p:ext uri="{BB962C8B-B14F-4D97-AF65-F5344CB8AC3E}">
        <p14:creationId xmlns:p14="http://schemas.microsoft.com/office/powerpoint/2010/main" val="922388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C29B82-B90A-449E-8481-31A1C0E7E29B}"/>
              </a:ext>
            </a:extLst>
          </p:cNvPr>
          <p:cNvSpPr/>
          <p:nvPr/>
        </p:nvSpPr>
        <p:spPr>
          <a:xfrm>
            <a:off x="438540" y="283918"/>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CÁC BỘ PHẬN C</a:t>
            </a:r>
            <a:r>
              <a:rPr lang="vi-VN" sz="2800" b="1">
                <a:solidFill>
                  <a:srgbClr val="F03C69"/>
                </a:solidFill>
                <a:latin typeface="SVN-SAF" panose="02040603050506020204" pitchFamily="18" charset="0"/>
                <a:cs typeface="Times New Roman" panose="02020603050405020304" pitchFamily="18" charset="0"/>
              </a:rPr>
              <a:t>Ơ</a:t>
            </a:r>
            <a:r>
              <a:rPr lang="en-US" sz="2800" b="1">
                <a:solidFill>
                  <a:srgbClr val="F03C69"/>
                </a:solidFill>
                <a:latin typeface="SVN-SAF" panose="02040603050506020204" pitchFamily="18" charset="0"/>
                <a:cs typeface="Times New Roman" panose="02020603050405020304" pitchFamily="18" charset="0"/>
              </a:rPr>
              <a:t> BẢN CỦA MÁY TÍNH ĐỂ BÀN</a:t>
            </a:r>
            <a:endParaRPr lang="vi-VN" sz="2800" b="1">
              <a:solidFill>
                <a:srgbClr val="F03C69"/>
              </a:solidFill>
              <a:cs typeface="Times New Roman" panose="02020603050405020304" pitchFamily="18" charset="0"/>
            </a:endParaRPr>
          </a:p>
        </p:txBody>
      </p:sp>
      <p:sp>
        <p:nvSpPr>
          <p:cNvPr id="10" name="Rectangle 9">
            <a:extLst>
              <a:ext uri="{FF2B5EF4-FFF2-40B4-BE49-F238E27FC236}">
                <a16:creationId xmlns:a16="http://schemas.microsoft.com/office/drawing/2014/main" id="{949615B6-08E4-4C7D-8EEA-5E3F99C728AC}"/>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Các bộ phận c</a:t>
            </a:r>
            <a:r>
              <a:rPr lang="vi-VN" sz="2800" b="1">
                <a:solidFill>
                  <a:srgbClr val="7FC354"/>
                </a:solidFill>
                <a:latin typeface="SVN-Androgyne" panose="02040603050506020204" pitchFamily="18" charset="0"/>
                <a:cs typeface="Times New Roman" panose="02020603050405020304" pitchFamily="18" charset="0"/>
              </a:rPr>
              <a:t>ơ</a:t>
            </a:r>
            <a:r>
              <a:rPr lang="en-US" sz="2800" b="1">
                <a:solidFill>
                  <a:srgbClr val="7FC354"/>
                </a:solidFill>
                <a:latin typeface="SVN-Androgyne" panose="02040603050506020204" pitchFamily="18" charset="0"/>
                <a:cs typeface="Times New Roman" panose="02020603050405020304" pitchFamily="18" charset="0"/>
              </a:rPr>
              <a:t> bản của máy tính để bàn</a:t>
            </a:r>
            <a:endParaRPr lang="vi-VN" sz="2800" b="1">
              <a:solidFill>
                <a:srgbClr val="7FC354"/>
              </a:solidFill>
              <a:latin typeface="SVN-Androgyne"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5C1AE40C-6D0B-4671-A2C9-C72D3FF63513}"/>
              </a:ext>
            </a:extLst>
          </p:cNvPr>
          <p:cNvSpPr/>
          <p:nvPr/>
        </p:nvSpPr>
        <p:spPr>
          <a:xfrm>
            <a:off x="1493121" y="1947437"/>
            <a:ext cx="9205758" cy="1121846"/>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Em hãy gọi tên các bộ phận c</a:t>
            </a:r>
            <a:r>
              <a:rPr lang="vi-VN" sz="2400">
                <a:latin typeface="UTM Avo" panose="02040603050506020204" pitchFamily="18" charset="0"/>
                <a:cs typeface="Times New Roman" panose="02020603050405020304" pitchFamily="18" charset="0"/>
              </a:rPr>
              <a:t>ơ</a:t>
            </a:r>
            <a:r>
              <a:rPr lang="en-US" sz="2400">
                <a:latin typeface="UTM Avo" panose="02040603050506020204" pitchFamily="18" charset="0"/>
                <a:cs typeface="Times New Roman" panose="02020603050405020304" pitchFamily="18" charset="0"/>
              </a:rPr>
              <a:t> bản của máy tính để bàn đ</a:t>
            </a:r>
            <a:r>
              <a:rPr lang="vi-VN" sz="2400">
                <a:latin typeface="UTM Avo" panose="02040603050506020204" pitchFamily="18" charset="0"/>
                <a:cs typeface="Times New Roman" panose="02020603050405020304" pitchFamily="18" charset="0"/>
              </a:rPr>
              <a:t>ược</a:t>
            </a:r>
            <a:r>
              <a:rPr lang="en-US" sz="2400">
                <a:latin typeface="UTM Avo" panose="02040603050506020204" pitchFamily="18" charset="0"/>
                <a:cs typeface="Times New Roman" panose="02020603050405020304" pitchFamily="18" charset="0"/>
              </a:rPr>
              <a:t> đánh số trong Hình 8</a:t>
            </a:r>
            <a:endParaRPr lang="vi-VN" sz="2400">
              <a:latin typeface="UTM Avo"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D3EF975F-C4A9-4D04-B63C-A67ED485BAB2}"/>
              </a:ext>
            </a:extLst>
          </p:cNvPr>
          <p:cNvPicPr>
            <a:picLocks noChangeAspect="1"/>
          </p:cNvPicPr>
          <p:nvPr/>
        </p:nvPicPr>
        <p:blipFill>
          <a:blip r:embed="rId2"/>
          <a:stretch>
            <a:fillRect/>
          </a:stretch>
        </p:blipFill>
        <p:spPr>
          <a:xfrm>
            <a:off x="3209876" y="3141925"/>
            <a:ext cx="5759483" cy="3419498"/>
          </a:xfrm>
          <a:prstGeom prst="rect">
            <a:avLst/>
          </a:prstGeom>
        </p:spPr>
      </p:pic>
      <p:sp>
        <p:nvSpPr>
          <p:cNvPr id="13" name="Rectangle 12">
            <a:extLst>
              <a:ext uri="{FF2B5EF4-FFF2-40B4-BE49-F238E27FC236}">
                <a16:creationId xmlns:a16="http://schemas.microsoft.com/office/drawing/2014/main" id="{35030CB5-48CA-481D-B65D-F4BB7270FDA1}"/>
              </a:ext>
            </a:extLst>
          </p:cNvPr>
          <p:cNvSpPr/>
          <p:nvPr/>
        </p:nvSpPr>
        <p:spPr>
          <a:xfrm>
            <a:off x="1463882" y="3297132"/>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Màn hình</a:t>
            </a:r>
            <a:endParaRPr lang="vi-VN" sz="2400">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452952D7-8957-4C99-B17B-45ACDC67EFAA}"/>
              </a:ext>
            </a:extLst>
          </p:cNvPr>
          <p:cNvSpPr/>
          <p:nvPr/>
        </p:nvSpPr>
        <p:spPr>
          <a:xfrm>
            <a:off x="8855430" y="3069283"/>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Thân máy</a:t>
            </a:r>
            <a:endParaRPr lang="vi-VN" sz="2400">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B7DDF13D-9EBE-4F9C-A610-DE616CBFDA34}"/>
              </a:ext>
            </a:extLst>
          </p:cNvPr>
          <p:cNvSpPr/>
          <p:nvPr/>
        </p:nvSpPr>
        <p:spPr>
          <a:xfrm>
            <a:off x="8897757" y="4957177"/>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Con chuột</a:t>
            </a:r>
            <a:endParaRPr lang="vi-VN" sz="240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847A3CE0-E2D5-4204-8A68-C3DF82C631D2}"/>
              </a:ext>
            </a:extLst>
          </p:cNvPr>
          <p:cNvSpPr/>
          <p:nvPr/>
        </p:nvSpPr>
        <p:spPr>
          <a:xfrm>
            <a:off x="1363746" y="5004902"/>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Bàn phím</a:t>
            </a:r>
            <a:endParaRPr lang="vi-VN" sz="2400">
              <a:latin typeface="UTM Avo" panose="020406030505060202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42C6B29B-3173-4D45-9E48-0117B5D0FBC0}"/>
              </a:ext>
            </a:extLst>
          </p:cNvPr>
          <p:cNvGrpSpPr/>
          <p:nvPr/>
        </p:nvGrpSpPr>
        <p:grpSpPr>
          <a:xfrm>
            <a:off x="522612" y="900102"/>
            <a:ext cx="2898644" cy="880803"/>
            <a:chOff x="522612" y="900102"/>
            <a:chExt cx="2898644" cy="880803"/>
          </a:xfrm>
        </p:grpSpPr>
        <p:grpSp>
          <p:nvGrpSpPr>
            <p:cNvPr id="4" name="Group 3">
              <a:extLst>
                <a:ext uri="{FF2B5EF4-FFF2-40B4-BE49-F238E27FC236}">
                  <a16:creationId xmlns:a16="http://schemas.microsoft.com/office/drawing/2014/main" id="{244424EB-C73B-4620-8785-ED91696F11E9}"/>
                </a:ext>
              </a:extLst>
            </p:cNvPr>
            <p:cNvGrpSpPr/>
            <p:nvPr/>
          </p:nvGrpSpPr>
          <p:grpSpPr>
            <a:xfrm>
              <a:off x="522612" y="1095583"/>
              <a:ext cx="2354327" cy="661656"/>
              <a:chOff x="5906375" y="1404722"/>
              <a:chExt cx="2354327" cy="661656"/>
            </a:xfrm>
          </p:grpSpPr>
          <p:sp>
            <p:nvSpPr>
              <p:cNvPr id="8" name="Rectangle: Top Corners Rounded 7">
                <a:extLst>
                  <a:ext uri="{FF2B5EF4-FFF2-40B4-BE49-F238E27FC236}">
                    <a16:creationId xmlns:a16="http://schemas.microsoft.com/office/drawing/2014/main" id="{17451D86-E9FE-4F2C-998B-FC79B3C6D7E5}"/>
                  </a:ext>
                </a:extLst>
              </p:cNvPr>
              <p:cNvSpPr/>
              <p:nvPr/>
            </p:nvSpPr>
            <p:spPr>
              <a:xfrm>
                <a:off x="5962361"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9" name="Rectangle 8">
                <a:extLst>
                  <a:ext uri="{FF2B5EF4-FFF2-40B4-BE49-F238E27FC236}">
                    <a16:creationId xmlns:a16="http://schemas.microsoft.com/office/drawing/2014/main" id="{F9AE48F3-29DC-471E-953C-5CFB4668C11F}"/>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D8514236-63A5-4255-A4A4-0FA51F3C1527}"/>
                </a:ext>
              </a:extLst>
            </p:cNvPr>
            <p:cNvGrpSpPr/>
            <p:nvPr/>
          </p:nvGrpSpPr>
          <p:grpSpPr>
            <a:xfrm rot="20419193">
              <a:off x="2468303" y="900102"/>
              <a:ext cx="952953" cy="880803"/>
              <a:chOff x="8974078" y="279854"/>
              <a:chExt cx="3397172" cy="3224225"/>
            </a:xfrm>
          </p:grpSpPr>
          <p:pic>
            <p:nvPicPr>
              <p:cNvPr id="21" name="Picture 5">
                <a:extLst>
                  <a:ext uri="{FF2B5EF4-FFF2-40B4-BE49-F238E27FC236}">
                    <a16:creationId xmlns:a16="http://schemas.microsoft.com/office/drawing/2014/main" id="{6130C57F-7551-4995-9234-1752E616AE1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74078" y="279854"/>
                <a:ext cx="3397172" cy="3224225"/>
              </a:xfrm>
              <a:prstGeom prst="rect">
                <a:avLst/>
              </a:prstGeom>
            </p:spPr>
          </p:pic>
          <p:pic>
            <p:nvPicPr>
              <p:cNvPr id="22" name="Picture 6">
                <a:extLst>
                  <a:ext uri="{FF2B5EF4-FFF2-40B4-BE49-F238E27FC236}">
                    <a16:creationId xmlns:a16="http://schemas.microsoft.com/office/drawing/2014/main" id="{9626A2EE-ED09-47C8-A8FA-1551DFB285D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02151" y="542910"/>
                <a:ext cx="2916628" cy="2768146"/>
              </a:xfrm>
              <a:prstGeom prst="rect">
                <a:avLst/>
              </a:prstGeom>
            </p:spPr>
          </p:pic>
        </p:grpSp>
        <p:sp>
          <p:nvSpPr>
            <p:cNvPr id="23" name="Rectangle 22">
              <a:extLst>
                <a:ext uri="{FF2B5EF4-FFF2-40B4-BE49-F238E27FC236}">
                  <a16:creationId xmlns:a16="http://schemas.microsoft.com/office/drawing/2014/main" id="{0EE978F0-4A39-4AA5-80FA-B2EAE3C1E440}"/>
                </a:ext>
              </a:extLst>
            </p:cNvPr>
            <p:cNvSpPr/>
            <p:nvPr/>
          </p:nvSpPr>
          <p:spPr>
            <a:xfrm>
              <a:off x="2773689"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2438045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0-#ppt_w/2"/>
                                          </p:val>
                                        </p:tav>
                                        <p:tav tm="100000">
                                          <p:val>
                                            <p:strVal val="#ppt_x"/>
                                          </p:val>
                                        </p:tav>
                                      </p:tavLst>
                                    </p:anim>
                                    <p:anim calcmode="lin" valueType="num">
                                      <p:cBhvr additive="base">
                                        <p:cTn id="17" dur="500" fill="hold"/>
                                        <p:tgtEl>
                                          <p:spTgt spid="24"/>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500" fill="hold"/>
                                        <p:tgtEl>
                                          <p:spTgt spid="15"/>
                                        </p:tgtEl>
                                        <p:attrNameLst>
                                          <p:attrName>ppt_w</p:attrName>
                                        </p:attrNameLst>
                                      </p:cBhvr>
                                      <p:tavLst>
                                        <p:tav tm="0">
                                          <p:val>
                                            <p:fltVal val="0"/>
                                          </p:val>
                                        </p:tav>
                                        <p:tav tm="100000">
                                          <p:val>
                                            <p:strVal val="#ppt_w"/>
                                          </p:val>
                                        </p:tav>
                                      </p:tavLst>
                                    </p:anim>
                                    <p:anim calcmode="lin" valueType="num">
                                      <p:cBhvr>
                                        <p:cTn id="59" dur="500" fill="hold"/>
                                        <p:tgtEl>
                                          <p:spTgt spid="15"/>
                                        </p:tgtEl>
                                        <p:attrNameLst>
                                          <p:attrName>ppt_h</p:attrName>
                                        </p:attrNameLst>
                                      </p:cBhvr>
                                      <p:tavLst>
                                        <p:tav tm="0">
                                          <p:val>
                                            <p:fltVal val="0"/>
                                          </p:val>
                                        </p:tav>
                                        <p:tav tm="100000">
                                          <p:val>
                                            <p:strVal val="#ppt_h"/>
                                          </p:val>
                                        </p:tav>
                                      </p:tavLst>
                                    </p:anim>
                                    <p:animEffect transition="in" filter="fade">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1" grpId="0"/>
      <p:bldP spid="13" grpId="0"/>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4EF39F-6AC7-4663-B06C-2F6820332171}"/>
              </a:ext>
            </a:extLst>
          </p:cNvPr>
          <p:cNvPicPr>
            <a:picLocks noChangeAspect="1"/>
          </p:cNvPicPr>
          <p:nvPr/>
        </p:nvPicPr>
        <p:blipFill>
          <a:blip r:embed="rId2"/>
          <a:stretch>
            <a:fillRect/>
          </a:stretch>
        </p:blipFill>
        <p:spPr>
          <a:xfrm>
            <a:off x="415718" y="475747"/>
            <a:ext cx="891617" cy="830652"/>
          </a:xfrm>
          <a:prstGeom prst="rect">
            <a:avLst/>
          </a:prstGeom>
        </p:spPr>
      </p:pic>
      <p:sp>
        <p:nvSpPr>
          <p:cNvPr id="3" name="Rectangle 2">
            <a:extLst>
              <a:ext uri="{FF2B5EF4-FFF2-40B4-BE49-F238E27FC236}">
                <a16:creationId xmlns:a16="http://schemas.microsoft.com/office/drawing/2014/main" id="{D396B0B4-54F1-4626-84A8-501CDEF4056D}"/>
              </a:ext>
            </a:extLst>
          </p:cNvPr>
          <p:cNvSpPr/>
          <p:nvPr/>
        </p:nvSpPr>
        <p:spPr>
          <a:xfrm>
            <a:off x="1363448" y="565319"/>
            <a:ext cx="611983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Các bộ phận c</a:t>
            </a:r>
            <a:r>
              <a:rPr lang="vi-VN" sz="2400" b="1">
                <a:latin typeface="UTM Avo" panose="02040603050506020204" pitchFamily="18" charset="0"/>
                <a:cs typeface="Times New Roman" panose="02020603050405020304" pitchFamily="18" charset="0"/>
              </a:rPr>
              <a:t>ơ</a:t>
            </a:r>
            <a:r>
              <a:rPr lang="en-US" sz="2400" b="1">
                <a:latin typeface="UTM Avo" panose="02040603050506020204" pitchFamily="18" charset="0"/>
                <a:cs typeface="Times New Roman" panose="02020603050405020304" pitchFamily="18" charset="0"/>
              </a:rPr>
              <a:t> bản của máy tính</a:t>
            </a:r>
            <a:endParaRPr lang="vi-VN" sz="2400" b="1">
              <a:latin typeface="UTM Avo"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D9B17D0-D5D6-441C-9BDF-101B3BA5C732}"/>
              </a:ext>
            </a:extLst>
          </p:cNvPr>
          <p:cNvPicPr>
            <a:picLocks noChangeAspect="1"/>
          </p:cNvPicPr>
          <p:nvPr/>
        </p:nvPicPr>
        <p:blipFill rotWithShape="1">
          <a:blip r:embed="rId3"/>
          <a:srcRect l="13462" r="17366" b="12731"/>
          <a:stretch/>
        </p:blipFill>
        <p:spPr>
          <a:xfrm>
            <a:off x="9311951" y="565319"/>
            <a:ext cx="1744824" cy="3178942"/>
          </a:xfrm>
          <a:prstGeom prst="rect">
            <a:avLst/>
          </a:prstGeom>
        </p:spPr>
      </p:pic>
      <p:pic>
        <p:nvPicPr>
          <p:cNvPr id="5" name="Picture 4">
            <a:extLst>
              <a:ext uri="{FF2B5EF4-FFF2-40B4-BE49-F238E27FC236}">
                <a16:creationId xmlns:a16="http://schemas.microsoft.com/office/drawing/2014/main" id="{6A6D35BD-C026-432A-B63A-CFF8E6C4A7DA}"/>
              </a:ext>
            </a:extLst>
          </p:cNvPr>
          <p:cNvPicPr>
            <a:picLocks noChangeAspect="1"/>
          </p:cNvPicPr>
          <p:nvPr/>
        </p:nvPicPr>
        <p:blipFill rotWithShape="1">
          <a:blip r:embed="rId4"/>
          <a:srcRect t="-597" b="15807"/>
          <a:stretch/>
        </p:blipFill>
        <p:spPr>
          <a:xfrm>
            <a:off x="698407" y="3675309"/>
            <a:ext cx="3513124" cy="2649252"/>
          </a:xfrm>
          <a:prstGeom prst="rect">
            <a:avLst/>
          </a:prstGeom>
        </p:spPr>
      </p:pic>
      <p:sp>
        <p:nvSpPr>
          <p:cNvPr id="6" name="Rectangle 5">
            <a:extLst>
              <a:ext uri="{FF2B5EF4-FFF2-40B4-BE49-F238E27FC236}">
                <a16:creationId xmlns:a16="http://schemas.microsoft.com/office/drawing/2014/main" id="{3D9E9FE7-9B4E-44B0-A981-F77FD81AD30E}"/>
              </a:ext>
            </a:extLst>
          </p:cNvPr>
          <p:cNvSpPr/>
          <p:nvPr/>
        </p:nvSpPr>
        <p:spPr>
          <a:xfrm>
            <a:off x="1023209" y="1548179"/>
            <a:ext cx="8077201" cy="1675843"/>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Thân máy </a:t>
            </a:r>
            <a:r>
              <a:rPr lang="en-US" sz="2400">
                <a:latin typeface="UTM Avo" panose="02040603050506020204" pitchFamily="18" charset="0"/>
                <a:cs typeface="Times New Roman" panose="02020603050405020304" pitchFamily="18" charset="0"/>
              </a:rPr>
              <a:t>là bộ phận quan trọng nhất của máy tính. Trong thân máy, có </a:t>
            </a:r>
            <a:r>
              <a:rPr lang="en-US" sz="2400" b="1">
                <a:solidFill>
                  <a:srgbClr val="FF9900"/>
                </a:solidFill>
                <a:latin typeface="UTM Avo" panose="02040603050506020204" pitchFamily="18" charset="0"/>
                <a:cs typeface="Times New Roman" panose="02020603050405020304" pitchFamily="18" charset="0"/>
              </a:rPr>
              <a:t>bộ xử lí</a:t>
            </a:r>
            <a:r>
              <a:rPr lang="en-US" sz="2400">
                <a:latin typeface="UTM Avo" panose="02040603050506020204" pitchFamily="18" charset="0"/>
                <a:cs typeface="Times New Roman" panose="02020603050405020304" pitchFamily="18" charset="0"/>
              </a:rPr>
              <a:t>, nó giống nh</a:t>
            </a:r>
            <a:r>
              <a:rPr lang="vi-VN" sz="2400">
                <a:latin typeface="UTM Avo" panose="02040603050506020204" pitchFamily="18" charset="0"/>
                <a:cs typeface="Times New Roman" panose="02020603050405020304" pitchFamily="18" charset="0"/>
              </a:rPr>
              <a:t>ư</a:t>
            </a:r>
            <a:r>
              <a:rPr lang="en-US" sz="2400">
                <a:latin typeface="UTM Avo" panose="02040603050506020204" pitchFamily="18" charset="0"/>
                <a:cs typeface="Times New Roman" panose="02020603050405020304" pitchFamily="18" charset="0"/>
              </a:rPr>
              <a:t> bộ não điều khiển mọi hoạt động của máy tính.</a:t>
            </a:r>
            <a:endParaRPr lang="vi-VN" sz="24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E850280C-7C06-42D4-98C4-BE81AEC8DC5C}"/>
              </a:ext>
            </a:extLst>
          </p:cNvPr>
          <p:cNvSpPr/>
          <p:nvPr/>
        </p:nvSpPr>
        <p:spPr>
          <a:xfrm>
            <a:off x="4686003" y="4261617"/>
            <a:ext cx="5594555" cy="1675843"/>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Màn hình </a:t>
            </a:r>
            <a:r>
              <a:rPr lang="en-US" sz="2400">
                <a:latin typeface="UTM Avo" panose="02040603050506020204" pitchFamily="18" charset="0"/>
                <a:cs typeface="Times New Roman" panose="02020603050405020304" pitchFamily="18" charset="0"/>
              </a:rPr>
              <a:t>trông giống nh</a:t>
            </a:r>
            <a:r>
              <a:rPr lang="vi-VN" sz="2400">
                <a:latin typeface="UTM Avo" panose="02040603050506020204" pitchFamily="18" charset="0"/>
                <a:cs typeface="Times New Roman" panose="02020603050405020304" pitchFamily="18" charset="0"/>
              </a:rPr>
              <a:t>ư</a:t>
            </a:r>
            <a:r>
              <a:rPr lang="en-US" sz="2400">
                <a:latin typeface="UTM Avo" panose="02040603050506020204" pitchFamily="18" charset="0"/>
                <a:cs typeface="Times New Roman" panose="02020603050405020304" pitchFamily="18" charset="0"/>
              </a:rPr>
              <a:t> tivi. </a:t>
            </a:r>
          </a:p>
          <a:p>
            <a:pPr algn="ctr" defTabSz="342900">
              <a:lnSpc>
                <a:spcPct val="150000"/>
              </a:lnSpc>
            </a:pPr>
            <a:r>
              <a:rPr lang="en-US" sz="2400">
                <a:latin typeface="UTM Avo" panose="02040603050506020204" pitchFamily="18" charset="0"/>
                <a:cs typeface="Times New Roman" panose="02020603050405020304" pitchFamily="18" charset="0"/>
              </a:rPr>
              <a:t>Màn hình là n</a:t>
            </a:r>
            <a:r>
              <a:rPr lang="vi-VN" sz="2400">
                <a:latin typeface="UTM Avo" panose="02040603050506020204" pitchFamily="18" charset="0"/>
                <a:cs typeface="Times New Roman" panose="02020603050405020304" pitchFamily="18" charset="0"/>
              </a:rPr>
              <a:t>ơi</a:t>
            </a:r>
            <a:r>
              <a:rPr lang="en-US" sz="2400">
                <a:latin typeface="UTM Avo" panose="02040603050506020204" pitchFamily="18" charset="0"/>
                <a:cs typeface="Times New Roman" panose="02020603050405020304" pitchFamily="18" charset="0"/>
              </a:rPr>
              <a:t> hiển thị </a:t>
            </a:r>
          </a:p>
          <a:p>
            <a:pPr algn="ctr" defTabSz="342900">
              <a:lnSpc>
                <a:spcPct val="150000"/>
              </a:lnSpc>
            </a:pPr>
            <a:r>
              <a:rPr lang="en-US" sz="2400">
                <a:latin typeface="UTM Avo" panose="02040603050506020204" pitchFamily="18" charset="0"/>
                <a:cs typeface="Times New Roman" panose="02020603050405020304" pitchFamily="18" charset="0"/>
              </a:rPr>
              <a:t>kết quả làm việc của máy tính.</a:t>
            </a:r>
            <a:endParaRPr lang="vi-VN" sz="24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314082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0-#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DF593A-C884-406B-9039-D91B9840041B}"/>
              </a:ext>
            </a:extLst>
          </p:cNvPr>
          <p:cNvPicPr>
            <a:picLocks noChangeAspect="1"/>
          </p:cNvPicPr>
          <p:nvPr/>
        </p:nvPicPr>
        <p:blipFill>
          <a:blip r:embed="rId2"/>
          <a:stretch>
            <a:fillRect/>
          </a:stretch>
        </p:blipFill>
        <p:spPr>
          <a:xfrm>
            <a:off x="415718" y="475747"/>
            <a:ext cx="891617" cy="830652"/>
          </a:xfrm>
          <a:prstGeom prst="rect">
            <a:avLst/>
          </a:prstGeom>
        </p:spPr>
      </p:pic>
      <p:sp>
        <p:nvSpPr>
          <p:cNvPr id="4" name="Rectangle 3">
            <a:extLst>
              <a:ext uri="{FF2B5EF4-FFF2-40B4-BE49-F238E27FC236}">
                <a16:creationId xmlns:a16="http://schemas.microsoft.com/office/drawing/2014/main" id="{1A0AB273-FC35-4319-BF6C-BED95CD8DE51}"/>
              </a:ext>
            </a:extLst>
          </p:cNvPr>
          <p:cNvSpPr/>
          <p:nvPr/>
        </p:nvSpPr>
        <p:spPr>
          <a:xfrm>
            <a:off x="1307335" y="522504"/>
            <a:ext cx="611983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Các bộ phận c</a:t>
            </a:r>
            <a:r>
              <a:rPr lang="vi-VN" sz="2400" b="1">
                <a:latin typeface="UTM Avo" panose="02040603050506020204" pitchFamily="18" charset="0"/>
                <a:cs typeface="Times New Roman" panose="02020603050405020304" pitchFamily="18" charset="0"/>
              </a:rPr>
              <a:t>ơ</a:t>
            </a:r>
            <a:r>
              <a:rPr lang="en-US" sz="2400" b="1">
                <a:latin typeface="UTM Avo" panose="02040603050506020204" pitchFamily="18" charset="0"/>
                <a:cs typeface="Times New Roman" panose="02020603050405020304" pitchFamily="18" charset="0"/>
              </a:rPr>
              <a:t> bản của máy tính</a:t>
            </a:r>
            <a:endParaRPr lang="vi-VN" sz="2400" b="1">
              <a:latin typeface="UTM Avo" panose="020406030505060202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43726385-0556-498C-A4FD-B09233B38A65}"/>
              </a:ext>
            </a:extLst>
          </p:cNvPr>
          <p:cNvGrpSpPr/>
          <p:nvPr/>
        </p:nvGrpSpPr>
        <p:grpSpPr>
          <a:xfrm>
            <a:off x="612121" y="1731575"/>
            <a:ext cx="7510260" cy="1504675"/>
            <a:chOff x="861526" y="4305094"/>
            <a:chExt cx="7510260" cy="1504675"/>
          </a:xfrm>
        </p:grpSpPr>
        <p:grpSp>
          <p:nvGrpSpPr>
            <p:cNvPr id="10" name="Group 9">
              <a:extLst>
                <a:ext uri="{FF2B5EF4-FFF2-40B4-BE49-F238E27FC236}">
                  <a16:creationId xmlns:a16="http://schemas.microsoft.com/office/drawing/2014/main" id="{7BC0CC60-96C9-447E-9F36-85695C322086}"/>
                </a:ext>
              </a:extLst>
            </p:cNvPr>
            <p:cNvGrpSpPr/>
            <p:nvPr/>
          </p:nvGrpSpPr>
          <p:grpSpPr>
            <a:xfrm>
              <a:off x="1047203" y="4305094"/>
              <a:ext cx="7324583" cy="1504675"/>
              <a:chOff x="1856791" y="4430315"/>
              <a:chExt cx="7324583" cy="2267266"/>
            </a:xfrm>
          </p:grpSpPr>
          <p:sp>
            <p:nvSpPr>
              <p:cNvPr id="11" name="Speech Bubble: Rectangle with Corners Rounded 10">
                <a:extLst>
                  <a:ext uri="{FF2B5EF4-FFF2-40B4-BE49-F238E27FC236}">
                    <a16:creationId xmlns:a16="http://schemas.microsoft.com/office/drawing/2014/main" id="{33DB2C45-CBF5-4401-8034-578B7C3D64FA}"/>
                  </a:ext>
                </a:extLst>
              </p:cNvPr>
              <p:cNvSpPr/>
              <p:nvPr/>
            </p:nvSpPr>
            <p:spPr>
              <a:xfrm>
                <a:off x="1968811" y="4430315"/>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peech Bubble: Rectangle with Corners Rounded 11">
                <a:extLst>
                  <a:ext uri="{FF2B5EF4-FFF2-40B4-BE49-F238E27FC236}">
                    <a16:creationId xmlns:a16="http://schemas.microsoft.com/office/drawing/2014/main" id="{1AC0C9E8-D72D-40E5-84EB-E609487ECB80}"/>
                  </a:ext>
                </a:extLst>
              </p:cNvPr>
              <p:cNvSpPr/>
              <p:nvPr/>
            </p:nvSpPr>
            <p:spPr>
              <a:xfrm>
                <a:off x="1856791" y="4552258"/>
                <a:ext cx="7212563" cy="2145323"/>
              </a:xfrm>
              <a:prstGeom prst="wedgeRoundRectCallout">
                <a:avLst>
                  <a:gd name="adj1" fmla="val -637"/>
                  <a:gd name="adj2" fmla="val 74496"/>
                  <a:gd name="adj3" fmla="val 16667"/>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61004FEF-F45A-41DD-A74E-84C8EC840177}"/>
                </a:ext>
              </a:extLst>
            </p:cNvPr>
            <p:cNvSpPr/>
            <p:nvPr/>
          </p:nvSpPr>
          <p:spPr>
            <a:xfrm>
              <a:off x="861526" y="4478081"/>
              <a:ext cx="7495893" cy="1121846"/>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Bàn phím </a:t>
              </a:r>
              <a:r>
                <a:rPr lang="en-US" sz="2400">
                  <a:latin typeface="UTM Avo" panose="02040603050506020204" pitchFamily="18" charset="0"/>
                  <a:cs typeface="Times New Roman" panose="02020603050405020304" pitchFamily="18" charset="0"/>
                </a:rPr>
                <a:t>gồm nhiều phím</a:t>
              </a:r>
            </a:p>
            <a:p>
              <a:pPr algn="ctr" defTabSz="342900">
                <a:lnSpc>
                  <a:spcPct val="150000"/>
                </a:lnSpc>
              </a:pPr>
              <a:r>
                <a:rPr lang="en-US" sz="2400">
                  <a:latin typeface="UTM Avo" panose="02040603050506020204" pitchFamily="18" charset="0"/>
                  <a:cs typeface="Times New Roman" panose="02020603050405020304" pitchFamily="18" charset="0"/>
                </a:rPr>
                <a:t>Khi gõ các phím, em gửi tín hiệu vào máy tính</a:t>
              </a:r>
              <a:endParaRPr lang="vi-VN" sz="2400">
                <a:latin typeface="UTM Avo" panose="02040603050506020204" pitchFamily="18"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8274B48C-4112-4B7C-BE8D-B77E6914B568}"/>
              </a:ext>
            </a:extLst>
          </p:cNvPr>
          <p:cNvGrpSpPr/>
          <p:nvPr/>
        </p:nvGrpSpPr>
        <p:grpSpPr>
          <a:xfrm>
            <a:off x="8901978" y="968398"/>
            <a:ext cx="2874023" cy="3111955"/>
            <a:chOff x="8998611" y="1651893"/>
            <a:chExt cx="2874023" cy="3111955"/>
          </a:xfrm>
        </p:grpSpPr>
        <p:grpSp>
          <p:nvGrpSpPr>
            <p:cNvPr id="14" name="Group 13">
              <a:extLst>
                <a:ext uri="{FF2B5EF4-FFF2-40B4-BE49-F238E27FC236}">
                  <a16:creationId xmlns:a16="http://schemas.microsoft.com/office/drawing/2014/main" id="{A051DF6C-20E1-4205-A948-0F652F824A79}"/>
                </a:ext>
              </a:extLst>
            </p:cNvPr>
            <p:cNvGrpSpPr/>
            <p:nvPr/>
          </p:nvGrpSpPr>
          <p:grpSpPr>
            <a:xfrm>
              <a:off x="8998611" y="1651893"/>
              <a:ext cx="2874023" cy="3111955"/>
              <a:chOff x="1856791" y="4552258"/>
              <a:chExt cx="7393821" cy="2200615"/>
            </a:xfrm>
          </p:grpSpPr>
          <p:sp>
            <p:nvSpPr>
              <p:cNvPr id="17" name="Speech Bubble: Rectangle with Corners Rounded 16">
                <a:extLst>
                  <a:ext uri="{FF2B5EF4-FFF2-40B4-BE49-F238E27FC236}">
                    <a16:creationId xmlns:a16="http://schemas.microsoft.com/office/drawing/2014/main" id="{3EE37DCF-D853-4383-B9E5-DE892BD5AAE4}"/>
                  </a:ext>
                </a:extLst>
              </p:cNvPr>
              <p:cNvSpPr/>
              <p:nvPr/>
            </p:nvSpPr>
            <p:spPr>
              <a:xfrm>
                <a:off x="2038049" y="4607550"/>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peech Bubble: Rectangle with Corners Rounded 17">
                <a:extLst>
                  <a:ext uri="{FF2B5EF4-FFF2-40B4-BE49-F238E27FC236}">
                    <a16:creationId xmlns:a16="http://schemas.microsoft.com/office/drawing/2014/main" id="{5C0BB69F-E813-4FB2-801F-450E32FC1DA7}"/>
                  </a:ext>
                </a:extLst>
              </p:cNvPr>
              <p:cNvSpPr/>
              <p:nvPr/>
            </p:nvSpPr>
            <p:spPr>
              <a:xfrm>
                <a:off x="1856791" y="4552258"/>
                <a:ext cx="7212563" cy="2145323"/>
              </a:xfrm>
              <a:prstGeom prst="wedgeRoundRectCallout">
                <a:avLst>
                  <a:gd name="adj1" fmla="val -58084"/>
                  <a:gd name="adj2" fmla="val 46410"/>
                  <a:gd name="adj3" fmla="val 16667"/>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79A56168-C270-4437-B309-D101DDB9A9DF}"/>
                </a:ext>
              </a:extLst>
            </p:cNvPr>
            <p:cNvSpPr/>
            <p:nvPr/>
          </p:nvSpPr>
          <p:spPr>
            <a:xfrm>
              <a:off x="9219636" y="1776855"/>
              <a:ext cx="2502428" cy="2783839"/>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Chuột </a:t>
              </a:r>
              <a:r>
                <a:rPr lang="en-US" sz="2400">
                  <a:latin typeface="UTM Avo" panose="02040603050506020204" pitchFamily="18" charset="0"/>
                  <a:cs typeface="Times New Roman" panose="02020603050405020304" pitchFamily="18" charset="0"/>
                </a:rPr>
                <a:t>máy tính giúp em </a:t>
              </a:r>
            </a:p>
            <a:p>
              <a:pPr algn="ctr" defTabSz="342900">
                <a:lnSpc>
                  <a:spcPct val="150000"/>
                </a:lnSpc>
              </a:pPr>
              <a:r>
                <a:rPr lang="en-US" sz="2400">
                  <a:latin typeface="UTM Avo" panose="02040603050506020204" pitchFamily="18" charset="0"/>
                  <a:cs typeface="Times New Roman" panose="02020603050405020304" pitchFamily="18" charset="0"/>
                </a:rPr>
                <a:t>điều khiển </a:t>
              </a:r>
            </a:p>
            <a:p>
              <a:pPr algn="ctr" defTabSz="342900">
                <a:lnSpc>
                  <a:spcPct val="150000"/>
                </a:lnSpc>
              </a:pPr>
              <a:r>
                <a:rPr lang="en-US" sz="2400">
                  <a:latin typeface="UTM Avo" panose="02040603050506020204" pitchFamily="18" charset="0"/>
                  <a:cs typeface="Times New Roman" panose="02020603050405020304" pitchFamily="18" charset="0"/>
                </a:rPr>
                <a:t>máy tính </a:t>
              </a:r>
            </a:p>
            <a:p>
              <a:pPr algn="ctr" defTabSz="342900">
                <a:lnSpc>
                  <a:spcPct val="150000"/>
                </a:lnSpc>
              </a:pPr>
              <a:r>
                <a:rPr lang="en-US" sz="2400">
                  <a:latin typeface="UTM Avo" panose="02040603050506020204" pitchFamily="18" charset="0"/>
                  <a:cs typeface="Times New Roman" panose="02020603050405020304" pitchFamily="18" charset="0"/>
                </a:rPr>
                <a:t>thuận tiện h</a:t>
              </a:r>
              <a:r>
                <a:rPr lang="vi-VN" sz="2400">
                  <a:latin typeface="UTM Avo" panose="02040603050506020204" pitchFamily="18" charset="0"/>
                  <a:cs typeface="Times New Roman" panose="02020603050405020304" pitchFamily="18" charset="0"/>
                </a:rPr>
                <a:t>ơ</a:t>
              </a:r>
              <a:r>
                <a:rPr lang="en-US" sz="2400">
                  <a:latin typeface="UTM Avo" panose="02040603050506020204" pitchFamily="18" charset="0"/>
                  <a:cs typeface="Times New Roman" panose="02020603050405020304" pitchFamily="18" charset="0"/>
                </a:rPr>
                <a:t>n.</a:t>
              </a:r>
              <a:endParaRPr lang="vi-VN" sz="2400">
                <a:latin typeface="UTM Avo" panose="02040603050506020204" pitchFamily="18" charset="0"/>
                <a:cs typeface="Times New Roman" panose="02020603050405020304" pitchFamily="18" charset="0"/>
              </a:endParaRPr>
            </a:p>
          </p:txBody>
        </p:sp>
      </p:grpSp>
      <p:pic>
        <p:nvPicPr>
          <p:cNvPr id="9" name="Picture 8" descr="A keyboard and mouse&#10;&#10;Description automatically generated with low confidence">
            <a:extLst>
              <a:ext uri="{FF2B5EF4-FFF2-40B4-BE49-F238E27FC236}">
                <a16:creationId xmlns:a16="http://schemas.microsoft.com/office/drawing/2014/main" id="{90646A88-4880-4E1E-A018-0484A349E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778" y="2505696"/>
            <a:ext cx="7895149" cy="4352304"/>
          </a:xfrm>
          <a:prstGeom prst="rect">
            <a:avLst/>
          </a:prstGeom>
        </p:spPr>
      </p:pic>
    </p:spTree>
    <p:extLst>
      <p:ext uri="{BB962C8B-B14F-4D97-AF65-F5344CB8AC3E}">
        <p14:creationId xmlns:p14="http://schemas.microsoft.com/office/powerpoint/2010/main" val="4239581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3"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1+#ppt_w/2"/>
                                          </p:val>
                                        </p:tav>
                                        <p:tav tm="100000">
                                          <p:val>
                                            <p:strVal val="#ppt_x"/>
                                          </p:val>
                                        </p:tav>
                                      </p:tavLst>
                                    </p:anim>
                                    <p:anim calcmode="lin" valueType="num">
                                      <p:cBhvr additive="base">
                                        <p:cTn id="15"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B4B504-C8F8-4B6D-AB1E-2586A440EA3E}"/>
              </a:ext>
            </a:extLst>
          </p:cNvPr>
          <p:cNvSpPr/>
          <p:nvPr/>
        </p:nvSpPr>
        <p:spPr>
          <a:xfrm>
            <a:off x="1493121" y="2798414"/>
            <a:ext cx="9205758" cy="1121846"/>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Ngoài các bộ phận c</a:t>
            </a:r>
            <a:r>
              <a:rPr lang="vi-VN" sz="2400">
                <a:latin typeface="UTM Avo" panose="02040603050506020204" pitchFamily="18" charset="0"/>
                <a:cs typeface="Times New Roman" panose="02020603050405020304" pitchFamily="18" charset="0"/>
              </a:rPr>
              <a:t>ơ</a:t>
            </a:r>
            <a:r>
              <a:rPr lang="en-US" sz="2400">
                <a:latin typeface="UTM Avo" panose="02040603050506020204" pitchFamily="18" charset="0"/>
                <a:cs typeface="Times New Roman" panose="02020603050405020304" pitchFamily="18" charset="0"/>
              </a:rPr>
              <a:t> bản kể trên, máy tính còn có thiết bị khác kèm theo nh</a:t>
            </a:r>
            <a:r>
              <a:rPr lang="vi-VN" sz="2400">
                <a:latin typeface="UTM Avo" panose="02040603050506020204" pitchFamily="18" charset="0"/>
                <a:cs typeface="Times New Roman" panose="02020603050405020304" pitchFamily="18" charset="0"/>
              </a:rPr>
              <a:t>ư</a:t>
            </a:r>
            <a:r>
              <a:rPr lang="en-US" sz="2400">
                <a:latin typeface="UTM Avo" panose="02040603050506020204" pitchFamily="18" charset="0"/>
                <a:cs typeface="Times New Roman" panose="02020603050405020304" pitchFamily="18" charset="0"/>
              </a:rPr>
              <a:t> </a:t>
            </a:r>
            <a:r>
              <a:rPr lang="en-US" sz="2400" b="1">
                <a:solidFill>
                  <a:srgbClr val="FFC000"/>
                </a:solidFill>
                <a:latin typeface="UTM Avo" panose="02040603050506020204" pitchFamily="18" charset="0"/>
                <a:cs typeface="Times New Roman" panose="02020603050405020304" pitchFamily="18" charset="0"/>
              </a:rPr>
              <a:t>loa</a:t>
            </a:r>
            <a:r>
              <a:rPr lang="en-US" sz="2400">
                <a:latin typeface="UTM Avo" panose="02040603050506020204" pitchFamily="18" charset="0"/>
                <a:cs typeface="Times New Roman" panose="02020603050405020304" pitchFamily="18" charset="0"/>
              </a:rPr>
              <a:t> để phát âm thanh từ máy tính</a:t>
            </a:r>
            <a:endParaRPr lang="vi-VN" sz="2400">
              <a:latin typeface="UTM Avo" panose="020406030505060202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8A4B6D06-B0CE-4D15-8F6E-750A6EE2724E}"/>
              </a:ext>
            </a:extLst>
          </p:cNvPr>
          <p:cNvGrpSpPr/>
          <p:nvPr/>
        </p:nvGrpSpPr>
        <p:grpSpPr>
          <a:xfrm>
            <a:off x="1329714" y="458216"/>
            <a:ext cx="9538311" cy="1951609"/>
            <a:chOff x="1329714" y="458216"/>
            <a:chExt cx="9538311" cy="1951609"/>
          </a:xfrm>
        </p:grpSpPr>
        <p:grpSp>
          <p:nvGrpSpPr>
            <p:cNvPr id="10" name="Group 9">
              <a:extLst>
                <a:ext uri="{FF2B5EF4-FFF2-40B4-BE49-F238E27FC236}">
                  <a16:creationId xmlns:a16="http://schemas.microsoft.com/office/drawing/2014/main" id="{89062DB7-4E0E-4C57-94E2-2EE772747EDC}"/>
                </a:ext>
              </a:extLst>
            </p:cNvPr>
            <p:cNvGrpSpPr/>
            <p:nvPr/>
          </p:nvGrpSpPr>
          <p:grpSpPr>
            <a:xfrm>
              <a:off x="1329714" y="458216"/>
              <a:ext cx="9538311" cy="1951609"/>
              <a:chOff x="1329714" y="458216"/>
              <a:chExt cx="9538311" cy="1951609"/>
            </a:xfrm>
          </p:grpSpPr>
          <p:grpSp>
            <p:nvGrpSpPr>
              <p:cNvPr id="11" name="Group 10">
                <a:extLst>
                  <a:ext uri="{FF2B5EF4-FFF2-40B4-BE49-F238E27FC236}">
                    <a16:creationId xmlns:a16="http://schemas.microsoft.com/office/drawing/2014/main" id="{58D218AF-D446-4BC8-870D-F8787A4C4236}"/>
                  </a:ext>
                </a:extLst>
              </p:cNvPr>
              <p:cNvGrpSpPr/>
              <p:nvPr/>
            </p:nvGrpSpPr>
            <p:grpSpPr>
              <a:xfrm>
                <a:off x="1925021" y="911578"/>
                <a:ext cx="8943004" cy="1498247"/>
                <a:chOff x="2572721" y="934090"/>
                <a:chExt cx="8045516" cy="2210326"/>
              </a:xfrm>
            </p:grpSpPr>
            <p:sp>
              <p:nvSpPr>
                <p:cNvPr id="13" name="Rectangle: Rounded Corners 12">
                  <a:extLst>
                    <a:ext uri="{FF2B5EF4-FFF2-40B4-BE49-F238E27FC236}">
                      <a16:creationId xmlns:a16="http://schemas.microsoft.com/office/drawing/2014/main" id="{C6D856A5-7B50-4BB9-B491-F905F443C4A0}"/>
                    </a:ext>
                  </a:extLst>
                </p:cNvPr>
                <p:cNvSpPr/>
                <p:nvPr/>
              </p:nvSpPr>
              <p:spPr>
                <a:xfrm>
                  <a:off x="2659224" y="1054359"/>
                  <a:ext cx="7959013" cy="2090057"/>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D0781D6-7563-4FE8-A7EE-7A6B2B90F87A}"/>
                    </a:ext>
                  </a:extLst>
                </p:cNvPr>
                <p:cNvSpPr/>
                <p:nvPr/>
              </p:nvSpPr>
              <p:spPr>
                <a:xfrm>
                  <a:off x="2572721" y="934090"/>
                  <a:ext cx="7959013" cy="209005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ECB2FB46-5F99-44B8-BADD-0A909017A8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29714" y="458216"/>
                <a:ext cx="998307" cy="883997"/>
              </a:xfrm>
              <a:prstGeom prst="rect">
                <a:avLst/>
              </a:prstGeom>
            </p:spPr>
          </p:pic>
        </p:grpSp>
        <p:sp>
          <p:nvSpPr>
            <p:cNvPr id="16" name="Rectangle 15">
              <a:extLst>
                <a:ext uri="{FF2B5EF4-FFF2-40B4-BE49-F238E27FC236}">
                  <a16:creationId xmlns:a16="http://schemas.microsoft.com/office/drawing/2014/main" id="{C340576D-B929-4293-AF5D-DC8F52A280D8}"/>
                </a:ext>
              </a:extLst>
            </p:cNvPr>
            <p:cNvSpPr/>
            <p:nvPr/>
          </p:nvSpPr>
          <p:spPr>
            <a:xfrm>
              <a:off x="1987775" y="1078440"/>
              <a:ext cx="8832174" cy="1121846"/>
            </a:xfrm>
            <a:prstGeom prst="rect">
              <a:avLst/>
            </a:prstGeom>
          </p:spPr>
          <p:txBody>
            <a:bodyPr wrap="square">
              <a:spAutoFit/>
            </a:bodyPr>
            <a:lstStyle/>
            <a:p>
              <a:pPr algn="ctr" defTabSz="342900">
                <a:lnSpc>
                  <a:spcPct val="150000"/>
                </a:lnSpc>
              </a:pPr>
              <a:r>
                <a:rPr lang="en-US" sz="2400" b="1">
                  <a:solidFill>
                    <a:srgbClr val="F03C69"/>
                  </a:solidFill>
                  <a:latin typeface="UTM Avo" panose="02040603050506020204" pitchFamily="18" charset="0"/>
                  <a:cs typeface="Times New Roman" panose="02020603050405020304" pitchFamily="18" charset="0"/>
                </a:rPr>
                <a:t>Máy tính để bàn có các bộ phận c</a:t>
              </a:r>
              <a:r>
                <a:rPr lang="vi-VN" sz="2400" b="1">
                  <a:solidFill>
                    <a:srgbClr val="F03C69"/>
                  </a:solidFill>
                  <a:latin typeface="UTM Avo" panose="02040603050506020204" pitchFamily="18" charset="0"/>
                  <a:cs typeface="Times New Roman" panose="02020603050405020304" pitchFamily="18" charset="0"/>
                </a:rPr>
                <a:t>ơ</a:t>
              </a:r>
              <a:r>
                <a:rPr lang="en-US" sz="2400" b="1">
                  <a:solidFill>
                    <a:srgbClr val="F03C69"/>
                  </a:solidFill>
                  <a:latin typeface="UTM Avo" panose="02040603050506020204" pitchFamily="18" charset="0"/>
                  <a:cs typeface="Times New Roman" panose="02020603050405020304" pitchFamily="18" charset="0"/>
                </a:rPr>
                <a:t> bản là thân máy, màn hình, bàn phím và chuột</a:t>
              </a:r>
              <a:endParaRPr lang="vi-VN" sz="2400" b="1">
                <a:solidFill>
                  <a:srgbClr val="F03C69"/>
                </a:solidFill>
                <a:latin typeface="UTM Avo" panose="02040603050506020204" pitchFamily="18" charset="0"/>
                <a:cs typeface="Times New Roman" panose="02020603050405020304" pitchFamily="18" charset="0"/>
              </a:endParaRPr>
            </a:p>
          </p:txBody>
        </p:sp>
      </p:grpSp>
      <p:pic>
        <p:nvPicPr>
          <p:cNvPr id="17" name="Picture 16" descr="A group of speakers&#10;&#10;Description automatically generated with medium confidence">
            <a:extLst>
              <a:ext uri="{FF2B5EF4-FFF2-40B4-BE49-F238E27FC236}">
                <a16:creationId xmlns:a16="http://schemas.microsoft.com/office/drawing/2014/main" id="{FE2017A7-CDD7-4043-A215-D3164346F3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0199" y="3913193"/>
            <a:ext cx="2549151" cy="2549151"/>
          </a:xfrm>
          <a:prstGeom prst="rect">
            <a:avLst/>
          </a:prstGeom>
        </p:spPr>
      </p:pic>
      <p:pic>
        <p:nvPicPr>
          <p:cNvPr id="18" name="Picture 17" descr="A picture containing red, electronics, projector&#10;&#10;Description automatically generated">
            <a:extLst>
              <a:ext uri="{FF2B5EF4-FFF2-40B4-BE49-F238E27FC236}">
                <a16:creationId xmlns:a16="http://schemas.microsoft.com/office/drawing/2014/main" id="{A1933EBC-62AA-49AC-91C3-A99CE8FD24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8147" y="4308849"/>
            <a:ext cx="1871802" cy="1871802"/>
          </a:xfrm>
          <a:prstGeom prst="rect">
            <a:avLst/>
          </a:prstGeom>
        </p:spPr>
      </p:pic>
      <p:pic>
        <p:nvPicPr>
          <p:cNvPr id="4" name="Picture 3">
            <a:extLst>
              <a:ext uri="{FF2B5EF4-FFF2-40B4-BE49-F238E27FC236}">
                <a16:creationId xmlns:a16="http://schemas.microsoft.com/office/drawing/2014/main" id="{816704EC-72C2-44AF-9C79-EBE0FC5125AB}"/>
              </a:ext>
            </a:extLst>
          </p:cNvPr>
          <p:cNvPicPr>
            <a:picLocks noChangeAspect="1"/>
          </p:cNvPicPr>
          <p:nvPr/>
        </p:nvPicPr>
        <p:blipFill>
          <a:blip r:embed="rId5"/>
          <a:stretch>
            <a:fillRect/>
          </a:stretch>
        </p:blipFill>
        <p:spPr>
          <a:xfrm>
            <a:off x="2328021" y="4250865"/>
            <a:ext cx="2383769" cy="1873808"/>
          </a:xfrm>
          <a:prstGeom prst="rect">
            <a:avLst/>
          </a:prstGeom>
        </p:spPr>
      </p:pic>
    </p:spTree>
    <p:extLst>
      <p:ext uri="{BB962C8B-B14F-4D97-AF65-F5344CB8AC3E}">
        <p14:creationId xmlns:p14="http://schemas.microsoft.com/office/powerpoint/2010/main" val="2382673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F49C9A-AC8D-425D-A924-C40644073EA6}"/>
              </a:ext>
            </a:extLst>
          </p:cNvPr>
          <p:cNvSpPr/>
          <p:nvPr/>
        </p:nvSpPr>
        <p:spPr>
          <a:xfrm>
            <a:off x="1333427" y="566317"/>
            <a:ext cx="7958060"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1. Các bộ phận c</a:t>
            </a:r>
            <a:r>
              <a:rPr lang="vi-VN" sz="2400" b="1">
                <a:latin typeface="UTM Avo" panose="02040603050506020204" pitchFamily="18" charset="0"/>
                <a:cs typeface="Times New Roman" panose="02020603050405020304" pitchFamily="18" charset="0"/>
              </a:rPr>
              <a:t>ơ</a:t>
            </a:r>
            <a:r>
              <a:rPr lang="en-US" sz="2400" b="1">
                <a:latin typeface="UTM Avo" panose="02040603050506020204" pitchFamily="18" charset="0"/>
                <a:cs typeface="Times New Roman" panose="02020603050405020304" pitchFamily="18" charset="0"/>
              </a:rPr>
              <a:t> bản của máy tính để bàn là:</a:t>
            </a:r>
            <a:endParaRPr lang="vi-VN" sz="2400" b="1">
              <a:latin typeface="UTM Avo"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12C4231-EEA8-41CB-BCA6-CBCD7D8379B8}"/>
              </a:ext>
            </a:extLst>
          </p:cNvPr>
          <p:cNvPicPr>
            <a:picLocks noChangeAspect="1"/>
          </p:cNvPicPr>
          <p:nvPr/>
        </p:nvPicPr>
        <p:blipFill>
          <a:blip r:embed="rId2"/>
          <a:stretch>
            <a:fillRect/>
          </a:stretch>
        </p:blipFill>
        <p:spPr>
          <a:xfrm>
            <a:off x="350362" y="366329"/>
            <a:ext cx="983065" cy="967824"/>
          </a:xfrm>
          <a:prstGeom prst="rect">
            <a:avLst/>
          </a:prstGeom>
        </p:spPr>
      </p:pic>
      <p:sp>
        <p:nvSpPr>
          <p:cNvPr id="5" name="Rectangle 4">
            <a:extLst>
              <a:ext uri="{FF2B5EF4-FFF2-40B4-BE49-F238E27FC236}">
                <a16:creationId xmlns:a16="http://schemas.microsoft.com/office/drawing/2014/main" id="{3922DAE0-5437-4176-8EEE-A3523E844A19}"/>
              </a:ext>
            </a:extLst>
          </p:cNvPr>
          <p:cNvSpPr/>
          <p:nvPr/>
        </p:nvSpPr>
        <p:spPr>
          <a:xfrm>
            <a:off x="2169171" y="1189189"/>
            <a:ext cx="7310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a:t>
            </a:r>
            <a:r>
              <a:rPr lang="en-US" sz="2400">
                <a:latin typeface="UTM Avo" panose="02040603050506020204" pitchFamily="18" charset="0"/>
                <a:cs typeface="Times New Roman" panose="02020603050405020304" pitchFamily="18" charset="0"/>
              </a:rPr>
              <a:t> Màn hình, máy in, bàn phím</a:t>
            </a:r>
            <a:endParaRPr lang="vi-VN" sz="24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D590011D-2F8D-441E-A867-EBA0463A34F9}"/>
              </a:ext>
            </a:extLst>
          </p:cNvPr>
          <p:cNvSpPr/>
          <p:nvPr/>
        </p:nvSpPr>
        <p:spPr>
          <a:xfrm>
            <a:off x="2169171" y="1812061"/>
            <a:ext cx="7310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Màn hình, bàn phím, thân máy, chuột</a:t>
            </a:r>
            <a:endParaRPr lang="vi-VN" sz="24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8035C97B-EDA2-482E-8CF7-CE5306F73B7D}"/>
              </a:ext>
            </a:extLst>
          </p:cNvPr>
          <p:cNvSpPr/>
          <p:nvPr/>
        </p:nvSpPr>
        <p:spPr>
          <a:xfrm>
            <a:off x="2169171" y="2431840"/>
            <a:ext cx="7310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en-US" sz="2400">
                <a:latin typeface="UTM Avo" panose="02040603050506020204" pitchFamily="18" charset="0"/>
                <a:cs typeface="Times New Roman" panose="02020603050405020304" pitchFamily="18" charset="0"/>
              </a:rPr>
              <a:t>Thân máy, loa, bàn phím </a:t>
            </a:r>
            <a:endParaRPr lang="vi-VN" sz="24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04630B5C-D405-497F-9B94-465FFAAE0822}"/>
              </a:ext>
            </a:extLst>
          </p:cNvPr>
          <p:cNvSpPr/>
          <p:nvPr/>
        </p:nvSpPr>
        <p:spPr>
          <a:xfrm>
            <a:off x="1333427" y="3124443"/>
            <a:ext cx="1040629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2. Bộ phận nào sau đây của máy tính dùng để nhập thông tin?</a:t>
            </a:r>
            <a:endParaRPr lang="vi-VN" sz="2400" b="1">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0B46A651-8F2E-4396-83BF-8571A033FC46}"/>
              </a:ext>
            </a:extLst>
          </p:cNvPr>
          <p:cNvSpPr/>
          <p:nvPr/>
        </p:nvSpPr>
        <p:spPr>
          <a:xfrm>
            <a:off x="2169171" y="3754325"/>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Màn hình</a:t>
            </a:r>
            <a:endParaRPr lang="vi-VN" sz="2400">
              <a:latin typeface="UTM Avo"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5F355013-396F-44B5-B785-30D86F2A49DB}"/>
              </a:ext>
            </a:extLst>
          </p:cNvPr>
          <p:cNvSpPr/>
          <p:nvPr/>
        </p:nvSpPr>
        <p:spPr>
          <a:xfrm>
            <a:off x="8432341" y="3754325"/>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en-US" sz="2400">
                <a:latin typeface="UTM Avo" panose="02040603050506020204" pitchFamily="18" charset="0"/>
                <a:cs typeface="Times New Roman" panose="02020603050405020304" pitchFamily="18" charset="0"/>
              </a:rPr>
              <a:t>Thân máy</a:t>
            </a:r>
            <a:endParaRPr lang="vi-VN" sz="24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A077E5C-26CE-4173-A147-2291BE3A50CD}"/>
              </a:ext>
            </a:extLst>
          </p:cNvPr>
          <p:cNvSpPr/>
          <p:nvPr/>
        </p:nvSpPr>
        <p:spPr>
          <a:xfrm>
            <a:off x="5300756" y="3754325"/>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Bàn phím</a:t>
            </a:r>
            <a:endParaRPr lang="vi-VN" sz="2400">
              <a:latin typeface="UTM Avo" panose="02040603050506020204" pitchFamily="18" charset="0"/>
              <a:cs typeface="Times New Roman" panose="02020603050405020304" pitchFamily="18" charset="0"/>
            </a:endParaRPr>
          </a:p>
        </p:txBody>
      </p:sp>
      <p:pic>
        <p:nvPicPr>
          <p:cNvPr id="12" name="Picture 11" descr="A picture containing text, electronics, computer&#10;&#10;Description automatically generated">
            <a:extLst>
              <a:ext uri="{FF2B5EF4-FFF2-40B4-BE49-F238E27FC236}">
                <a16:creationId xmlns:a16="http://schemas.microsoft.com/office/drawing/2014/main" id="{85818E8F-4523-43E9-A153-8592E7298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3032" y="960303"/>
            <a:ext cx="2208069" cy="2176969"/>
          </a:xfrm>
          <a:prstGeom prst="rect">
            <a:avLst/>
          </a:prstGeom>
        </p:spPr>
      </p:pic>
      <p:sp>
        <p:nvSpPr>
          <p:cNvPr id="13" name="Oval 12">
            <a:extLst>
              <a:ext uri="{FF2B5EF4-FFF2-40B4-BE49-F238E27FC236}">
                <a16:creationId xmlns:a16="http://schemas.microsoft.com/office/drawing/2014/main" id="{2CB96935-1538-453F-86FC-0512246D83F6}"/>
              </a:ext>
            </a:extLst>
          </p:cNvPr>
          <p:cNvSpPr/>
          <p:nvPr/>
        </p:nvSpPr>
        <p:spPr>
          <a:xfrm>
            <a:off x="2148389" y="1939703"/>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Oval 13">
            <a:extLst>
              <a:ext uri="{FF2B5EF4-FFF2-40B4-BE49-F238E27FC236}">
                <a16:creationId xmlns:a16="http://schemas.microsoft.com/office/drawing/2014/main" id="{C3798B32-22A2-42E4-90B5-371C2BACBBD5}"/>
              </a:ext>
            </a:extLst>
          </p:cNvPr>
          <p:cNvSpPr/>
          <p:nvPr/>
        </p:nvSpPr>
        <p:spPr>
          <a:xfrm>
            <a:off x="5300756" y="3879020"/>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1397488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500"/>
                            </p:stCondLst>
                            <p:childTnLst>
                              <p:par>
                                <p:cTn id="23" presetID="2" presetClass="entr" presetSubtype="2"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P spid="11" grpId="0"/>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C29B82-B90A-449E-8481-31A1C0E7E29B}"/>
              </a:ext>
            </a:extLst>
          </p:cNvPr>
          <p:cNvSpPr/>
          <p:nvPr/>
        </p:nvSpPr>
        <p:spPr>
          <a:xfrm>
            <a:off x="363894" y="283918"/>
            <a:ext cx="8370813"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MỘT SỐ LOẠI MÁY TÍNH THÔNG DỤNG KHÁC</a:t>
            </a:r>
            <a:endParaRPr lang="vi-VN" sz="2800" b="1">
              <a:solidFill>
                <a:srgbClr val="F03C69"/>
              </a:solidFill>
              <a:cs typeface="Times New Roman" panose="02020603050405020304" pitchFamily="18" charset="0"/>
            </a:endParaRPr>
          </a:p>
        </p:txBody>
      </p:sp>
      <p:sp>
        <p:nvSpPr>
          <p:cNvPr id="10" name="Rectangle 9">
            <a:extLst>
              <a:ext uri="{FF2B5EF4-FFF2-40B4-BE49-F238E27FC236}">
                <a16:creationId xmlns:a16="http://schemas.microsoft.com/office/drawing/2014/main" id="{949615B6-08E4-4C7D-8EEA-5E3F99C728AC}"/>
              </a:ext>
            </a:extLst>
          </p:cNvPr>
          <p:cNvSpPr/>
          <p:nvPr/>
        </p:nvSpPr>
        <p:spPr>
          <a:xfrm>
            <a:off x="3379791" y="1105048"/>
            <a:ext cx="8041932" cy="568104"/>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Nhận biết các bộ phận của máy tính xách tay</a:t>
            </a:r>
          </a:p>
        </p:txBody>
      </p:sp>
      <p:sp>
        <p:nvSpPr>
          <p:cNvPr id="11" name="Rectangle 10">
            <a:extLst>
              <a:ext uri="{FF2B5EF4-FFF2-40B4-BE49-F238E27FC236}">
                <a16:creationId xmlns:a16="http://schemas.microsoft.com/office/drawing/2014/main" id="{5C1AE40C-6D0B-4671-A2C9-C72D3FF63513}"/>
              </a:ext>
            </a:extLst>
          </p:cNvPr>
          <p:cNvSpPr/>
          <p:nvPr/>
        </p:nvSpPr>
        <p:spPr>
          <a:xfrm>
            <a:off x="674437" y="1915643"/>
            <a:ext cx="10843125" cy="1411990"/>
          </a:xfrm>
          <a:prstGeom prst="rect">
            <a:avLst/>
          </a:prstGeom>
        </p:spPr>
        <p:txBody>
          <a:bodyPr wrap="square">
            <a:spAutoFit/>
          </a:bodyPr>
          <a:lstStyle/>
          <a:p>
            <a:pPr algn="ctr" defTabSz="342900">
              <a:lnSpc>
                <a:spcPct val="150000"/>
              </a:lnSpc>
            </a:pPr>
            <a:r>
              <a:rPr lang="vi-VN" sz="2000">
                <a:latin typeface="UTM Avo" panose="02040603050506020204" pitchFamily="18" charset="0"/>
                <a:cs typeface="Times New Roman" panose="02020603050405020304" pitchFamily="18" charset="0"/>
              </a:rPr>
              <a:t>Em hãy quan sát Hình 14 và ghép các cụm từ </a:t>
            </a:r>
            <a:r>
              <a:rPr lang="vi-VN" sz="2000" b="1">
                <a:solidFill>
                  <a:srgbClr val="FFC000"/>
                </a:solidFill>
                <a:latin typeface="UTM Avo" panose="02040603050506020204" pitchFamily="18" charset="0"/>
                <a:cs typeface="Times New Roman" panose="02020603050405020304" pitchFamily="18" charset="0"/>
              </a:rPr>
              <a:t>thân máy</a:t>
            </a:r>
            <a:r>
              <a:rPr lang="en-US" sz="2000" b="1">
                <a:solidFill>
                  <a:srgbClr val="FFC000"/>
                </a:solidFill>
                <a:latin typeface="UTM Avo" panose="02040603050506020204" pitchFamily="18" charset="0"/>
                <a:cs typeface="Times New Roman" panose="02020603050405020304" pitchFamily="18" charset="0"/>
              </a:rPr>
              <a:t>, </a:t>
            </a:r>
            <a:r>
              <a:rPr lang="vi-VN" sz="2000" b="1">
                <a:solidFill>
                  <a:srgbClr val="FFC000"/>
                </a:solidFill>
                <a:latin typeface="UTM Avo" panose="02040603050506020204" pitchFamily="18" charset="0"/>
                <a:cs typeface="Times New Roman" panose="02020603050405020304" pitchFamily="18" charset="0"/>
              </a:rPr>
              <a:t>màn hình, chuột, bàn phím </a:t>
            </a:r>
            <a:r>
              <a:rPr lang="vi-VN" sz="2000">
                <a:latin typeface="UTM Avo" panose="02040603050506020204" pitchFamily="18" charset="0"/>
                <a:cs typeface="Times New Roman" panose="02020603050405020304" pitchFamily="18" charset="0"/>
              </a:rPr>
              <a:t>tương ứng với các bộ phận được đánh </a:t>
            </a:r>
            <a:r>
              <a:rPr lang="en-US" sz="2000">
                <a:latin typeface="UTM Avo" panose="02040603050506020204" pitchFamily="18" charset="0"/>
                <a:cs typeface="Times New Roman" panose="02020603050405020304" pitchFamily="18" charset="0"/>
              </a:rPr>
              <a:t>số</a:t>
            </a:r>
            <a:r>
              <a:rPr lang="vi-VN" sz="2000">
                <a:latin typeface="UTM Avo" panose="02040603050506020204" pitchFamily="18" charset="0"/>
                <a:cs typeface="Times New Roman" panose="02020603050405020304" pitchFamily="18" charset="0"/>
              </a:rPr>
              <a:t> của máy tính xách tay. </a:t>
            </a:r>
            <a:endParaRPr lang="en-US" sz="2000">
              <a:latin typeface="UTM Avo" panose="02040603050506020204" pitchFamily="18" charset="0"/>
              <a:cs typeface="Times New Roman" panose="02020603050405020304" pitchFamily="18" charset="0"/>
            </a:endParaRPr>
          </a:p>
          <a:p>
            <a:pPr algn="ctr" defTabSz="342900">
              <a:lnSpc>
                <a:spcPct val="150000"/>
              </a:lnSpc>
            </a:pPr>
            <a:r>
              <a:rPr lang="vi-VN" sz="2000">
                <a:latin typeface="UTM Avo" panose="02040603050506020204" pitchFamily="18" charset="0"/>
                <a:cs typeface="Times New Roman" panose="02020603050405020304" pitchFamily="18" charset="0"/>
              </a:rPr>
              <a:t>Em hãy chỉ ra hai đặc điểm khác so với máy tính để bàn</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35030CB5-48CA-481D-B65D-F4BB7270FDA1}"/>
              </a:ext>
            </a:extLst>
          </p:cNvPr>
          <p:cNvSpPr/>
          <p:nvPr/>
        </p:nvSpPr>
        <p:spPr>
          <a:xfrm>
            <a:off x="8589024" y="3486037"/>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Màn hình</a:t>
            </a:r>
            <a:endParaRPr lang="vi-VN" sz="2400" b="1">
              <a:solidFill>
                <a:srgbClr val="FFC000"/>
              </a:solidFill>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452952D7-8957-4C99-B17B-45ACDC67EFAA}"/>
              </a:ext>
            </a:extLst>
          </p:cNvPr>
          <p:cNvSpPr/>
          <p:nvPr/>
        </p:nvSpPr>
        <p:spPr>
          <a:xfrm>
            <a:off x="1463881" y="4508467"/>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Thân máy</a:t>
            </a:r>
            <a:endParaRPr lang="vi-VN" sz="2400" b="1">
              <a:solidFill>
                <a:srgbClr val="FFC000"/>
              </a:solidFill>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B7DDF13D-9EBE-4F9C-A610-DE616CBFDA34}"/>
              </a:ext>
            </a:extLst>
          </p:cNvPr>
          <p:cNvSpPr/>
          <p:nvPr/>
        </p:nvSpPr>
        <p:spPr>
          <a:xfrm>
            <a:off x="1463882" y="5401100"/>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Con chuột</a:t>
            </a:r>
            <a:endParaRPr lang="vi-VN" sz="2400" b="1">
              <a:solidFill>
                <a:srgbClr val="FFC000"/>
              </a:solidFill>
              <a:latin typeface="UTM Avo" panose="020406030505060202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42C6B29B-3173-4D45-9E48-0117B5D0FBC0}"/>
              </a:ext>
            </a:extLst>
          </p:cNvPr>
          <p:cNvGrpSpPr/>
          <p:nvPr/>
        </p:nvGrpSpPr>
        <p:grpSpPr>
          <a:xfrm>
            <a:off x="522612" y="900102"/>
            <a:ext cx="2898644" cy="880803"/>
            <a:chOff x="522612" y="900102"/>
            <a:chExt cx="2898644" cy="880803"/>
          </a:xfrm>
        </p:grpSpPr>
        <p:grpSp>
          <p:nvGrpSpPr>
            <p:cNvPr id="4" name="Group 3">
              <a:extLst>
                <a:ext uri="{FF2B5EF4-FFF2-40B4-BE49-F238E27FC236}">
                  <a16:creationId xmlns:a16="http://schemas.microsoft.com/office/drawing/2014/main" id="{244424EB-C73B-4620-8785-ED91696F11E9}"/>
                </a:ext>
              </a:extLst>
            </p:cNvPr>
            <p:cNvGrpSpPr/>
            <p:nvPr/>
          </p:nvGrpSpPr>
          <p:grpSpPr>
            <a:xfrm>
              <a:off x="522612" y="1095583"/>
              <a:ext cx="2354327" cy="661656"/>
              <a:chOff x="5906375" y="1404722"/>
              <a:chExt cx="2354327" cy="661656"/>
            </a:xfrm>
          </p:grpSpPr>
          <p:sp>
            <p:nvSpPr>
              <p:cNvPr id="8" name="Rectangle: Top Corners Rounded 7">
                <a:extLst>
                  <a:ext uri="{FF2B5EF4-FFF2-40B4-BE49-F238E27FC236}">
                    <a16:creationId xmlns:a16="http://schemas.microsoft.com/office/drawing/2014/main" id="{17451D86-E9FE-4F2C-998B-FC79B3C6D7E5}"/>
                  </a:ext>
                </a:extLst>
              </p:cNvPr>
              <p:cNvSpPr/>
              <p:nvPr/>
            </p:nvSpPr>
            <p:spPr>
              <a:xfrm>
                <a:off x="5962361"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9" name="Rectangle 8">
                <a:extLst>
                  <a:ext uri="{FF2B5EF4-FFF2-40B4-BE49-F238E27FC236}">
                    <a16:creationId xmlns:a16="http://schemas.microsoft.com/office/drawing/2014/main" id="{F9AE48F3-29DC-471E-953C-5CFB4668C11F}"/>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D8514236-63A5-4255-A4A4-0FA51F3C1527}"/>
                </a:ext>
              </a:extLst>
            </p:cNvPr>
            <p:cNvGrpSpPr/>
            <p:nvPr/>
          </p:nvGrpSpPr>
          <p:grpSpPr>
            <a:xfrm rot="20419193">
              <a:off x="2468303" y="900102"/>
              <a:ext cx="952953" cy="880803"/>
              <a:chOff x="8974078" y="279854"/>
              <a:chExt cx="3397172" cy="3224225"/>
            </a:xfrm>
          </p:grpSpPr>
          <p:pic>
            <p:nvPicPr>
              <p:cNvPr id="21" name="Picture 5">
                <a:extLst>
                  <a:ext uri="{FF2B5EF4-FFF2-40B4-BE49-F238E27FC236}">
                    <a16:creationId xmlns:a16="http://schemas.microsoft.com/office/drawing/2014/main" id="{6130C57F-7551-4995-9234-1752E616AE1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74078" y="279854"/>
                <a:ext cx="3397172" cy="3224225"/>
              </a:xfrm>
              <a:prstGeom prst="rect">
                <a:avLst/>
              </a:prstGeom>
            </p:spPr>
          </p:pic>
          <p:pic>
            <p:nvPicPr>
              <p:cNvPr id="22" name="Picture 6">
                <a:extLst>
                  <a:ext uri="{FF2B5EF4-FFF2-40B4-BE49-F238E27FC236}">
                    <a16:creationId xmlns:a16="http://schemas.microsoft.com/office/drawing/2014/main" id="{9626A2EE-ED09-47C8-A8FA-1551DFB285D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02151" y="542910"/>
                <a:ext cx="2916628" cy="2768146"/>
              </a:xfrm>
              <a:prstGeom prst="rect">
                <a:avLst/>
              </a:prstGeom>
            </p:spPr>
          </p:pic>
        </p:grpSp>
        <p:sp>
          <p:nvSpPr>
            <p:cNvPr id="23" name="Rectangle 22">
              <a:extLst>
                <a:ext uri="{FF2B5EF4-FFF2-40B4-BE49-F238E27FC236}">
                  <a16:creationId xmlns:a16="http://schemas.microsoft.com/office/drawing/2014/main" id="{0EE978F0-4A39-4AA5-80FA-B2EAE3C1E440}"/>
                </a:ext>
              </a:extLst>
            </p:cNvPr>
            <p:cNvSpPr/>
            <p:nvPr/>
          </p:nvSpPr>
          <p:spPr>
            <a:xfrm>
              <a:off x="2773689"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pic>
        <p:nvPicPr>
          <p:cNvPr id="18" name="Picture 17">
            <a:extLst>
              <a:ext uri="{FF2B5EF4-FFF2-40B4-BE49-F238E27FC236}">
                <a16:creationId xmlns:a16="http://schemas.microsoft.com/office/drawing/2014/main" id="{6826EE90-7EF5-471B-B288-B61400B2D8F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379791" y="3530368"/>
            <a:ext cx="5190895" cy="2851157"/>
          </a:xfrm>
          <a:prstGeom prst="rect">
            <a:avLst/>
          </a:prstGeom>
        </p:spPr>
      </p:pic>
      <p:sp>
        <p:nvSpPr>
          <p:cNvPr id="19" name="Rectangle 18">
            <a:extLst>
              <a:ext uri="{FF2B5EF4-FFF2-40B4-BE49-F238E27FC236}">
                <a16:creationId xmlns:a16="http://schemas.microsoft.com/office/drawing/2014/main" id="{11C7DC63-CE70-4C52-A635-051433B40E2C}"/>
              </a:ext>
            </a:extLst>
          </p:cNvPr>
          <p:cNvSpPr/>
          <p:nvPr/>
        </p:nvSpPr>
        <p:spPr>
          <a:xfrm>
            <a:off x="8071923" y="4672022"/>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Bàn phím</a:t>
            </a:r>
            <a:endParaRPr lang="vi-VN" sz="2400" b="1">
              <a:solidFill>
                <a:srgbClr val="FFC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37052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0-#ppt_w/2"/>
                                          </p:val>
                                        </p:tav>
                                        <p:tav tm="100000">
                                          <p:val>
                                            <p:strVal val="#ppt_x"/>
                                          </p:val>
                                        </p:tav>
                                      </p:tavLst>
                                    </p:anim>
                                    <p:anim calcmode="lin" valueType="num">
                                      <p:cBhvr additive="base">
                                        <p:cTn id="17" dur="500" fill="hold"/>
                                        <p:tgtEl>
                                          <p:spTgt spid="24"/>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500" fill="hold"/>
                                        <p:tgtEl>
                                          <p:spTgt spid="15"/>
                                        </p:tgtEl>
                                        <p:attrNameLst>
                                          <p:attrName>ppt_w</p:attrName>
                                        </p:attrNameLst>
                                      </p:cBhvr>
                                      <p:tavLst>
                                        <p:tav tm="0">
                                          <p:val>
                                            <p:fltVal val="0"/>
                                          </p:val>
                                        </p:tav>
                                        <p:tav tm="100000">
                                          <p:val>
                                            <p:strVal val="#ppt_w"/>
                                          </p:val>
                                        </p:tav>
                                      </p:tavLst>
                                    </p:anim>
                                    <p:anim calcmode="lin" valueType="num">
                                      <p:cBhvr>
                                        <p:cTn id="59" dur="500" fill="hold"/>
                                        <p:tgtEl>
                                          <p:spTgt spid="15"/>
                                        </p:tgtEl>
                                        <p:attrNameLst>
                                          <p:attrName>ppt_h</p:attrName>
                                        </p:attrNameLst>
                                      </p:cBhvr>
                                      <p:tavLst>
                                        <p:tav tm="0">
                                          <p:val>
                                            <p:fltVal val="0"/>
                                          </p:val>
                                        </p:tav>
                                        <p:tav tm="100000">
                                          <p:val>
                                            <p:strVal val="#ppt_h"/>
                                          </p:val>
                                        </p:tav>
                                      </p:tavLst>
                                    </p:anim>
                                    <p:animEffect transition="in" filter="fade">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1" grpId="0"/>
      <p:bldP spid="13" grpId="0"/>
      <p:bldP spid="14" grpId="0"/>
      <p:bldP spid="15"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0DA43EF-4FDA-4CA6-88C0-2BCCF27C1E7C}"/>
              </a:ext>
            </a:extLst>
          </p:cNvPr>
          <p:cNvSpPr/>
          <p:nvPr/>
        </p:nvSpPr>
        <p:spPr>
          <a:xfrm>
            <a:off x="841573" y="448135"/>
            <a:ext cx="10420476" cy="1873654"/>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Các thiết bị như máy tính xách tay, điện thoại thông minh, máy tính bảng thường được thiết kế thuận tiện cho việc di chuyển nên các bộ phận như màn hình, bàn phím, chuột được gắn với thân máy. Máy tính xách tay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ó vùng cảm ứng chuột. Em có thể sử dụng chuột bằng cách di chuyển ngón tay trên đó.</a:t>
            </a:r>
          </a:p>
        </p:txBody>
      </p:sp>
      <p:pic>
        <p:nvPicPr>
          <p:cNvPr id="12" name="Picture 11">
            <a:extLst>
              <a:ext uri="{FF2B5EF4-FFF2-40B4-BE49-F238E27FC236}">
                <a16:creationId xmlns:a16="http://schemas.microsoft.com/office/drawing/2014/main" id="{2E891238-6435-48D1-B478-6DB71474D0F1}"/>
              </a:ext>
            </a:extLst>
          </p:cNvPr>
          <p:cNvPicPr>
            <a:picLocks noChangeAspect="1"/>
          </p:cNvPicPr>
          <p:nvPr/>
        </p:nvPicPr>
        <p:blipFill>
          <a:blip r:embed="rId2"/>
          <a:stretch>
            <a:fillRect/>
          </a:stretch>
        </p:blipFill>
        <p:spPr>
          <a:xfrm>
            <a:off x="496964" y="340077"/>
            <a:ext cx="689218" cy="653278"/>
          </a:xfrm>
          <a:prstGeom prst="rect">
            <a:avLst/>
          </a:prstGeom>
        </p:spPr>
      </p:pic>
      <p:pic>
        <p:nvPicPr>
          <p:cNvPr id="3" name="Picture 2">
            <a:extLst>
              <a:ext uri="{FF2B5EF4-FFF2-40B4-BE49-F238E27FC236}">
                <a16:creationId xmlns:a16="http://schemas.microsoft.com/office/drawing/2014/main" id="{843A9F8C-136D-4E78-92DD-74345EF32533}"/>
              </a:ext>
            </a:extLst>
          </p:cNvPr>
          <p:cNvPicPr>
            <a:picLocks noChangeAspect="1"/>
          </p:cNvPicPr>
          <p:nvPr/>
        </p:nvPicPr>
        <p:blipFill rotWithShape="1">
          <a:blip r:embed="rId3"/>
          <a:srcRect l="1258" t="4279"/>
          <a:stretch/>
        </p:blipFill>
        <p:spPr>
          <a:xfrm>
            <a:off x="6213763" y="2429847"/>
            <a:ext cx="4876088" cy="1823642"/>
          </a:xfrm>
          <a:prstGeom prst="rect">
            <a:avLst/>
          </a:prstGeom>
        </p:spPr>
      </p:pic>
      <p:pic>
        <p:nvPicPr>
          <p:cNvPr id="5" name="Picture 4">
            <a:extLst>
              <a:ext uri="{FF2B5EF4-FFF2-40B4-BE49-F238E27FC236}">
                <a16:creationId xmlns:a16="http://schemas.microsoft.com/office/drawing/2014/main" id="{3CB67F38-E6C1-4918-B65B-C295988E5AEE}"/>
              </a:ext>
            </a:extLst>
          </p:cNvPr>
          <p:cNvPicPr>
            <a:picLocks noChangeAspect="1"/>
          </p:cNvPicPr>
          <p:nvPr/>
        </p:nvPicPr>
        <p:blipFill>
          <a:blip r:embed="rId4"/>
          <a:stretch>
            <a:fillRect/>
          </a:stretch>
        </p:blipFill>
        <p:spPr>
          <a:xfrm>
            <a:off x="841573" y="2575320"/>
            <a:ext cx="3863675" cy="3619814"/>
          </a:xfrm>
          <a:prstGeom prst="rect">
            <a:avLst/>
          </a:prstGeom>
        </p:spPr>
      </p:pic>
      <p:sp>
        <p:nvSpPr>
          <p:cNvPr id="16" name="Rectangle 15">
            <a:extLst>
              <a:ext uri="{FF2B5EF4-FFF2-40B4-BE49-F238E27FC236}">
                <a16:creationId xmlns:a16="http://schemas.microsoft.com/office/drawing/2014/main" id="{73A8F6BF-37F8-424C-BB6C-A88CE704D635}"/>
              </a:ext>
            </a:extLst>
          </p:cNvPr>
          <p:cNvSpPr/>
          <p:nvPr/>
        </p:nvSpPr>
        <p:spPr>
          <a:xfrm>
            <a:off x="5120884" y="4253489"/>
            <a:ext cx="6484487" cy="2335319"/>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Điện thoại thông minh, máy tính bảng có màn hình cảm ứng vừa là chuột vừa là bàn phím. Em có thể dùng ngón tay di chuyển trên màn hình cảm ứng thay cho chuột. Em cũng có thể điều khiển để bàn phím ảo</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064846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ags/tag2.xml><?xml version="1.0" encoding="utf-8"?>
<p:tagLst xmlns:a="http://schemas.openxmlformats.org/drawingml/2006/main" xmlns:r="http://schemas.openxmlformats.org/officeDocument/2006/relationships" xmlns:p="http://schemas.openxmlformats.org/presentationml/2006/main">
  <p:tag name="TIMING" val="|4.6|21.8|32.7|2.7|1.5|1.1"/>
</p:tagLst>
</file>

<file path=ppt/tags/tag3.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46C39058-A9BB-48AB-B3BF-F51807E6531F}"/>
</file>

<file path=customXml/itemProps2.xml><?xml version="1.0" encoding="utf-8"?>
<ds:datastoreItem xmlns:ds="http://schemas.openxmlformats.org/officeDocument/2006/customXml" ds:itemID="{F9B0FB5C-C29A-47FA-B964-5DCC47EBEEBF}"/>
</file>

<file path=customXml/itemProps3.xml><?xml version="1.0" encoding="utf-8"?>
<ds:datastoreItem xmlns:ds="http://schemas.openxmlformats.org/officeDocument/2006/customXml" ds:itemID="{FA4F7AEE-409A-4A76-A4C9-93D7D7494F92}"/>
</file>

<file path=docProps/app.xml><?xml version="1.0" encoding="utf-8"?>
<Properties xmlns="http://schemas.openxmlformats.org/officeDocument/2006/extended-properties" xmlns:vt="http://schemas.openxmlformats.org/officeDocument/2006/docPropsVTypes">
  <TotalTime>5588</TotalTime>
  <Words>1041</Words>
  <Application>Microsoft Office PowerPoint</Application>
  <PresentationFormat>Widescreen</PresentationFormat>
  <Paragraphs>110</Paragraphs>
  <Slides>17</Slides>
  <Notes>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等线</vt:lpstr>
      <vt:lpstr>Arial</vt:lpstr>
      <vt:lpstr>Calibri</vt:lpstr>
      <vt:lpstr>iCiel Cadena</vt:lpstr>
      <vt:lpstr>Segoe Print</vt:lpstr>
      <vt:lpstr>SVN-Androgyne</vt:lpstr>
      <vt:lpstr>SVN-SAF</vt:lpstr>
      <vt:lpstr>Times New Roman</vt:lpstr>
      <vt:lpstr>UTM Avo</vt:lpstr>
      <vt:lpstr>UTM Bienvenue</vt:lpstr>
      <vt:lpstr>UTM HelvetIns</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Tran Minh</cp:lastModifiedBy>
  <cp:revision>192</cp:revision>
  <dcterms:created xsi:type="dcterms:W3CDTF">2021-11-14T08:33:55Z</dcterms:created>
  <dcterms:modified xsi:type="dcterms:W3CDTF">2022-03-18T17:03:06Z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y fmtid="{D5CDD505-2E9C-101B-9397-08002B2CF9AE}" pid="3" name="MediaServiceImageTags">
    <vt:lpwstr/>
  </property>
</Properties>
</file>