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wav" ContentType="audio/x-wav"/>
  <Default Extension="xml" ContentType="application/xml"/>
  <Default Extension="vml" ContentType="application/vnd.openxmlformats-officedocument.vmlDrawing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28"/>
  </p:handoutMasterIdLst>
  <p:sldIdLst>
    <p:sldId id="362" r:id="rId3"/>
    <p:sldId id="389" r:id="rId4"/>
    <p:sldId id="363" r:id="rId5"/>
    <p:sldId id="340" r:id="rId6"/>
    <p:sldId id="339" r:id="rId7"/>
    <p:sldId id="347" r:id="rId8"/>
    <p:sldId id="404" r:id="rId9"/>
    <p:sldId id="348" r:id="rId10"/>
    <p:sldId id="406" r:id="rId12"/>
    <p:sldId id="408" r:id="rId13"/>
    <p:sldId id="410" r:id="rId14"/>
    <p:sldId id="354" r:id="rId15"/>
    <p:sldId id="349" r:id="rId16"/>
    <p:sldId id="350" r:id="rId17"/>
    <p:sldId id="355" r:id="rId18"/>
    <p:sldId id="356" r:id="rId19"/>
    <p:sldId id="357" r:id="rId20"/>
    <p:sldId id="412" r:id="rId21"/>
    <p:sldId id="413" r:id="rId22"/>
    <p:sldId id="414" r:id="rId23"/>
    <p:sldId id="415" r:id="rId24"/>
    <p:sldId id="416" r:id="rId25"/>
    <p:sldId id="358" r:id="rId26"/>
    <p:sldId id="370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000099"/>
    <a:srgbClr val="009900"/>
    <a:srgbClr val="33CC33"/>
    <a:srgbClr val="FF33CC"/>
    <a:srgbClr val="FF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87"/>
    <p:restoredTop sz="94614"/>
  </p:normalViewPr>
  <p:slideViewPr>
    <p:cSldViewPr showGuides="1">
      <p:cViewPr varScale="1">
        <p:scale>
          <a:sx n="69" d="100"/>
          <a:sy n="69" d="100"/>
        </p:scale>
        <p:origin x="-1344" y="-10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28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8" Type="http://schemas.openxmlformats.org/officeDocument/2006/relationships/slide" Target="slides/slide15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25" Type="http://schemas.openxmlformats.org/officeDocument/2006/relationships/slide" Target="slides/slide22.xml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33" Type="http://schemas.openxmlformats.org/officeDocument/2006/relationships/customXml" Target="../customXml/item2.xml"/><Relationship Id="rId29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4.xml"/><Relationship Id="rId24" Type="http://schemas.openxmlformats.org/officeDocument/2006/relationships/slide" Target="slides/slide21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15" Type="http://schemas.openxmlformats.org/officeDocument/2006/relationships/slide" Target="slides/slide12.xml"/><Relationship Id="rId31" Type="http://schemas.openxmlformats.org/officeDocument/2006/relationships/tableStyles" Target="tableStyles.xml"/><Relationship Id="rId19" Type="http://schemas.openxmlformats.org/officeDocument/2006/relationships/slide" Target="slides/slide16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30" Type="http://schemas.openxmlformats.org/officeDocument/2006/relationships/viewProps" Target="viewProps.xml"/><Relationship Id="rId27" Type="http://schemas.openxmlformats.org/officeDocument/2006/relationships/slide" Target="slides/slide24.xml"/><Relationship Id="rId22" Type="http://schemas.openxmlformats.org/officeDocument/2006/relationships/slide" Target="slides/slide19.xml"/><Relationship Id="rId14" Type="http://schemas.openxmlformats.org/officeDocument/2006/relationships/slide" Target="slides/slide1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1EE4C3-1499-4B96-9848-6DA84163FC8E}" type="datetime8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E2AA6-61C8-41F4-A711-C1C4362707FA}" type="datetime8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13315" name="Date Placeholder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 algn="r" eaLnBrk="1" hangingPunct="1"/>
            <a:fld id="{BB962C8B-B14F-4D97-AF65-F5344CB8AC3E}" type="datetime8">
              <a:rPr lang="fr-FR" altLang="en-US" sz="1200" dirty="0"/>
            </a:fld>
            <a:endParaRPr lang="fr-FR" altLang="en-US" sz="1200" dirty="0"/>
          </a:p>
        </p:txBody>
      </p:sp>
      <p:sp>
        <p:nvSpPr>
          <p:cNvPr id="13316" name="Slide Number Placeholder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 fontAlgn="base"/>
            <a:r>
              <a:rPr lang="en-US" strike="noStrike" noProof="0" smtClean="0"/>
              <a:t>Click to edit Master title style</a:t>
            </a:r>
            <a:endParaRPr lang="en-US" strike="noStrike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fontAlgn="base"/>
            <a:r>
              <a:rPr lang="en-US" strike="noStrike" noProof="0" smtClean="0"/>
              <a:t>Click to edit Master subtitle style</a:t>
            </a:r>
            <a:endParaRPr lang="en-US" strike="noStrike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/>
          <p:nvPr/>
        </p:nvSpPr>
        <p:spPr>
          <a:xfrm>
            <a:off x="152400" y="30163"/>
            <a:ext cx="8686800" cy="1570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 algn="ctr" eaLnBrk="0" hangingPunct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Thứ tư ngày 09 tháng 10 năm 2019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 eaLnBrk="0" hangingPunct="0"/>
            <a:r>
              <a:rPr lang="en-US" sz="3200" b="1" dirty="0">
                <a:solidFill>
                  <a:srgbClr val="16165D"/>
                </a:solidFill>
                <a:latin typeface="Times New Roman" panose="02020603050405020304" pitchFamily="18" charset="0"/>
              </a:rPr>
              <a:t>Bài 5: SỬ DỤNG THIẾT BỊ LƯU TRỮ NGOÀI</a:t>
            </a:r>
            <a:endParaRPr lang="en-US" sz="3200" b="1" dirty="0">
              <a:solidFill>
                <a:srgbClr val="16165D"/>
              </a:solidFill>
              <a:latin typeface="Arial" panose="020B0604020202020204" pitchFamily="34" charset="0"/>
            </a:endParaRPr>
          </a:p>
          <a:p>
            <a:pPr lvl="0" eaLnBrk="0" hangingPunct="0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media" Target="file:///G:\B&#233;%20B&#224;o%20Ng&#432;%20&#8211;%20S&#7855;p%20&#272;&#7871;n%20T&#7871;t%20R&#7891;i%20.mp3" TargetMode="External"/><Relationship Id="rId3" Type="http://schemas.openxmlformats.org/officeDocument/2006/relationships/audio" Target="file:///G:\B&#233;%20B&#224;o%20Ng&#432;%20&#8211;%20S&#7855;p%20&#272;&#7871;n%20T&#7871;t%20R&#7891;i%20.mp3" TargetMode="External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GIF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WordArt 3"/>
          <p:cNvSpPr>
            <a:spLocks noTextEdit="1"/>
          </p:cNvSpPr>
          <p:nvPr/>
        </p:nvSpPr>
        <p:spPr>
          <a:xfrm>
            <a:off x="1127125" y="1285875"/>
            <a:ext cx="6467475" cy="36163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7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ÁN ĐIỆN TỬ</a:t>
            </a:r>
            <a:endParaRPr lang="en-US" sz="24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6" name="WordArt 4"/>
          <p:cNvSpPr>
            <a:spLocks noTextEdit="1"/>
          </p:cNvSpPr>
          <p:nvPr/>
        </p:nvSpPr>
        <p:spPr>
          <a:xfrm>
            <a:off x="1584325" y="3962400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HỌC TIN HỌC</a:t>
            </a:r>
            <a:endParaRPr lang="en-US" sz="24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Picture 6" descr="Vegitab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6416675"/>
            <a:ext cx="1863725" cy="51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WordArt 16"/>
          <p:cNvSpPr>
            <a:spLocks noTextEdit="1"/>
          </p:cNvSpPr>
          <p:nvPr/>
        </p:nvSpPr>
        <p:spPr>
          <a:xfrm>
            <a:off x="1839913" y="79375"/>
            <a:ext cx="5297488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kern="1200" cap="none" spc="0" normalizeH="0" baseline="0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TRƯỜNG TIỂU HỌC TRUNG YÊN</a:t>
            </a:r>
            <a:endParaRPr kumimoji="0" lang="en-US" sz="2800" b="1" i="0" u="none" strike="noStrike" kern="1200" cap="none" spc="0" normalizeH="0" baseline="0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graphicFrame>
        <p:nvGraphicFramePr>
          <p:cNvPr id="6149" name="Object 1"/>
          <p:cNvGraphicFramePr>
            <a:graphicFrameLocks noChangeAspect="1"/>
          </p:cNvGraphicFramePr>
          <p:nvPr/>
        </p:nvGraphicFramePr>
        <p:xfrm>
          <a:off x="3562350" y="1698625"/>
          <a:ext cx="139065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162810" imgH="1927860" progId="Word.Picture.8">
                  <p:embed/>
                </p:oleObj>
              </mc:Choice>
              <mc:Fallback>
                <p:oleObj name="" r:id="rId2" imgW="2162810" imgH="1927860" progId="Word.Picture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>
                        <a:lum contrast="-17999"/>
                      </a:blip>
                      <a:stretch>
                        <a:fillRect/>
                      </a:stretch>
                    </p:blipFill>
                    <p:spPr>
                      <a:xfrm>
                        <a:off x="3562350" y="1698625"/>
                        <a:ext cx="1390650" cy="1236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WordArt 15"/>
          <p:cNvSpPr>
            <a:spLocks noTextEdit="1"/>
          </p:cNvSpPr>
          <p:nvPr/>
        </p:nvSpPr>
        <p:spPr>
          <a:xfrm>
            <a:off x="3709988" y="3213100"/>
            <a:ext cx="1319212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 4</a:t>
            </a:r>
            <a:endParaRPr lang="en-US" sz="24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WordArt 16"/>
          <p:cNvSpPr>
            <a:spLocks noTextEdit="1"/>
          </p:cNvSpPr>
          <p:nvPr/>
        </p:nvSpPr>
        <p:spPr>
          <a:xfrm>
            <a:off x="2549525" y="5143500"/>
            <a:ext cx="3200400" cy="29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kern="1200" cap="none" spc="0" normalizeH="0" baseline="0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Gv: Vũ Ngọc Anh</a:t>
            </a:r>
            <a:endParaRPr kumimoji="0" lang="en-US" sz="3600" b="0" i="0" u="none" strike="noStrike" kern="1200" cap="none" spc="0" normalizeH="0" baseline="0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9"/>
          <p:cNvGrpSpPr/>
          <p:nvPr/>
        </p:nvGrpSpPr>
        <p:grpSpPr>
          <a:xfrm>
            <a:off x="453629" y="1804988"/>
            <a:ext cx="8423672" cy="3518297"/>
            <a:chOff x="115888" y="3578225"/>
            <a:chExt cx="11231562" cy="1798638"/>
          </a:xfrm>
        </p:grpSpPr>
        <p:pic>
          <p:nvPicPr>
            <p:cNvPr id="29700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5888" y="3633788"/>
              <a:ext cx="2619375" cy="1743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2150" y="3578225"/>
              <a:ext cx="2619375" cy="1743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2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8075" y="3578225"/>
              <a:ext cx="2619375" cy="1743075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2735263" y="4450458"/>
              <a:ext cx="1766887" cy="54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21525" y="4450458"/>
              <a:ext cx="16065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459831" y="711994"/>
            <a:ext cx="4812506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Máy tính xách tay( Laptop)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3"/>
          <p:cNvGrpSpPr/>
          <p:nvPr/>
        </p:nvGrpSpPr>
        <p:grpSpPr>
          <a:xfrm>
            <a:off x="6005513" y="1350169"/>
            <a:ext cx="2249091" cy="4030266"/>
            <a:chOff x="8007350" y="1119188"/>
            <a:chExt cx="2998788" cy="4478337"/>
          </a:xfrm>
        </p:grpSpPr>
        <p:pic>
          <p:nvPicPr>
            <p:cNvPr id="30737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07350" y="1119188"/>
              <a:ext cx="2998788" cy="44783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8466138" y="3642139"/>
              <a:ext cx="346075" cy="50406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2890838" y="1202531"/>
            <a:ext cx="2346722" cy="4191000"/>
            <a:chOff x="3854450" y="955675"/>
            <a:chExt cx="3128963" cy="4656138"/>
          </a:xfrm>
        </p:grpSpPr>
        <p:pic>
          <p:nvPicPr>
            <p:cNvPr id="30735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4450" y="955675"/>
              <a:ext cx="3128963" cy="46561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6116638" y="2523154"/>
              <a:ext cx="552450" cy="408734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76238" y="1159669"/>
            <a:ext cx="2083594" cy="4276725"/>
            <a:chOff x="501650" y="908050"/>
            <a:chExt cx="2778125" cy="4751388"/>
          </a:xfrm>
        </p:grpSpPr>
        <p:pic>
          <p:nvPicPr>
            <p:cNvPr id="30733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50" y="908050"/>
              <a:ext cx="2778125" cy="47513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Rectangle 18"/>
            <p:cNvSpPr/>
            <p:nvPr/>
          </p:nvSpPr>
          <p:spPr bwMode="auto">
            <a:xfrm>
              <a:off x="2395538" y="3766555"/>
              <a:ext cx="488950" cy="104234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725" name="TextBox 7"/>
          <p:cNvSpPr txBox="1"/>
          <p:nvPr/>
        </p:nvSpPr>
        <p:spPr>
          <a:xfrm>
            <a:off x="2872978" y="342900"/>
            <a:ext cx="2874169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Máy tính để bàn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620941"/>
            <a:ext cx="193000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Mặt sau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2175272" y="2995613"/>
            <a:ext cx="4186238" cy="2355056"/>
            <a:chOff x="2963863" y="2947988"/>
            <a:chExt cx="5581650" cy="26162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4597400" y="4605268"/>
              <a:ext cx="2322513" cy="95892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 new roman"/>
                  <a:ea typeface="+mn-ea"/>
                  <a:cs typeface="+mn-cs"/>
                </a:rPr>
                <a:t>Khe cắm USB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 new roman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5927725" y="3971718"/>
              <a:ext cx="2617788" cy="61635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rot="5400000" flipH="1" flipV="1">
              <a:off x="5288663" y="3539426"/>
              <a:ext cx="1687700" cy="504825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rot="10800000">
              <a:off x="2963863" y="3973042"/>
              <a:ext cx="2932112" cy="59916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16894" y="5735241"/>
            <a:ext cx="1931194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Mặt trước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13" descr="b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20000" y="4953000"/>
            <a:ext cx="1608138" cy="206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306388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863" y="3462338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03738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3363913"/>
            <a:ext cx="688975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3363913"/>
            <a:ext cx="906463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863" y="2701925"/>
            <a:ext cx="785812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125" y="2714625"/>
            <a:ext cx="788988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58788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TextBox 9"/>
          <p:cNvSpPr txBox="1"/>
          <p:nvPr/>
        </p:nvSpPr>
        <p:spPr>
          <a:xfrm>
            <a:off x="2009775" y="306388"/>
            <a:ext cx="1071563" cy="83026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time new roman"/>
              </a:rPr>
              <a:t>Nhà A</a:t>
            </a:r>
            <a:endParaRPr lang="en-US" sz="24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4347" name="TextBox 10"/>
          <p:cNvSpPr txBox="1"/>
          <p:nvPr/>
        </p:nvSpPr>
        <p:spPr>
          <a:xfrm>
            <a:off x="2371725" y="6180138"/>
            <a:ext cx="1071563" cy="83026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time new roman"/>
              </a:rPr>
              <a:t>Nhà B</a:t>
            </a:r>
            <a:endParaRPr lang="en-US" sz="24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4348" name="TextBox 11"/>
          <p:cNvSpPr txBox="1"/>
          <p:nvPr/>
        </p:nvSpPr>
        <p:spPr>
          <a:xfrm>
            <a:off x="7277100" y="5803900"/>
            <a:ext cx="1071563" cy="830263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time new roman"/>
              </a:rPr>
              <a:t>Nhà C</a:t>
            </a:r>
            <a:endParaRPr lang="en-US" sz="2400" dirty="0">
              <a:solidFill>
                <a:srgbClr val="FF0000"/>
              </a:solidFill>
              <a:latin typeface="time new roman"/>
            </a:endParaRPr>
          </a:p>
        </p:txBody>
      </p:sp>
      <p:cxnSp>
        <p:nvCxnSpPr>
          <p:cNvPr id="39" name="Curved Connector 38"/>
          <p:cNvCxnSpPr/>
          <p:nvPr/>
        </p:nvCxnSpPr>
        <p:spPr>
          <a:xfrm rot="5400000" flipH="1" flipV="1">
            <a:off x="1262856" y="2591594"/>
            <a:ext cx="2279650" cy="1544638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>
            <a:off x="4102100" y="1744663"/>
            <a:ext cx="2670175" cy="1717675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Box 18"/>
          <p:cNvSpPr txBox="1"/>
          <p:nvPr/>
        </p:nvSpPr>
        <p:spPr>
          <a:xfrm>
            <a:off x="2155825" y="3632200"/>
            <a:ext cx="1050925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3 KM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4352" name="TextBox 19"/>
          <p:cNvSpPr txBox="1"/>
          <p:nvPr/>
        </p:nvSpPr>
        <p:spPr>
          <a:xfrm>
            <a:off x="4362450" y="2471738"/>
            <a:ext cx="1050925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3 KM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5231 L 0.08525 -0.04467 C 0.10373 -0.04166 0.12664 -0.053 0.14773 -0.07361 C 0.17102 -0.09768 0.18703 -0.12638 0.1951 -0.15486 L 0.23636 -0.29166 " pathEditMode="relative" rAng="1399536448" ptsTypes="FffFF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7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4514 L 0.06768 -0.08703 C 0.08174 -0.09514 0.09996 -0.11435 0.11753 -0.13819 C 0.13706 -0.16574 0.15098 -0.19143 0.15918 -0.21412 L 0.19797 -0.31898 " pathEditMode="relative" rAng="1569847168" ptsTypes="FffFF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0.0713 L -0.0669 -0.15255 C -0.07797 -0.16968 -0.09658 -0.18797 -0.11714 -0.20232 C -0.14031 -0.21899 -0.15984 -0.22709 -0.17467 -0.22778 L -0.24548 -0.23426 " pathEditMode="relative" rAng="-1522680108" ptsTypes="FffFF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107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2.22222E-6 L -0.05362 -0.08426 C -0.06443 -0.10185 -0.08265 -0.12107 -0.10295 -0.13658 C -0.12586 -0.15394 -0.14525 -0.16343 -0.16022 -0.16505 L -0.23051 -0.1757 " pathEditMode="relative" rAng="-1516108308" ptsTypes="FffFF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13" descr="b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20000" y="4953000"/>
            <a:ext cx="1608138" cy="206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Rectangle 16"/>
          <p:cNvSpPr/>
          <p:nvPr/>
        </p:nvSpPr>
        <p:spPr>
          <a:xfrm>
            <a:off x="304800" y="1524000"/>
            <a:ext cx="30829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Thiết bị lưu trữ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5363" name="TextBox 17"/>
          <p:cNvSpPr txBox="1"/>
          <p:nvPr/>
        </p:nvSpPr>
        <p:spPr>
          <a:xfrm>
            <a:off x="304800" y="1066800"/>
            <a:ext cx="6705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HOẠT ĐỘNG CƠ BẢN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133600"/>
            <a:ext cx="35210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USB có chức năng gì?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667000"/>
            <a:ext cx="80772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USB dùng để lưu trữ các sản phẩm khi l</a:t>
            </a:r>
            <a:r>
              <a:rPr lang="en-US" sz="2400" b="1" dirty="0">
                <a:latin typeface="time new roman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</a:rPr>
              <a:t>m việc với máy tính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9788" y="3429000"/>
            <a:ext cx="5815012" cy="460375"/>
          </a:xfrm>
          <a:prstGeom prst="rect">
            <a:avLst/>
          </a:prstGeom>
          <a:solidFill>
            <a:srgbClr val="47FFD1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Chú </a:t>
            </a:r>
            <a:r>
              <a:rPr lang="en-US" sz="2400" b="1" dirty="0">
                <a:latin typeface="time new roman"/>
              </a:rPr>
              <a:t>ý: USB rất tiện khi sử dụng</a:t>
            </a:r>
            <a:endParaRPr lang="en-US" sz="2400" b="1" dirty="0">
              <a:latin typeface="time new roman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181600"/>
            <a:ext cx="1749425" cy="1163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181600"/>
            <a:ext cx="1749425" cy="1163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5181600"/>
            <a:ext cx="1749425" cy="1163638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381000" y="3962400"/>
            <a:ext cx="8104188" cy="1198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a, Mở cửa sổ Computer, gắn USB v</a:t>
            </a:r>
            <a:r>
              <a:rPr lang="en-US" sz="2400" b="1" dirty="0">
                <a:latin typeface="time new roman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</a:rPr>
              <a:t>o máy tính theo sự hướng dẫn của thầy cô/giáo, quan sát sự thay đổi trong cửa sổ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bldLvl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Box 2"/>
          <p:cNvSpPr txBox="1"/>
          <p:nvPr/>
        </p:nvSpPr>
        <p:spPr>
          <a:xfrm>
            <a:off x="304800" y="2133600"/>
            <a:ext cx="83820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b, Nháy đúp chuột v</a:t>
            </a:r>
            <a:r>
              <a:rPr lang="en-US" sz="2400" b="1" dirty="0">
                <a:latin typeface="time new roman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</a:rPr>
              <a:t> biểu tượng USB, quan sát v</a:t>
            </a:r>
            <a:r>
              <a:rPr lang="en-US" sz="2400" b="1" dirty="0">
                <a:latin typeface="time new roman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</a:rPr>
              <a:t> trả lời các câu hỏi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86" name="Rectangle 11"/>
          <p:cNvSpPr/>
          <p:nvPr/>
        </p:nvSpPr>
        <p:spPr>
          <a:xfrm>
            <a:off x="304800" y="1524000"/>
            <a:ext cx="30829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Thiết bị lưu trữ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Box 12"/>
          <p:cNvSpPr txBox="1"/>
          <p:nvPr/>
        </p:nvSpPr>
        <p:spPr>
          <a:xfrm>
            <a:off x="304800" y="1066800"/>
            <a:ext cx="6705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HOẠT ĐỘNG CƠ BẢN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71800"/>
            <a:ext cx="9144000" cy="5030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810000" y="4719638"/>
            <a:ext cx="3941763" cy="830262"/>
          </a:xfrm>
          <a:prstGeom prst="rect">
            <a:avLst/>
          </a:prstGeom>
          <a:solidFill>
            <a:srgbClr val="85FFE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 new roman"/>
              </a:rPr>
              <a:t>Cửa sổ đang mở là: 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USB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6243638"/>
            <a:ext cx="4384675" cy="830262"/>
          </a:xfrm>
          <a:prstGeom prst="rect">
            <a:avLst/>
          </a:prstGeom>
          <a:solidFill>
            <a:srgbClr val="85FFE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 new roman"/>
              </a:rPr>
              <a:t>Trong USB 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không có dữ liệu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810000" y="4110038"/>
            <a:ext cx="3657600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 new roman"/>
              </a:rPr>
              <a:t>Cửa sổ nào đang mở?</a:t>
            </a:r>
            <a:endParaRPr lang="en-US" sz="3600" b="1" dirty="0">
              <a:latin typeface="time new roman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3810000" y="5481638"/>
            <a:ext cx="4006850" cy="4603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 new roman"/>
              </a:rPr>
              <a:t>Trong USB có những gì?</a:t>
            </a:r>
            <a:endParaRPr lang="en-US" sz="2400" b="1" dirty="0">
              <a:latin typeface="time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bldLvl="0" animBg="1"/>
      <p:bldP spid="19" grpId="0" bldLvl="0" animBg="1"/>
      <p:bldP spid="14" grpId="0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8"/>
          <p:cNvSpPr/>
          <p:nvPr/>
        </p:nvSpPr>
        <p:spPr>
          <a:xfrm>
            <a:off x="304800" y="1524000"/>
            <a:ext cx="30829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Thiết bị lưu trữ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" name="TextBox 9"/>
          <p:cNvSpPr txBox="1"/>
          <p:nvPr/>
        </p:nvSpPr>
        <p:spPr>
          <a:xfrm>
            <a:off x="304800" y="1066800"/>
            <a:ext cx="6705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HOẠT ĐỘNG CƠ BẢN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685800" y="2133600"/>
            <a:ext cx="80010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c, Sao chép thư mục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LOP4A</a:t>
            </a:r>
            <a:r>
              <a:rPr lang="en-US" sz="2400" b="1" dirty="0">
                <a:latin typeface="Times New Roman" panose="02020603050405020304" pitchFamily="18" charset="0"/>
              </a:rPr>
              <a:t> l</a:t>
            </a:r>
            <a:r>
              <a:rPr lang="en-US" sz="2400" b="1" dirty="0">
                <a:latin typeface="time new roman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</a:rPr>
              <a:t> thư mục con của thư mục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KHOILOP4</a:t>
            </a:r>
            <a:r>
              <a:rPr lang="en-US" sz="2400" b="1" dirty="0">
                <a:latin typeface="Times New Roman" panose="02020603050405020304" pitchFamily="18" charset="0"/>
              </a:rPr>
              <a:t> (đã tạo được ở b</a:t>
            </a:r>
            <a:r>
              <a:rPr lang="en-US" sz="2400" b="1" dirty="0">
                <a:latin typeface="time new roman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</a:rPr>
              <a:t>i 2) v</a:t>
            </a:r>
            <a:r>
              <a:rPr lang="en-US" sz="2400" b="1" dirty="0">
                <a:latin typeface="time new roman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</a:rPr>
              <a:t>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USB</a:t>
            </a:r>
            <a:r>
              <a:rPr lang="en-US" sz="2400" b="1" dirty="0">
                <a:latin typeface="Times New Roman" panose="02020603050405020304" pitchFamily="18" charset="0"/>
              </a:rPr>
              <a:t> theo hướng dẫn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990600"/>
            <a:ext cx="53340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914400"/>
            <a:ext cx="38862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3"/>
          <p:cNvSpPr txBox="1"/>
          <p:nvPr/>
        </p:nvSpPr>
        <p:spPr>
          <a:xfrm>
            <a:off x="0" y="0"/>
            <a:ext cx="4948238" cy="1016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000" b="1" dirty="0">
                <a:latin typeface="time new roman"/>
              </a:rPr>
              <a:t>Bước 1:</a:t>
            </a:r>
            <a:endParaRPr lang="en-US" sz="2000" b="1" dirty="0">
              <a:latin typeface="time new roman"/>
            </a:endParaRPr>
          </a:p>
          <a:p>
            <a:pPr eaLnBrk="0" hangingPunct="0"/>
            <a:r>
              <a:rPr lang="en-US" sz="2000" b="1" dirty="0">
                <a:latin typeface="time new roman"/>
              </a:rPr>
              <a:t>Nháy nút phải chuột vào thư mục LOP4A, chọn </a:t>
            </a:r>
            <a:r>
              <a:rPr lang="en-US" sz="2000" b="1" dirty="0">
                <a:solidFill>
                  <a:srgbClr val="FF0000"/>
                </a:solidFill>
                <a:latin typeface="time new roman"/>
              </a:rPr>
              <a:t>Coppy</a:t>
            </a:r>
            <a:endParaRPr lang="en-US" sz="20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8436" name="TextBox 4"/>
          <p:cNvSpPr txBox="1"/>
          <p:nvPr/>
        </p:nvSpPr>
        <p:spPr>
          <a:xfrm>
            <a:off x="4953000" y="0"/>
            <a:ext cx="4191000" cy="1016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000" b="1" dirty="0">
                <a:latin typeface="time new roman"/>
              </a:rPr>
              <a:t>Bước 2:</a:t>
            </a:r>
            <a:endParaRPr lang="en-US" sz="2000" b="1" dirty="0">
              <a:latin typeface="time new roman"/>
            </a:endParaRPr>
          </a:p>
          <a:p>
            <a:pPr eaLnBrk="0" hangingPunct="0"/>
            <a:r>
              <a:rPr lang="en-US" sz="2000" b="1" dirty="0">
                <a:latin typeface="time new roman"/>
              </a:rPr>
              <a:t>Mở USB, nháy nút phải chuột, chọn </a:t>
            </a:r>
            <a:r>
              <a:rPr lang="en-US" sz="2000" b="1" dirty="0">
                <a:solidFill>
                  <a:srgbClr val="FF0000"/>
                </a:solidFill>
                <a:latin typeface="time new roman"/>
              </a:rPr>
              <a:t>Paste</a:t>
            </a:r>
            <a:endParaRPr lang="en-US" sz="2000" b="1" dirty="0">
              <a:solidFill>
                <a:srgbClr val="FF0000"/>
              </a:solidFill>
              <a:latin typeface="time new roman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381000" y="2057400"/>
            <a:ext cx="4419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d,Trong USB có những gì?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9458" name="Rectangle 3"/>
          <p:cNvSpPr/>
          <p:nvPr/>
        </p:nvSpPr>
        <p:spPr>
          <a:xfrm>
            <a:off x="304800" y="1524000"/>
            <a:ext cx="30829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Thiết bị lưu trữ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Box 4"/>
          <p:cNvSpPr txBox="1"/>
          <p:nvPr/>
        </p:nvSpPr>
        <p:spPr>
          <a:xfrm>
            <a:off x="304800" y="1066800"/>
            <a:ext cx="6705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HOẠT ĐỘNG CƠ BẢN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67000"/>
            <a:ext cx="5791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Trong USB có thư mục LOP4A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27660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3. Các thiết bị lưu trữ khác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1"/>
          <a:stretch>
            <a:fillRect/>
          </a:stretch>
        </p:blipFill>
        <p:spPr>
          <a:xfrm>
            <a:off x="0" y="4024313"/>
            <a:ext cx="2084388" cy="138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114800"/>
            <a:ext cx="237172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5715000"/>
            <a:ext cx="2903538" cy="830263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sz="2400" dirty="0">
                <a:latin typeface="time new roman"/>
              </a:rPr>
              <a:t>Ổ đĩa ngoài </a:t>
            </a:r>
            <a:endParaRPr lang="en-US" sz="2400" dirty="0">
              <a:latin typeface="time new roman"/>
            </a:endParaRPr>
          </a:p>
          <a:p>
            <a:pPr algn="ctr" eaLnBrk="0" hangingPunct="0"/>
            <a:r>
              <a:rPr lang="en-US" sz="2400" dirty="0">
                <a:latin typeface="time new roman"/>
              </a:rPr>
              <a:t>(ổ cứng di động)</a:t>
            </a:r>
            <a:endParaRPr lang="en-US" sz="2400" dirty="0"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562600"/>
            <a:ext cx="2420938" cy="830263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sz="2400" dirty="0">
                <a:latin typeface="time new roman"/>
              </a:rPr>
              <a:t>Ổ đĩa CD/DVD</a:t>
            </a:r>
            <a:endParaRPr lang="en-US" sz="2400" dirty="0">
              <a:latin typeface="time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9800" y="3276600"/>
            <a:ext cx="3348038" cy="27241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 dirty="0">
                <a:solidFill>
                  <a:schemeClr val="tx1"/>
                </a:solidFill>
                <a:latin typeface="time new roman"/>
                <a:ea typeface="+mn-ea"/>
                <a:cs typeface="+mn-cs"/>
              </a:rPr>
              <a:t>Kết luận: Ngoài USB còn có các thiết bị lưu trữ khác như: ổ đĩa ngoài (ổ cứng di động), đĩa CD, đĩa DVD…</a:t>
            </a:r>
            <a:endParaRPr kumimoji="0" sz="2400" b="1" i="0" u="none" strike="noStrike" kern="1200" cap="none" spc="0" normalizeH="0" baseline="0" noProof="1" dirty="0">
              <a:solidFill>
                <a:schemeClr val="tx1"/>
              </a:solidFill>
              <a:latin typeface="time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 bldLvl="0" animBg="1"/>
      <p:bldP spid="11" grpId="0" bldLvl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5" name="Picture 3" descr="C:\Users\Admin\Desktop\636148215163628750nhung-loi-thuong-gap-khi-su-dung-o-dia-quang-laptop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7713" y="1321594"/>
            <a:ext cx="4286250" cy="37457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2" descr="C:\Users\Admin\Desktop\diendanbaclieu-98993-4b62fe24-3158f053-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9" y="1321594"/>
            <a:ext cx="4020741" cy="37457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Down Arrow 6"/>
          <p:cNvSpPr/>
          <p:nvPr/>
        </p:nvSpPr>
        <p:spPr>
          <a:xfrm rot="13842858">
            <a:off x="2499717" y="3331964"/>
            <a:ext cx="521494" cy="10775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7" name="TextBox 7"/>
          <p:cNvSpPr txBox="1"/>
          <p:nvPr/>
        </p:nvSpPr>
        <p:spPr>
          <a:xfrm>
            <a:off x="757238" y="5436394"/>
            <a:ext cx="2874169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Máy tính để bàn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635104" y="5450681"/>
            <a:ext cx="4031456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Laptop( máy xách tay)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3842858">
            <a:off x="5741194" y="4173141"/>
            <a:ext cx="521494" cy="9239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0" name="TextBox 7"/>
          <p:cNvSpPr txBox="1"/>
          <p:nvPr/>
        </p:nvSpPr>
        <p:spPr>
          <a:xfrm>
            <a:off x="3334941" y="527447"/>
            <a:ext cx="322778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Ổ đĩa CD/DVD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7" grpId="2" bldLvl="0" animBg="1"/>
      <p:bldP spid="10" grpId="0"/>
      <p:bldP spid="10" grpId="1"/>
      <p:bldP spid="11" grpId="0" bldLvl="0" animBg="1"/>
      <p:bldP spid="11" grpId="1" bldLvl="0" animBg="1"/>
      <p:bldP spid="11" grpId="2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1124807" y="1580552"/>
            <a:ext cx="6802401" cy="14192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625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 new roman"/>
                <a:ea typeface="+mn-ea"/>
                <a:cs typeface="Arial" panose="020B0604020202020204" pitchFamily="34" charset="0"/>
              </a:rPr>
              <a:t>TRÒ CHƠI</a:t>
            </a:r>
            <a:endParaRPr kumimoji="0" lang="en-US" sz="8625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4807" y="3258923"/>
            <a:ext cx="6390311" cy="19380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 new roman"/>
                <a:ea typeface="+mn-ea"/>
                <a:cs typeface="Arial" panose="020B0604020202020204" pitchFamily="34" charset="0"/>
              </a:rPr>
              <a:t>Ai NHANH HƠN</a:t>
            </a:r>
            <a:endParaRPr kumimoji="0" lang="en-US" sz="60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 new roman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533400" y="2438400"/>
            <a:ext cx="83705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US" sz="4800" kern="1200" cap="none" spc="0" normalizeH="0" baseline="0" noProof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BÀI 5: SỬ DỤNG THIẾT BỊ 		LƯU TRỮ NGOÀI</a:t>
            </a:r>
            <a:endParaRPr kumimoji="0" lang="en-US" sz="4800" kern="1200" cap="none" spc="0" normalizeH="0" baseline="0" noProof="1">
              <a:ln w="95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12"/>
          <p:cNvSpPr txBox="1"/>
          <p:nvPr/>
        </p:nvSpPr>
        <p:spPr>
          <a:xfrm>
            <a:off x="1066800" y="1384697"/>
            <a:ext cx="541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400" b="1" dirty="0">
              <a:solidFill>
                <a:srgbClr val="FF0000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pic>
        <p:nvPicPr>
          <p:cNvPr id="36867" name="Picture 13" descr="be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52139">
            <a:off x="420291" y="240506"/>
            <a:ext cx="1147763" cy="107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6" name="Rectangle 14"/>
          <p:cNvSpPr/>
          <p:nvPr/>
        </p:nvSpPr>
        <p:spPr>
          <a:xfrm>
            <a:off x="3124200" y="5937647"/>
            <a:ext cx="2286000" cy="479822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algn="ctr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750" b="1" dirty="0">
                <a:solidFill>
                  <a:srgbClr val="FF3300"/>
                </a:solidFill>
              </a:rPr>
              <a:t>Hết giờ</a:t>
            </a:r>
            <a:endParaRPr lang="en-US" altLang="en-US" sz="3750" b="1" dirty="0">
              <a:solidFill>
                <a:srgbClr val="FF33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90500" y="1026700"/>
            <a:ext cx="8055769" cy="1121996"/>
            <a:chOff x="66" y="739"/>
            <a:chExt cx="4918" cy="1363"/>
          </a:xfrm>
        </p:grpSpPr>
        <p:sp>
          <p:nvSpPr>
            <p:cNvPr id="36889" name="Rectangle 18" descr="Parchment"/>
            <p:cNvSpPr/>
            <p:nvPr/>
          </p:nvSpPr>
          <p:spPr>
            <a:xfrm>
              <a:off x="4569" y="1134"/>
              <a:ext cx="189" cy="363"/>
            </a:xfrm>
            <a:prstGeom prst="rect">
              <a:avLst/>
            </a:prstGeom>
            <a:blipFill rotWithShape="1">
              <a:blip r:embed="rId2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6890" name="AutoShape 19" descr="Parchment"/>
            <p:cNvSpPr/>
            <p:nvPr/>
          </p:nvSpPr>
          <p:spPr>
            <a:xfrm>
              <a:off x="66" y="739"/>
              <a:ext cx="4918" cy="1363"/>
            </a:xfrm>
            <a:prstGeom prst="roundRect">
              <a:avLst>
                <a:gd name="adj" fmla="val 16667"/>
              </a:avLst>
            </a:prstGeom>
            <a:blipFill rotWithShape="1">
              <a:blip r:embed="rId2"/>
            </a:blip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 bị lưu trữ n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được gắn cố định bên trong thân máy?</a:t>
              </a:r>
              <a:endPara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533400" y="2800826"/>
            <a:ext cx="7259241" cy="558641"/>
            <a:chOff x="144" y="1884"/>
            <a:chExt cx="4753" cy="391"/>
          </a:xfrm>
        </p:grpSpPr>
        <p:sp>
          <p:nvSpPr>
            <p:cNvPr id="36887" name="Rectangle 21" descr="Water droplets"/>
            <p:cNvSpPr/>
            <p:nvPr/>
          </p:nvSpPr>
          <p:spPr>
            <a:xfrm>
              <a:off x="4513" y="1985"/>
              <a:ext cx="203" cy="209"/>
            </a:xfrm>
            <a:prstGeom prst="rect">
              <a:avLst/>
            </a:prstGeom>
            <a:blipFill rotWithShape="1">
              <a:blip r:embed="rId3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6888" name="AutoShape 22" descr="Water droplets"/>
            <p:cNvSpPr/>
            <p:nvPr/>
          </p:nvSpPr>
          <p:spPr>
            <a:xfrm>
              <a:off x="144" y="1884"/>
              <a:ext cx="4753" cy="391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342900" lvl="0" indent="-34290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vi-VN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en-US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USB</a:t>
              </a:r>
              <a:endParaRPr lang="en-US" alt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533400" y="3555062"/>
            <a:ext cx="7250906" cy="559312"/>
            <a:chOff x="148" y="1932"/>
            <a:chExt cx="4742" cy="309"/>
          </a:xfrm>
        </p:grpSpPr>
        <p:sp>
          <p:nvSpPr>
            <p:cNvPr id="36885" name="Rectangle 24" descr="Water droplets"/>
            <p:cNvSpPr/>
            <p:nvPr/>
          </p:nvSpPr>
          <p:spPr>
            <a:xfrm>
              <a:off x="4513" y="2012"/>
              <a:ext cx="203" cy="165"/>
            </a:xfrm>
            <a:prstGeom prst="rect">
              <a:avLst/>
            </a:prstGeom>
            <a:blipFill rotWithShape="1">
              <a:blip r:embed="rId3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6886" name="AutoShape 25" descr="Water droplets"/>
            <p:cNvSpPr/>
            <p:nvPr/>
          </p:nvSpPr>
          <p:spPr>
            <a:xfrm>
              <a:off x="148" y="1932"/>
              <a:ext cx="4742" cy="309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342900" lvl="0" indent="-34290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Đĩa CD</a:t>
              </a:r>
              <a:endParaRPr lang="en-US" alt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6872" name="Oval 30"/>
          <p:cNvSpPr/>
          <p:nvPr/>
        </p:nvSpPr>
        <p:spPr>
          <a:xfrm>
            <a:off x="7956947" y="342900"/>
            <a:ext cx="1187053" cy="103703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350" dirty="0">
              <a:latin typeface="Tw Cen MT" panose="020B0602020104020603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829300"/>
            <a:ext cx="11430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829300"/>
            <a:ext cx="11430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829300"/>
            <a:ext cx="1066800" cy="47982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829300"/>
            <a:ext cx="11430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844779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869781"/>
            <a:ext cx="1066800" cy="54768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AutoShape 25" descr="Water droplets"/>
          <p:cNvSpPr/>
          <p:nvPr/>
        </p:nvSpPr>
        <p:spPr>
          <a:xfrm>
            <a:off x="533400" y="4373444"/>
            <a:ext cx="7250906" cy="559038"/>
          </a:xfrm>
          <a:prstGeom prst="roundRect">
            <a:avLst>
              <a:gd name="adj" fmla="val 16667"/>
            </a:avLst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342900" lvl="0" indent="-34290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/>
              <a:t>C. Ổ cứng</a:t>
            </a:r>
            <a:endParaRPr lang="en-US" altLang="en-US" sz="2700" b="1" dirty="0"/>
          </a:p>
        </p:txBody>
      </p:sp>
      <p:sp>
        <p:nvSpPr>
          <p:cNvPr id="31" name="AutoShape 25" descr="Water droplets"/>
          <p:cNvSpPr/>
          <p:nvPr/>
        </p:nvSpPr>
        <p:spPr>
          <a:xfrm>
            <a:off x="533400" y="4373444"/>
            <a:ext cx="7250906" cy="559038"/>
          </a:xfrm>
          <a:prstGeom prst="roundRect">
            <a:avLst>
              <a:gd name="adj" fmla="val 16667"/>
            </a:avLst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342900" lvl="0" indent="-34290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C. Ổ cứng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30" grpId="0" bldLvl="0" animBg="1"/>
      <p:bldP spid="3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521494" y="3989670"/>
            <a:ext cx="7277100" cy="559823"/>
            <a:chOff x="144" y="1885"/>
            <a:chExt cx="4751" cy="326"/>
          </a:xfrm>
        </p:grpSpPr>
        <p:sp>
          <p:nvSpPr>
            <p:cNvPr id="37915" name="Rectangle 4" descr="Water droplets"/>
            <p:cNvSpPr/>
            <p:nvPr/>
          </p:nvSpPr>
          <p:spPr>
            <a:xfrm>
              <a:off x="4513" y="1986"/>
              <a:ext cx="202" cy="174"/>
            </a:xfrm>
            <a:prstGeom prst="rect">
              <a:avLst/>
            </a:prstGeom>
            <a:blipFill rotWithShape="1">
              <a:blip r:embed="rId1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7916" name="AutoShape 5" descr="Water droplets"/>
            <p:cNvSpPr/>
            <p:nvPr/>
          </p:nvSpPr>
          <p:spPr>
            <a:xfrm>
              <a:off x="144" y="1885"/>
              <a:ext cx="4751" cy="326"/>
            </a:xfrm>
            <a:prstGeom prst="roundRect">
              <a:avLst>
                <a:gd name="adj" fmla="val 16667"/>
              </a:avLst>
            </a:prstGeom>
            <a:blipFill rotWithShape="1">
              <a:blip r:embed="rId1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Soạn thảo văn bản</a:t>
              </a:r>
              <a:endParaRPr lang="en-US" alt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7891" name="Text Box 12"/>
          <p:cNvSpPr txBox="1"/>
          <p:nvPr/>
        </p:nvSpPr>
        <p:spPr>
          <a:xfrm>
            <a:off x="1066800" y="1384697"/>
            <a:ext cx="541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400" b="1" dirty="0">
              <a:solidFill>
                <a:srgbClr val="FF0000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pic>
        <p:nvPicPr>
          <p:cNvPr id="37892" name="Picture 13" descr="b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2139">
            <a:off x="420291" y="240506"/>
            <a:ext cx="1147763" cy="107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6" name="Rectangle 14"/>
          <p:cNvSpPr/>
          <p:nvPr/>
        </p:nvSpPr>
        <p:spPr>
          <a:xfrm>
            <a:off x="3124200" y="5937647"/>
            <a:ext cx="2286000" cy="479822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algn="ctr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750" b="1" dirty="0">
                <a:solidFill>
                  <a:srgbClr val="FF3300"/>
                </a:solidFill>
              </a:rPr>
              <a:t>Hết giờ</a:t>
            </a:r>
            <a:endParaRPr lang="en-US" altLang="en-US" sz="3750" b="1" dirty="0">
              <a:solidFill>
                <a:srgbClr val="FF3300"/>
              </a:solidFill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276475" y="428653"/>
            <a:ext cx="4864894" cy="1071874"/>
            <a:chOff x="66" y="639"/>
            <a:chExt cx="4918" cy="1302"/>
          </a:xfrm>
        </p:grpSpPr>
        <p:sp>
          <p:nvSpPr>
            <p:cNvPr id="37913" name="Rectangle 18" descr="Parchment"/>
            <p:cNvSpPr/>
            <p:nvPr/>
          </p:nvSpPr>
          <p:spPr>
            <a:xfrm>
              <a:off x="4569" y="1133"/>
              <a:ext cx="313" cy="363"/>
            </a:xfrm>
            <a:prstGeom prst="rect">
              <a:avLst/>
            </a:prstGeom>
            <a:blipFill rotWithShape="1">
              <a:blip r:embed="rId3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7914" name="AutoShape 19" descr="Parchment"/>
            <p:cNvSpPr/>
            <p:nvPr/>
          </p:nvSpPr>
          <p:spPr>
            <a:xfrm>
              <a:off x="66" y="639"/>
              <a:ext cx="4918" cy="1302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</a:blip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USB có chức năng gì</a:t>
              </a:r>
              <a:r>
                <a:rPr lang="en-US" altLang="en-US" sz="3000" b="1" dirty="0">
                  <a:solidFill>
                    <a:srgbClr val="FF0000"/>
                  </a:solidFill>
                </a:rPr>
                <a:t>?</a:t>
              </a:r>
              <a:endParaRPr lang="en-US" altLang="en-US" sz="3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15541" y="1819434"/>
            <a:ext cx="7264003" cy="1366032"/>
            <a:chOff x="132" y="1350"/>
            <a:chExt cx="4656" cy="814"/>
          </a:xfrm>
        </p:grpSpPr>
        <p:sp>
          <p:nvSpPr>
            <p:cNvPr id="37911" name="Rectangle 21" descr="Water droplets"/>
            <p:cNvSpPr/>
            <p:nvPr/>
          </p:nvSpPr>
          <p:spPr>
            <a:xfrm>
              <a:off x="4513" y="1986"/>
              <a:ext cx="199" cy="178"/>
            </a:xfrm>
            <a:prstGeom prst="rect">
              <a:avLst/>
            </a:prstGeom>
            <a:blipFill rotWithShape="1">
              <a:blip r:embed="rId1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7912" name="AutoShape 22" descr="Water droplets"/>
            <p:cNvSpPr/>
            <p:nvPr/>
          </p:nvSpPr>
          <p:spPr>
            <a:xfrm>
              <a:off x="132" y="1350"/>
              <a:ext cx="4656" cy="333"/>
            </a:xfrm>
            <a:prstGeom prst="roundRect">
              <a:avLst>
                <a:gd name="adj" fmla="val 16667"/>
              </a:avLst>
            </a:prstGeom>
            <a:blipFill rotWithShape="1">
              <a:blip r:embed="rId1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342900" lvl="0" indent="-34290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vi-VN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en-US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Lưu trữ thông tin của máy tính </a:t>
              </a:r>
              <a:endParaRPr lang="en-US" alt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527447" y="2871185"/>
            <a:ext cx="7250906" cy="558714"/>
            <a:chOff x="148" y="1932"/>
            <a:chExt cx="4742" cy="268"/>
          </a:xfrm>
        </p:grpSpPr>
        <p:sp>
          <p:nvSpPr>
            <p:cNvPr id="37909" name="Rectangle 24" descr="Water droplets"/>
            <p:cNvSpPr/>
            <p:nvPr/>
          </p:nvSpPr>
          <p:spPr>
            <a:xfrm>
              <a:off x="4513" y="2013"/>
              <a:ext cx="203" cy="143"/>
            </a:xfrm>
            <a:prstGeom prst="rect">
              <a:avLst/>
            </a:prstGeom>
            <a:blipFill rotWithShape="1">
              <a:blip r:embed="rId1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7910" name="AutoShape 25" descr="Water droplets"/>
            <p:cNvSpPr/>
            <p:nvPr/>
          </p:nvSpPr>
          <p:spPr>
            <a:xfrm>
              <a:off x="148" y="1932"/>
              <a:ext cx="4742" cy="268"/>
            </a:xfrm>
            <a:prstGeom prst="roundRect">
              <a:avLst>
                <a:gd name="adj" fmla="val 16667"/>
              </a:avLst>
            </a:prstGeom>
            <a:blipFill rotWithShape="1">
              <a:blip r:embed="rId1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342900" lvl="0" indent="-34290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Diệt virus</a:t>
              </a:r>
              <a:endParaRPr lang="en-US" alt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7897" name="Oval 30"/>
          <p:cNvSpPr/>
          <p:nvPr/>
        </p:nvSpPr>
        <p:spPr>
          <a:xfrm>
            <a:off x="7956947" y="342900"/>
            <a:ext cx="1187053" cy="103703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350" dirty="0">
              <a:latin typeface="Tw Cen MT" panose="020B0602020104020603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829300"/>
            <a:ext cx="11430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829300"/>
            <a:ext cx="11430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829300"/>
            <a:ext cx="1066800" cy="47982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829300"/>
            <a:ext cx="11430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844779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869781"/>
            <a:ext cx="1066800" cy="54768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25" descr="Water droplets"/>
          <p:cNvSpPr/>
          <p:nvPr/>
        </p:nvSpPr>
        <p:spPr>
          <a:xfrm>
            <a:off x="533400" y="1818900"/>
            <a:ext cx="7250906" cy="559155"/>
          </a:xfrm>
          <a:prstGeom prst="roundRect">
            <a:avLst>
              <a:gd name="adj" fmla="val 16667"/>
            </a:avLst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342900" lvl="0" indent="-34290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Lưu trữ thông tin của máy tính 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3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 Box 12"/>
          <p:cNvSpPr txBox="1"/>
          <p:nvPr/>
        </p:nvSpPr>
        <p:spPr>
          <a:xfrm>
            <a:off x="1244203" y="1683544"/>
            <a:ext cx="541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400" b="1" dirty="0">
              <a:solidFill>
                <a:srgbClr val="FF0000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pic>
        <p:nvPicPr>
          <p:cNvPr id="38915" name="Picture 13" descr="be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52139">
            <a:off x="420291" y="240506"/>
            <a:ext cx="1147763" cy="107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6" name="Rectangle 14"/>
          <p:cNvSpPr/>
          <p:nvPr/>
        </p:nvSpPr>
        <p:spPr>
          <a:xfrm>
            <a:off x="3124200" y="5937647"/>
            <a:ext cx="2286000" cy="479822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algn="ctr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750" b="1" dirty="0">
                <a:solidFill>
                  <a:srgbClr val="FF3300"/>
                </a:solidFill>
              </a:rPr>
              <a:t>Hết giờ</a:t>
            </a:r>
            <a:endParaRPr lang="en-US" altLang="en-US" sz="3750" b="1" dirty="0">
              <a:solidFill>
                <a:srgbClr val="FF33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89335" y="1164800"/>
            <a:ext cx="8040290" cy="1072017"/>
            <a:chOff x="347" y="630"/>
            <a:chExt cx="4569" cy="1304"/>
          </a:xfrm>
        </p:grpSpPr>
        <p:sp>
          <p:nvSpPr>
            <p:cNvPr id="38937" name="Rectangle 18" descr="Parchment"/>
            <p:cNvSpPr/>
            <p:nvPr/>
          </p:nvSpPr>
          <p:spPr>
            <a:xfrm>
              <a:off x="4569" y="1134"/>
              <a:ext cx="176" cy="364"/>
            </a:xfrm>
            <a:prstGeom prst="rect">
              <a:avLst/>
            </a:prstGeom>
            <a:blipFill rotWithShape="1">
              <a:blip r:embed="rId2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8938" name="AutoShape 19" descr="Parchment"/>
            <p:cNvSpPr/>
            <p:nvPr/>
          </p:nvSpPr>
          <p:spPr>
            <a:xfrm>
              <a:off x="347" y="630"/>
              <a:ext cx="4569" cy="1304"/>
            </a:xfrm>
            <a:prstGeom prst="roundRect">
              <a:avLst>
                <a:gd name="adj" fmla="val 16667"/>
              </a:avLst>
            </a:prstGeom>
            <a:blipFill rotWithShape="1">
              <a:blip r:embed="rId2"/>
            </a:blip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 bị n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sau đây l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thiết bị lưu trữ ngo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i?</a:t>
              </a:r>
              <a:endPara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533400" y="2800826"/>
            <a:ext cx="7269956" cy="558641"/>
            <a:chOff x="144" y="1884"/>
            <a:chExt cx="4753" cy="391"/>
          </a:xfrm>
        </p:grpSpPr>
        <p:sp>
          <p:nvSpPr>
            <p:cNvPr id="38935" name="Rectangle 21" descr="Water droplets"/>
            <p:cNvSpPr/>
            <p:nvPr/>
          </p:nvSpPr>
          <p:spPr>
            <a:xfrm>
              <a:off x="4513" y="1985"/>
              <a:ext cx="203" cy="209"/>
            </a:xfrm>
            <a:prstGeom prst="rect">
              <a:avLst/>
            </a:prstGeom>
            <a:blipFill rotWithShape="1">
              <a:blip r:embed="rId3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8936" name="AutoShape 22" descr="Water droplets"/>
            <p:cNvSpPr/>
            <p:nvPr/>
          </p:nvSpPr>
          <p:spPr>
            <a:xfrm>
              <a:off x="144" y="1884"/>
              <a:ext cx="4753" cy="391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342900" lvl="0" indent="-34290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vi-VN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en-US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Ổ đĩa cứng C, D, E</a:t>
              </a:r>
              <a:endParaRPr lang="en-US" alt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533400" y="3555062"/>
            <a:ext cx="7250906" cy="559312"/>
            <a:chOff x="148" y="1932"/>
            <a:chExt cx="4742" cy="309"/>
          </a:xfrm>
        </p:grpSpPr>
        <p:sp>
          <p:nvSpPr>
            <p:cNvPr id="38933" name="Rectangle 24" descr="Water droplets"/>
            <p:cNvSpPr/>
            <p:nvPr/>
          </p:nvSpPr>
          <p:spPr>
            <a:xfrm>
              <a:off x="4513" y="2012"/>
              <a:ext cx="203" cy="165"/>
            </a:xfrm>
            <a:prstGeom prst="rect">
              <a:avLst/>
            </a:prstGeom>
            <a:blipFill rotWithShape="1">
              <a:blip r:embed="rId3"/>
            </a:blip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0" lvl="0" indent="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350" dirty="0">
                <a:latin typeface="Tw Cen MT" panose="020B0602020104020603" pitchFamily="34" charset="0"/>
              </a:endParaRPr>
            </a:p>
          </p:txBody>
        </p:sp>
        <p:sp>
          <p:nvSpPr>
            <p:cNvPr id="38934" name="AutoShape 25" descr="Water droplets"/>
            <p:cNvSpPr/>
            <p:nvPr/>
          </p:nvSpPr>
          <p:spPr>
            <a:xfrm>
              <a:off x="148" y="1932"/>
              <a:ext cx="4742" cy="309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>
              <a:lvl1pPr marL="228600" indent="-228600" algn="l" rtl="0" eaLnBrk="0" fontAlgn="base" hangingPunct="0">
                <a:lnSpc>
                  <a:spcPct val="12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8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>
                  <a:solidFill>
                    <a:schemeClr val="tx1"/>
                  </a:solidFill>
                  <a:latin typeface="time new roman"/>
                  <a:ea typeface="+mn-ea"/>
                  <a:cs typeface="+mn-cs"/>
                </a:defRPr>
              </a:lvl5pPr>
            </a:lstStyle>
            <a:p>
              <a:pPr marL="342900" lvl="0" indent="-342900" defTabSz="45720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Ổ đĩa CD/ DVD, ổ đĩa ngo</a:t>
              </a:r>
              <a:r>
                <a:rPr lang="en-US" altLang="en-US" sz="27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i, USB</a:t>
              </a:r>
              <a:endParaRPr lang="en-US" alt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8920" name="Oval 30"/>
          <p:cNvSpPr/>
          <p:nvPr/>
        </p:nvSpPr>
        <p:spPr>
          <a:xfrm>
            <a:off x="7956947" y="342900"/>
            <a:ext cx="1187053" cy="103703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350" dirty="0">
              <a:latin typeface="Tw Cen MT" panose="020B0602020104020603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829300"/>
            <a:ext cx="11430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829300"/>
            <a:ext cx="11430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829300"/>
            <a:ext cx="1066800" cy="47982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829300"/>
            <a:ext cx="11430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829300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844779"/>
            <a:ext cx="1066800" cy="548879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869781"/>
            <a:ext cx="1066800" cy="54768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AutoShape 25" descr="Water droplets"/>
          <p:cNvSpPr/>
          <p:nvPr/>
        </p:nvSpPr>
        <p:spPr>
          <a:xfrm>
            <a:off x="533400" y="4373444"/>
            <a:ext cx="7250906" cy="559038"/>
          </a:xfrm>
          <a:prstGeom prst="roundRect">
            <a:avLst>
              <a:gd name="adj" fmla="val 16667"/>
            </a:avLst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342900" lvl="0" indent="-34290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Ổ đĩa C  </a:t>
            </a:r>
            <a:endParaRPr lang="en-US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AutoShape 25" descr="Water droplets"/>
          <p:cNvSpPr/>
          <p:nvPr/>
        </p:nvSpPr>
        <p:spPr>
          <a:xfrm>
            <a:off x="521494" y="3536434"/>
            <a:ext cx="7250906" cy="559038"/>
          </a:xfrm>
          <a:prstGeom prst="roundRect">
            <a:avLst>
              <a:gd name="adj" fmla="val 16667"/>
            </a:avLst>
          </a:prstGeom>
          <a:blipFill rotWithShape="1">
            <a:blip r:embed="rId3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342900" lvl="0" indent="-34290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Ổ đĩa CD/ DVD, ổ đĩa ngo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USB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30" grpId="0" bldLvl="0" animBg="1"/>
      <p:bldP spid="3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Vertical Scroll 1"/>
          <p:cNvSpPr/>
          <p:nvPr/>
        </p:nvSpPr>
        <p:spPr>
          <a:xfrm>
            <a:off x="1219200" y="1524000"/>
            <a:ext cx="6934200" cy="4114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200" b="0" i="0" u="none" strike="noStrike" kern="1200" cap="none" spc="0" normalizeH="0" baseline="0" noProof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* Một số thiết bị lưu trữ thông tin phổ biến : USB, đĩa CD/DVD, ổ đĩa ngoài…</a:t>
            </a:r>
            <a:endParaRPr kumimoji="0" sz="3200" b="0" i="0" u="none" strike="noStrike" kern="1200" cap="none" spc="0" normalizeH="0" baseline="0" noProof="1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200" b="0" i="0" u="none" strike="noStrike" kern="1200" cap="none" spc="0" normalizeH="0" baseline="0" noProof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* USB là thiết bị lưu trữ ngoài gọn nhẹ, thuận tiện khi sử dụng</a:t>
            </a:r>
            <a:endParaRPr kumimoji="0" sz="3200" b="0" i="0" u="none" strike="noStrike" kern="1200" cap="none" spc="0" normalizeH="0" baseline="0" noProof="1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447800"/>
            <a:ext cx="3352800" cy="5835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2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Em cần ghi nhớ</a:t>
            </a:r>
            <a:endParaRPr kumimoji="0" sz="3200" b="1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8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014662" y="2944813"/>
            <a:ext cx="6640512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8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441950" y="3167063"/>
            <a:ext cx="6640513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8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466725" y="-1587"/>
            <a:ext cx="9159875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8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62588"/>
            <a:ext cx="9159875" cy="76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WordArt 12"/>
          <p:cNvSpPr>
            <a:spLocks noTextEdit="1"/>
          </p:cNvSpPr>
          <p:nvPr/>
        </p:nvSpPr>
        <p:spPr>
          <a:xfrm>
            <a:off x="1609725" y="1139825"/>
            <a:ext cx="6348413" cy="152717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SỨC KHỎE QUÝ THẦY CÔ  </a:t>
            </a:r>
            <a:endParaRPr lang="en-US" sz="3600">
              <a:ln w="127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660033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10" name="Picture 148" descr="phao ho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4738" y="-611187"/>
            <a:ext cx="1679575" cy="290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49" descr="phao ho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417057">
            <a:off x="5726113" y="3806825"/>
            <a:ext cx="1677987" cy="290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150" descr="phao ho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31978">
            <a:off x="3502025" y="3617913"/>
            <a:ext cx="1679575" cy="290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151" descr="phao ho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913438" y="3386138"/>
            <a:ext cx="2060575" cy="289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52" descr="phao ho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983422">
            <a:off x="836613" y="3325813"/>
            <a:ext cx="1679575" cy="290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53" descr="phao ho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766835">
            <a:off x="6945313" y="-1452562"/>
            <a:ext cx="1677987" cy="3662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54" descr="phao ho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298871">
            <a:off x="1076325" y="985838"/>
            <a:ext cx="1677988" cy="290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55" descr="phao ho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561138" y="681038"/>
            <a:ext cx="1679575" cy="289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56" descr="phao ho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450003">
            <a:off x="3973513" y="-307975"/>
            <a:ext cx="1677987" cy="290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14019" y="2837231"/>
            <a:ext cx="8268911" cy="70675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8325" y="6400800"/>
            <a:ext cx="4318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13" descr="b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20000" y="4953000"/>
            <a:ext cx="1608138" cy="206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7924800" cy="4702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0" indent="0" algn="just">
              <a:buNone/>
            </a:pPr>
            <a:r>
              <a:rPr lang="en-US" sz="4000" i="1" u="sng" dirty="0">
                <a:solidFill>
                  <a:srgbClr val="009900"/>
                </a:solidFill>
              </a:rPr>
              <a:t>Mục tiêu:</a:t>
            </a:r>
            <a:endParaRPr lang="en-US" sz="4000" i="1" u="sng" dirty="0">
              <a:solidFill>
                <a:srgbClr val="009900"/>
              </a:solidFill>
            </a:endParaRPr>
          </a:p>
          <a:p>
            <a:pPr marL="0" indent="0" algn="just">
              <a:buChar char="-"/>
            </a:pPr>
            <a:r>
              <a:rPr lang="en-US" dirty="0">
                <a:solidFill>
                  <a:srgbClr val="009900"/>
                </a:solidFill>
              </a:rPr>
              <a:t>Biết một số thiết bị lưu trữ thông tin phổ biến như USB, đĩa CD/DVD, ổ đĩa ngoài;</a:t>
            </a:r>
            <a:endParaRPr lang="en-US" dirty="0">
              <a:solidFill>
                <a:srgbClr val="009900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9900"/>
                </a:solidFill>
              </a:rPr>
              <a:t>- Sử dụng được USB, đĩa CD/DVD, ổ đĩa ngoài để lưu trữ, trao đổi thông tin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charRg st="1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charRg st="1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92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charRg st="92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charRg st="92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14"/>
          <p:cNvSpPr/>
          <p:nvPr/>
        </p:nvSpPr>
        <p:spPr>
          <a:xfrm>
            <a:off x="425450" y="1752600"/>
            <a:ext cx="38862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Computer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218" name="TextBox 16"/>
          <p:cNvSpPr txBox="1"/>
          <p:nvPr/>
        </p:nvSpPr>
        <p:spPr>
          <a:xfrm>
            <a:off x="304800" y="1143000"/>
            <a:ext cx="6705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HOẠT ĐỘNG CƠ BẢN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Box 4"/>
          <p:cNvSpPr txBox="1"/>
          <p:nvPr/>
        </p:nvSpPr>
        <p:spPr>
          <a:xfrm>
            <a:off x="838200" y="2362200"/>
            <a:ext cx="76962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Nháy đúp chuột v</a:t>
            </a:r>
            <a:r>
              <a:rPr lang="en-US" sz="2400" b="1" dirty="0">
                <a:latin typeface="time new roman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</a:rPr>
              <a:t>o biểu tượng                 trên m</a:t>
            </a:r>
            <a:r>
              <a:rPr lang="en-US" sz="2400" b="1" dirty="0">
                <a:latin typeface="time new roman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</a:rPr>
              <a:t>n hình nền. Trao đổi với bạn những gì em nhìn thấy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1905000"/>
            <a:ext cx="104775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444625"/>
            <a:ext cx="7772400" cy="5697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ounded Rectangle 15"/>
          <p:cNvSpPr/>
          <p:nvPr/>
        </p:nvSpPr>
        <p:spPr>
          <a:xfrm>
            <a:off x="3048000" y="1219200"/>
            <a:ext cx="2574925" cy="9271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Cửa sổ Computer</a:t>
            </a:r>
            <a:endParaRPr kumimoji="0" sz="3600" b="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133600" y="1752600"/>
            <a:ext cx="1035050" cy="1492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6"/>
          <p:cNvGrpSpPr/>
          <p:nvPr/>
        </p:nvGrpSpPr>
        <p:grpSpPr>
          <a:xfrm>
            <a:off x="2133600" y="2514600"/>
            <a:ext cx="3843338" cy="1150938"/>
            <a:chOff x="1322388" y="2014538"/>
            <a:chExt cx="3843337" cy="115093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22388" y="2014538"/>
              <a:ext cx="3843337" cy="127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22388" y="3165475"/>
              <a:ext cx="38433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22388" y="2014538"/>
              <a:ext cx="0" cy="11509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65725" y="2014538"/>
              <a:ext cx="0" cy="11509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6659563" y="2514600"/>
            <a:ext cx="2484438" cy="1397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2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Các ổ đĩa cứng C, D, E</a:t>
            </a:r>
            <a:endParaRPr kumimoji="0" sz="3200" b="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943600" y="3048000"/>
            <a:ext cx="6858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7"/>
          <p:cNvGrpSpPr/>
          <p:nvPr/>
        </p:nvGrpSpPr>
        <p:grpSpPr>
          <a:xfrm>
            <a:off x="4114800" y="3962400"/>
            <a:ext cx="1158875" cy="692150"/>
            <a:chOff x="3027363" y="3275013"/>
            <a:chExt cx="1158875" cy="6921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027363" y="3298826"/>
              <a:ext cx="11588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27363" y="3275013"/>
              <a:ext cx="0" cy="6921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27363" y="3967163"/>
              <a:ext cx="11588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86238" y="3298826"/>
              <a:ext cx="0" cy="6683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ed Rectangle 27"/>
          <p:cNvSpPr/>
          <p:nvPr/>
        </p:nvSpPr>
        <p:spPr>
          <a:xfrm>
            <a:off x="5105400" y="5257800"/>
            <a:ext cx="2243138" cy="70961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Ổ đĩa CD</a:t>
            </a:r>
            <a:endParaRPr kumimoji="0" sz="3600" b="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257800" y="4419600"/>
            <a:ext cx="938213" cy="815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0"/>
          <p:cNvGrpSpPr/>
          <p:nvPr/>
        </p:nvGrpSpPr>
        <p:grpSpPr>
          <a:xfrm>
            <a:off x="838200" y="4419600"/>
            <a:ext cx="1046163" cy="1219200"/>
            <a:chOff x="401637" y="3898900"/>
            <a:chExt cx="1046163" cy="97790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401637" y="3911633"/>
              <a:ext cx="1588" cy="9651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47800" y="3911633"/>
              <a:ext cx="0" cy="9651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1637" y="3898900"/>
              <a:ext cx="1046163" cy="127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03225" y="4876800"/>
              <a:ext cx="10445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1905000" y="5638800"/>
            <a:ext cx="2287588" cy="9302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2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Ổ đĩa C, D, E, F, H</a:t>
            </a:r>
            <a:endParaRPr kumimoji="0" sz="3200" b="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1905000" y="5029200"/>
            <a:ext cx="715963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5" name="Picture 13" descr="b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20000" y="4953000"/>
            <a:ext cx="1608138" cy="206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8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Rectangle 45"/>
          <p:cNvSpPr/>
          <p:nvPr/>
        </p:nvSpPr>
        <p:spPr>
          <a:xfrm>
            <a:off x="381000" y="1600200"/>
            <a:ext cx="38862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Computer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TextBox 46"/>
          <p:cNvSpPr txBox="1"/>
          <p:nvPr/>
        </p:nvSpPr>
        <p:spPr>
          <a:xfrm>
            <a:off x="304800" y="1143000"/>
            <a:ext cx="6705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HOẠT ĐỘNG CƠ BẢN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800" y="2362200"/>
            <a:ext cx="8915400" cy="3414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800" dirty="0">
                <a:latin typeface="Times New Roman" panose="02020603050405020304" pitchFamily="18" charset="0"/>
              </a:rPr>
              <a:t>Kết Luận:</a:t>
            </a:r>
            <a:endParaRPr lang="en-US" sz="2800" dirty="0">
              <a:latin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</a:rPr>
              <a:t>Cửa sổ Computer cũng giống như cửa sổ thư mục</a:t>
            </a:r>
            <a:endParaRPr lang="en-US" sz="2800" dirty="0">
              <a:latin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</a:rPr>
              <a:t>Nhìn v</a:t>
            </a:r>
            <a:r>
              <a:rPr lang="en-US" sz="2800" dirty="0">
                <a:latin typeface="time new roman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o cửa sổ computer em biết máy tính n</a:t>
            </a:r>
            <a:r>
              <a:rPr lang="en-US" sz="2800" dirty="0">
                <a:latin typeface="time new roman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y có:</a:t>
            </a:r>
            <a:endParaRPr lang="en-US" sz="28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800" dirty="0">
                <a:latin typeface="Times New Roman" panose="02020603050405020304" pitchFamily="18" charset="0"/>
              </a:rPr>
              <a:t>- Ba ổ đĩa cứng :C,D,E</a:t>
            </a:r>
            <a:endParaRPr lang="en-US" sz="28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800" dirty="0">
                <a:latin typeface="Times New Roman" panose="02020603050405020304" pitchFamily="18" charset="0"/>
              </a:rPr>
              <a:t>- Hai  ổ đĩa CD</a:t>
            </a:r>
            <a:endParaRPr lang="en-US" sz="2800" dirty="0">
              <a:latin typeface="Times New Roman" panose="02020603050405020304" pitchFamily="18" charset="0"/>
            </a:endParaRPr>
          </a:p>
          <a:p>
            <a:pPr eaLnBrk="0" hangingPunct="0">
              <a:buChar char="-"/>
            </a:pPr>
            <a:endParaRPr lang="en-US" sz="28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8" name="Picture 13" descr="b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20000" y="4953000"/>
            <a:ext cx="1608138" cy="206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C:\Users\Admin\Desktop\hinh ảnh ổ cứng.jpg"/>
          <p:cNvPicPr/>
          <p:nvPr/>
        </p:nvPicPr>
        <p:blipFill>
          <a:blip r:embed="rId1"/>
          <a:srcRect l="13167" t="2564" r="1667"/>
          <a:stretch>
            <a:fillRect/>
          </a:stretch>
        </p:blipFill>
        <p:spPr bwMode="auto">
          <a:xfrm>
            <a:off x="334649" y="1109104"/>
            <a:ext cx="3803800" cy="4185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own Arrow 6"/>
          <p:cNvSpPr/>
          <p:nvPr/>
        </p:nvSpPr>
        <p:spPr>
          <a:xfrm rot="13842858">
            <a:off x="1897261" y="3545086"/>
            <a:ext cx="521494" cy="10775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:\Users\Admin\Desktop\minup-ssd-caddy-bay-2.jpg"/>
          <p:cNvPicPr/>
          <p:nvPr/>
        </p:nvPicPr>
        <p:blipFill>
          <a:blip r:embed="rId2"/>
          <a:srcRect l="2933" r="-10" b="19253"/>
          <a:stretch>
            <a:fillRect/>
          </a:stretch>
        </p:blipFill>
        <p:spPr bwMode="auto">
          <a:xfrm>
            <a:off x="4493174" y="1080727"/>
            <a:ext cx="4158146" cy="424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7"/>
          <p:cNvSpPr txBox="1"/>
          <p:nvPr/>
        </p:nvSpPr>
        <p:spPr>
          <a:xfrm>
            <a:off x="532210" y="5450681"/>
            <a:ext cx="2874169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Máy tính để bàn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635104" y="5450681"/>
            <a:ext cx="4031456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Laptop( máy xách tay)</a:t>
            </a:r>
            <a:endParaRPr lang="en-US" altLang="en-US" sz="2700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3842858">
            <a:off x="6615113" y="3587354"/>
            <a:ext cx="521494" cy="1078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2" name="TextBox 7"/>
          <p:cNvSpPr txBox="1"/>
          <p:nvPr/>
        </p:nvSpPr>
        <p:spPr>
          <a:xfrm>
            <a:off x="3440906" y="342900"/>
            <a:ext cx="2802731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</a:rPr>
              <a:t>Ổ đĩa cứng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7" grpId="2" bldLvl="0" animBg="1"/>
      <p:bldP spid="9" grpId="0"/>
      <p:bldP spid="10" grpId="0"/>
      <p:bldP spid="11" grpId="0" bldLvl="0" animBg="1"/>
      <p:bldP spid="11" grpId="1" bldLvl="0" animBg="1"/>
      <p:bldP spid="11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13" descr="b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620000" y="4953000"/>
            <a:ext cx="1608138" cy="206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Rectangle 12"/>
          <p:cNvSpPr/>
          <p:nvPr/>
        </p:nvSpPr>
        <p:spPr>
          <a:xfrm>
            <a:off x="304800" y="1609725"/>
            <a:ext cx="30829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Thiết bị lưu trữ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Box 13"/>
          <p:cNvSpPr txBox="1"/>
          <p:nvPr/>
        </p:nvSpPr>
        <p:spPr>
          <a:xfrm>
            <a:off x="304800" y="1143000"/>
            <a:ext cx="67056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HOẠT ĐỘNG CƠ BẢN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2163763"/>
            <a:ext cx="4991100" cy="329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2133600"/>
            <a:ext cx="3573463" cy="329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481138" y="5719763"/>
            <a:ext cx="6748462" cy="64452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sz="3600" b="1" dirty="0">
                <a:latin typeface="time new roman"/>
              </a:rPr>
              <a:t> </a:t>
            </a:r>
            <a:r>
              <a:rPr lang="en-US" sz="3600" b="1" i="1" dirty="0">
                <a:latin typeface="time new roman"/>
              </a:rPr>
              <a:t>Universal Serial Bus (USB)</a:t>
            </a:r>
            <a:endParaRPr lang="en-US" sz="3600" b="1" dirty="0">
              <a:latin typeface="time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Rectangle 9"/>
          <p:cNvSpPr/>
          <p:nvPr/>
        </p:nvSpPr>
        <p:spPr>
          <a:xfrm>
            <a:off x="225029" y="2595563"/>
            <a:ext cx="43386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time new roman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dirty="0"/>
              <a:t>Kí hiệu trên cổng USB</a:t>
            </a:r>
            <a:endParaRPr lang="en-US" altLang="en-US" sz="2700" dirty="0">
              <a:latin typeface="Tw Cen MT" panose="020B0602020104020603" pitchFamily="34" charset="0"/>
            </a:endParaRP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5497" y="1287066"/>
            <a:ext cx="4180284" cy="3496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52F0B38-3704-4228-9B22-DAAE33BCD48C}"/>
</file>

<file path=customXml/itemProps2.xml><?xml version="1.0" encoding="utf-8"?>
<ds:datastoreItem xmlns:ds="http://schemas.openxmlformats.org/officeDocument/2006/customXml" ds:itemID="{9561AEC4-8A9F-436E-9A9D-93EA749ADB8A}"/>
</file>

<file path=customXml/itemProps3.xml><?xml version="1.0" encoding="utf-8"?>
<ds:datastoreItem xmlns:ds="http://schemas.openxmlformats.org/officeDocument/2006/customXml" ds:itemID="{BC0BA4B5-FC00-4F85-9772-91E8A3E1F9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2560</Words>
  <Application>WPS Presentation</Application>
  <PresentationFormat>On-screen Show (4:3)</PresentationFormat>
  <Paragraphs>247</Paragraphs>
  <Slides>24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time new roman</vt:lpstr>
      <vt:lpstr>Segoe Print</vt:lpstr>
      <vt:lpstr>.VnTimeH</vt:lpstr>
      <vt:lpstr>.VnTime</vt:lpstr>
      <vt:lpstr>.VnArial</vt:lpstr>
      <vt:lpstr>Microsoft YaHei</vt:lpstr>
      <vt:lpstr>Arial Unicode MS</vt:lpstr>
      <vt:lpstr>Tw Cen MT</vt:lpstr>
      <vt:lpstr>TS001090307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ACER</cp:lastModifiedBy>
  <cp:revision>196</cp:revision>
  <dcterms:created xsi:type="dcterms:W3CDTF">2009-02-23T22:49:59Z</dcterms:created>
  <dcterms:modified xsi:type="dcterms:W3CDTF">2021-10-24T09:02:10Z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FC529CB9217642578C9EA17DDE9378BB</vt:lpwstr>
  </property>
  <property fmtid="{D5CDD505-2E9C-101B-9397-08002B2CF9AE}" pid="3" name="KSOProductBuildVer">
    <vt:lpwstr>1033-11.2.0.10323</vt:lpwstr>
  </property>
  <property fmtid="{D5CDD505-2E9C-101B-9397-08002B2CF9AE}" pid="4" name="ContentTypeId">
    <vt:lpwstr>0x010100D136222746B9DD4E9009FC74C2167E69</vt:lpwstr>
  </property>
</Properties>
</file>