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5" r:id="rId3"/>
    <p:sldId id="296" r:id="rId5"/>
    <p:sldId id="258" r:id="rId6"/>
    <p:sldId id="308" r:id="rId7"/>
    <p:sldId id="262" r:id="rId8"/>
    <p:sldId id="272" r:id="rId9"/>
    <p:sldId id="267" r:id="rId10"/>
    <p:sldId id="263" r:id="rId11"/>
    <p:sldId id="265" r:id="rId12"/>
    <p:sldId id="266" r:id="rId13"/>
    <p:sldId id="269" r:id="rId14"/>
    <p:sldId id="270" r:id="rId15"/>
    <p:sldId id="268" r:id="rId16"/>
  </p:sldIdLst>
  <p:sldSz cx="9144000" cy="6858000" type="screen4x3"/>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24" autoAdjust="0"/>
  </p:normalViewPr>
  <p:slideViewPr>
    <p:cSldViewPr>
      <p:cViewPr varScale="1">
        <p:scale>
          <a:sx n="69" d="100"/>
          <a:sy n="69" d="100"/>
        </p:scale>
        <p:origin x="-1434" y="-102"/>
      </p:cViewPr>
      <p:guideLst>
        <p:guide orient="horz" pos="2158"/>
        <p:guide pos="2856"/>
      </p:guideLst>
    </p:cSldViewPr>
  </p:slideViewPr>
  <p:outlineViewPr>
    <p:cViewPr>
      <p:scale>
        <a:sx n="33" d="100"/>
        <a:sy n="33" d="100"/>
      </p:scale>
      <p:origin x="48" y="319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8" Type="http://schemas.openxmlformats.org/officeDocument/2006/relationships/viewProps" Target="viewProps.xml"/><Relationship Id="rId13" Type="http://schemas.openxmlformats.org/officeDocument/2006/relationships/slide" Target="slides/slide10.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4.xml"/><Relationship Id="rId17" Type="http://schemas.openxmlformats.org/officeDocument/2006/relationships/presProps" Target="presProps.xml"/><Relationship Id="rId12" Type="http://schemas.openxmlformats.org/officeDocument/2006/relationships/slide" Target="slides/slide9.xml"/><Relationship Id="rId20" Type="http://schemas.openxmlformats.org/officeDocument/2006/relationships/tags" Target="tags/tag1.xml"/><Relationship Id="rId2" Type="http://schemas.openxmlformats.org/officeDocument/2006/relationships/theme" Target="theme/theme1.xml"/><Relationship Id="rId16" Type="http://schemas.openxmlformats.org/officeDocument/2006/relationships/slide" Target="slides/slide13.xml"/><Relationship Id="rId6" Type="http://schemas.openxmlformats.org/officeDocument/2006/relationships/slide" Target="slides/slide3.xml"/><Relationship Id="rId11" Type="http://schemas.openxmlformats.org/officeDocument/2006/relationships/slide" Target="slides/slide8.xml"/><Relationship Id="rId1" Type="http://schemas.openxmlformats.org/officeDocument/2006/relationships/slideMaster" Target="slideMasters/slide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3.xml"/><Relationship Id="rId19" Type="http://schemas.openxmlformats.org/officeDocument/2006/relationships/tableStyles" Target="tableStyles.xml"/><Relationship Id="rId10" Type="http://schemas.openxmlformats.org/officeDocument/2006/relationships/slide" Target="slides/slide7.xml"/><Relationship Id="rId9" Type="http://schemas.openxmlformats.org/officeDocument/2006/relationships/slide" Target="slides/slide6.xml"/><Relationship Id="rId4" Type="http://schemas.openxmlformats.org/officeDocument/2006/relationships/notesMaster" Target="notesMasters/notesMaster1.xml"/><Relationship Id="rId14" Type="http://schemas.openxmlformats.org/officeDocument/2006/relationships/slide" Target="slides/slide11.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B8009-27CD-49C9-908A-6588523264E5}"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22A591-7298-49F1-B132-74E3B4366C65}"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Slide Image Placeholder 1"/>
          <p:cNvSpPr>
            <a:spLocks noGrp="1" noRot="1" noChangeAspect="1" noTextEdit="1"/>
          </p:cNvSpPr>
          <p:nvPr>
            <p:ph type="sldImg"/>
          </p:nvPr>
        </p:nvSpPr>
        <p:spPr>
          <a:ln>
            <a:solidFill>
              <a:srgbClr val="000000"/>
            </a:solidFill>
            <a:miter/>
          </a:ln>
        </p:spPr>
      </p:sp>
      <p:sp>
        <p:nvSpPr>
          <p:cNvPr id="4098" name="Notes Placeholder 2"/>
          <p:cNvSpPr>
            <a:spLocks noGrp="1"/>
          </p:cNvSpPr>
          <p:nvPr>
            <p:ph type="body"/>
          </p:nvPr>
        </p:nvSpPr>
        <p:spPr>
          <a:noFill/>
          <a:ln>
            <a:noFill/>
          </a:ln>
        </p:spPr>
        <p:txBody>
          <a:bodyPr wrap="square" lIns="91440" tIns="45720" rIns="91440" bIns="45720" anchor="t" anchorCtr="0"/>
          <a:p>
            <a:pPr lvl="0" eaLnBrk="1" hangingPunct="1">
              <a:spcBef>
                <a:spcPct val="0"/>
              </a:spcBef>
            </a:pPr>
            <a:endParaRPr lang="en-US" dirty="0"/>
          </a:p>
        </p:txBody>
      </p:sp>
      <p:sp>
        <p:nvSpPr>
          <p:cNvPr id="4099" name="Slide Number Placeholder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Calibri" panose="020F0502020204030204" charset="0"/>
              </a:rPr>
            </a:fld>
            <a:endParaRPr lang="en-US" altLang="zh-CN" sz="1200" dirty="0">
              <a:latin typeface="Calibri" panose="020F050202020403020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9/26/2021</a:t>
            </a:r>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fld>
            <a:endParaRPr lang="en-US"/>
          </a:p>
        </p:txBody>
      </p:sp>
      <p:sp>
        <p:nvSpPr>
          <p:cNvPr id="7" name="TextBox 6"/>
          <p:cNvSpPr txBox="1"/>
          <p:nvPr userDrawn="1"/>
        </p:nvSpPr>
        <p:spPr>
          <a:xfrm>
            <a:off x="685800" y="-152400"/>
            <a:ext cx="8305800" cy="523220"/>
          </a:xfrm>
          <a:prstGeom prst="rect">
            <a:avLst/>
          </a:prstGeom>
          <a:noFill/>
        </p:spPr>
        <p:txBody>
          <a:bodyPr wrap="square" rtlCol="0">
            <a:spAutoFit/>
          </a:bodyPr>
          <a:lstStyle/>
          <a:p>
            <a:pPr algn="ctr"/>
            <a:r>
              <a:rPr lang="en-US" sz="2800" b="1" dirty="0" err="1" smtClean="0">
                <a:solidFill>
                  <a:srgbClr val="FF0000"/>
                </a:solidFill>
                <a:latin typeface="Times New Roman" panose="02020603050405020304" pitchFamily="18" charset="0"/>
                <a:cs typeface="Times New Roman" panose="02020603050405020304" pitchFamily="18" charset="0"/>
              </a:rPr>
              <a:t>Thứ</a:t>
            </a:r>
            <a:r>
              <a:rPr lang="en-US" sz="2800" b="1" baseline="0" dirty="0" smtClean="0">
                <a:solidFill>
                  <a:srgbClr val="FF0000"/>
                </a:solidFill>
                <a:latin typeface="Times New Roman" panose="02020603050405020304" pitchFamily="18" charset="0"/>
                <a:cs typeface="Times New Roman" panose="02020603050405020304" pitchFamily="18" charset="0"/>
              </a:rPr>
              <a:t> </a:t>
            </a:r>
            <a:r>
              <a:rPr lang="en-US" sz="2800" b="1" baseline="0" dirty="0" err="1" smtClean="0">
                <a:solidFill>
                  <a:srgbClr val="FF0000"/>
                </a:solidFill>
                <a:latin typeface="Times New Roman" panose="02020603050405020304" pitchFamily="18" charset="0"/>
                <a:cs typeface="Times New Roman" panose="02020603050405020304" pitchFamily="18" charset="0"/>
              </a:rPr>
              <a:t>tư</a:t>
            </a:r>
            <a:r>
              <a:rPr lang="en-US" sz="2800" b="1" baseline="0" dirty="0" smtClean="0">
                <a:solidFill>
                  <a:srgbClr val="FF0000"/>
                </a:solidFill>
                <a:latin typeface="Times New Roman" panose="02020603050405020304" pitchFamily="18" charset="0"/>
                <a:cs typeface="Times New Roman" panose="02020603050405020304" pitchFamily="18" charset="0"/>
              </a:rPr>
              <a:t> </a:t>
            </a:r>
            <a:r>
              <a:rPr lang="en-US" sz="2800" b="1" baseline="0" dirty="0" err="1" smtClean="0">
                <a:solidFill>
                  <a:srgbClr val="FF0000"/>
                </a:solidFill>
                <a:latin typeface="Times New Roman" panose="02020603050405020304" pitchFamily="18" charset="0"/>
                <a:cs typeface="Times New Roman" panose="02020603050405020304" pitchFamily="18" charset="0"/>
              </a:rPr>
              <a:t>ngày</a:t>
            </a:r>
            <a:r>
              <a:rPr lang="en-US" sz="2800" b="1" baseline="0" dirty="0" smtClean="0">
                <a:solidFill>
                  <a:srgbClr val="FF0000"/>
                </a:solidFill>
                <a:latin typeface="Times New Roman" panose="02020603050405020304" pitchFamily="18" charset="0"/>
                <a:cs typeface="Times New Roman" panose="02020603050405020304" pitchFamily="18" charset="0"/>
              </a:rPr>
              <a:t> 2 </a:t>
            </a:r>
            <a:r>
              <a:rPr lang="en-US" sz="2800" b="1" baseline="0" dirty="0" err="1" smtClean="0">
                <a:solidFill>
                  <a:srgbClr val="FF0000"/>
                </a:solidFill>
                <a:latin typeface="Times New Roman" panose="02020603050405020304" pitchFamily="18" charset="0"/>
                <a:cs typeface="Times New Roman" panose="02020603050405020304" pitchFamily="18" charset="0"/>
              </a:rPr>
              <a:t>tháng</a:t>
            </a:r>
            <a:r>
              <a:rPr lang="en-US" sz="2800" b="1" baseline="0" dirty="0" smtClean="0">
                <a:solidFill>
                  <a:srgbClr val="FF0000"/>
                </a:solidFill>
                <a:latin typeface="Times New Roman" panose="02020603050405020304" pitchFamily="18" charset="0"/>
                <a:cs typeface="Times New Roman" panose="02020603050405020304" pitchFamily="18" charset="0"/>
              </a:rPr>
              <a:t> 10 </a:t>
            </a:r>
            <a:r>
              <a:rPr lang="en-US" sz="2800" b="1" baseline="0" dirty="0" err="1" smtClean="0">
                <a:solidFill>
                  <a:srgbClr val="FF0000"/>
                </a:solidFill>
                <a:latin typeface="Times New Roman" panose="02020603050405020304" pitchFamily="18" charset="0"/>
                <a:cs typeface="Times New Roman" panose="02020603050405020304" pitchFamily="18" charset="0"/>
              </a:rPr>
              <a:t>năm</a:t>
            </a:r>
            <a:r>
              <a:rPr lang="en-US" sz="2800" b="1" baseline="0" dirty="0" smtClean="0">
                <a:solidFill>
                  <a:srgbClr val="FF0000"/>
                </a:solidFill>
                <a:latin typeface="Times New Roman" panose="02020603050405020304" pitchFamily="18" charset="0"/>
                <a:cs typeface="Times New Roman" panose="02020603050405020304" pitchFamily="18" charset="0"/>
              </a:rPr>
              <a:t> 2019</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9/26/2021</a:t>
            </a:r>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9/26/2021</a:t>
            </a:r>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9/26/2021</a:t>
            </a:r>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r>
              <a:rPr lang="en-US" smtClean="0"/>
              <a:t>9/26/2021</a:t>
            </a:r>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9/26/2021</a:t>
            </a:r>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9/26/2021</a:t>
            </a:r>
            <a:endParaRPr lang="en-US"/>
          </a:p>
        </p:txBody>
      </p:sp>
      <p:sp>
        <p:nvSpPr>
          <p:cNvPr id="8" name="Footer Placeholder 7"/>
          <p:cNvSpPr>
            <a:spLocks noGrp="1"/>
          </p:cNvSpPr>
          <p:nvPr>
            <p:ph type="ftr" sz="quarter" idx="11"/>
          </p:nvPr>
        </p:nvSpPr>
        <p:spPr/>
        <p:txBody>
          <a:bodyPr/>
          <a:lstStyle/>
          <a:p>
            <a:r>
              <a:rPr lang="vi-VN" smtClean="0"/>
              <a:t>GV: Vũ Thị Thư</a:t>
            </a:r>
            <a:endParaRPr lang="en-US"/>
          </a:p>
        </p:txBody>
      </p:sp>
      <p:sp>
        <p:nvSpPr>
          <p:cNvPr id="9" name="Slide Number Placeholder 8"/>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9/26/2021</a:t>
            </a:r>
            <a:endParaRPr lang="en-US"/>
          </a:p>
        </p:txBody>
      </p:sp>
      <p:sp>
        <p:nvSpPr>
          <p:cNvPr id="4" name="Footer Placeholder 3"/>
          <p:cNvSpPr>
            <a:spLocks noGrp="1"/>
          </p:cNvSpPr>
          <p:nvPr>
            <p:ph type="ftr" sz="quarter" idx="11"/>
          </p:nvPr>
        </p:nvSpPr>
        <p:spPr/>
        <p:txBody>
          <a:bodyPr/>
          <a:lstStyle/>
          <a:p>
            <a:r>
              <a:rPr lang="vi-VN" smtClean="0"/>
              <a:t>GV: Vũ Thị Thư</a:t>
            </a:r>
            <a:endParaRPr lang="en-US"/>
          </a:p>
        </p:txBody>
      </p:sp>
      <p:sp>
        <p:nvSpPr>
          <p:cNvPr id="5" name="Slide Number Placeholder 4"/>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9/26/2021</a:t>
            </a:r>
            <a:endParaRPr lang="en-US"/>
          </a:p>
        </p:txBody>
      </p:sp>
      <p:sp>
        <p:nvSpPr>
          <p:cNvPr id="3" name="Footer Placeholder 2"/>
          <p:cNvSpPr>
            <a:spLocks noGrp="1"/>
          </p:cNvSpPr>
          <p:nvPr>
            <p:ph type="ftr" sz="quarter" idx="11"/>
          </p:nvPr>
        </p:nvSpPr>
        <p:spPr/>
        <p:txBody>
          <a:bodyPr/>
          <a:lstStyle/>
          <a:p>
            <a:r>
              <a:rPr lang="vi-VN" smtClean="0"/>
              <a:t>GV: Vũ Thị Thư</a:t>
            </a:r>
            <a:endParaRPr lang="en-US"/>
          </a:p>
        </p:txBody>
      </p:sp>
      <p:sp>
        <p:nvSpPr>
          <p:cNvPr id="4" name="Slide Number Placeholder 3"/>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r>
              <a:rPr lang="en-US" smtClean="0"/>
              <a:t>9/26/2021</a:t>
            </a:r>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r>
              <a:rPr lang="en-US" smtClean="0"/>
              <a:t>9/26/2021</a:t>
            </a:r>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9/26/2021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vi-VN" smtClean="0"/>
              <a:t>GV: Vũ Thị Thư</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CD6D7-6B64-4BAF-ACAA-B73C7B9D152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3.xml"/><Relationship Id="rId5" Type="http://schemas.openxmlformats.org/officeDocument/2006/relationships/image" Target="../media/image6.GIF"/><Relationship Id="rId4" Type="http://schemas.openxmlformats.org/officeDocument/2006/relationships/image" Target="../media/image5.wmf"/><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image" Target="../media/image2.GIF"/></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10.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3" name="Picture 10" descr="welcome_arrow_hb"/>
          <p:cNvPicPr>
            <a:picLocks noChangeAspect="1"/>
          </p:cNvPicPr>
          <p:nvPr/>
        </p:nvPicPr>
        <p:blipFill>
          <a:blip r:embed="rId1"/>
          <a:stretch>
            <a:fillRect/>
          </a:stretch>
        </p:blipFill>
        <p:spPr>
          <a:xfrm>
            <a:off x="0" y="0"/>
            <a:ext cx="1981200" cy="914400"/>
          </a:xfrm>
          <a:prstGeom prst="rect">
            <a:avLst/>
          </a:prstGeom>
          <a:noFill/>
          <a:ln w="9525">
            <a:noFill/>
          </a:ln>
        </p:spPr>
      </p:pic>
      <p:pic>
        <p:nvPicPr>
          <p:cNvPr id="3075" name="Picture 2" descr="C:\Users\ACER\AppData\Local\Microsoft\Windows\Temporary Internet Files\Content.IE5\00WZCH5L\school_building[1].jpg"/>
          <p:cNvPicPr>
            <a:picLocks noChangeAspect="1"/>
          </p:cNvPicPr>
          <p:nvPr/>
        </p:nvPicPr>
        <p:blipFill>
          <a:blip r:embed="rId2"/>
          <a:stretch>
            <a:fillRect/>
          </a:stretch>
        </p:blipFill>
        <p:spPr>
          <a:xfrm>
            <a:off x="0" y="4648200"/>
            <a:ext cx="2049463" cy="1905000"/>
          </a:xfrm>
          <a:prstGeom prst="rect">
            <a:avLst/>
          </a:prstGeom>
          <a:noFill/>
          <a:ln w="9525">
            <a:noFill/>
          </a:ln>
        </p:spPr>
      </p:pic>
      <p:pic>
        <p:nvPicPr>
          <p:cNvPr id="3076" name="Picture 13" descr="C:\Users\ACER\AppData\Local\Microsoft\Windows\Temporary Internet Files\Content.IE5\00WZCH5L\5-Free-Summer-Clipart-Illustration-Of-A-Happy-Smiling-Sun[1].png"/>
          <p:cNvPicPr>
            <a:picLocks noChangeAspect="1"/>
          </p:cNvPicPr>
          <p:nvPr/>
        </p:nvPicPr>
        <p:blipFill>
          <a:blip r:embed="rId3"/>
          <a:stretch>
            <a:fillRect/>
          </a:stretch>
        </p:blipFill>
        <p:spPr>
          <a:xfrm>
            <a:off x="7700963" y="0"/>
            <a:ext cx="1443037" cy="1219200"/>
          </a:xfrm>
          <a:prstGeom prst="rect">
            <a:avLst/>
          </a:prstGeom>
          <a:noFill/>
          <a:ln w="9525">
            <a:noFill/>
          </a:ln>
        </p:spPr>
      </p:pic>
      <p:pic>
        <p:nvPicPr>
          <p:cNvPr id="3077" name="Picture 17" descr="C:\Program Files (x86)\Microsoft Office\MEDIA\CAGCAT10\j0195384.wmf"/>
          <p:cNvPicPr>
            <a:picLocks noChangeAspect="1"/>
          </p:cNvPicPr>
          <p:nvPr/>
        </p:nvPicPr>
        <p:blipFill>
          <a:blip r:embed="rId4"/>
          <a:stretch>
            <a:fillRect/>
          </a:stretch>
        </p:blipFill>
        <p:spPr>
          <a:xfrm>
            <a:off x="3657600" y="381000"/>
            <a:ext cx="1795463" cy="1833563"/>
          </a:xfrm>
          <a:prstGeom prst="rect">
            <a:avLst/>
          </a:prstGeom>
          <a:noFill/>
          <a:ln w="9525">
            <a:noFill/>
          </a:ln>
        </p:spPr>
      </p:pic>
      <p:sp>
        <p:nvSpPr>
          <p:cNvPr id="3078" name="Rectangle 30"/>
          <p:cNvSpPr/>
          <p:nvPr/>
        </p:nvSpPr>
        <p:spPr>
          <a:xfrm>
            <a:off x="1143000" y="2438400"/>
            <a:ext cx="7453313" cy="1753235"/>
          </a:xfrm>
          <a:prstGeom prst="rect">
            <a:avLst/>
          </a:prstGeom>
          <a:noFill/>
          <a:ln w="9525">
            <a:noFill/>
          </a:ln>
        </p:spPr>
        <p:txBody>
          <a:bodyPr wrap="square" anchor="t" anchorCtr="0">
            <a:spAutoFit/>
          </a:bodyPr>
          <a:p>
            <a:pPr algn="ctr"/>
            <a:r>
              <a:rPr lang="en-US" altLang="zh-CN" sz="5400" b="1" dirty="0">
                <a:solidFill>
                  <a:srgbClr val="FF0000"/>
                </a:solidFill>
                <a:latin typeface="Times New Roman" panose="02020603050405020304" pitchFamily="18" charset="0"/>
              </a:rPr>
              <a:t>Hướng dẫn học Tin học</a:t>
            </a:r>
            <a:endParaRPr lang="en-US" altLang="zh-CN" sz="5400" b="1" dirty="0">
              <a:solidFill>
                <a:srgbClr val="FF0000"/>
              </a:solidFill>
              <a:latin typeface="Times New Roman" panose="02020603050405020304" pitchFamily="18" charset="0"/>
            </a:endParaRPr>
          </a:p>
          <a:p>
            <a:pPr algn="ctr"/>
            <a:r>
              <a:rPr lang="en-US" altLang="zh-CN" sz="5400" b="1" dirty="0">
                <a:solidFill>
                  <a:srgbClr val="FF0000"/>
                </a:solidFill>
                <a:latin typeface="Times New Roman" panose="02020603050405020304" pitchFamily="18" charset="0"/>
              </a:rPr>
              <a:t>Lớp 4</a:t>
            </a:r>
            <a:endParaRPr lang="en-US" sz="5400" b="1" dirty="0">
              <a:solidFill>
                <a:srgbClr val="C00000"/>
              </a:solidFill>
              <a:latin typeface="Arial" panose="020B0604020202020204" pitchFamily="34" charset="0"/>
              <a:ea typeface="Times New Roman" panose="02020603050405020304" pitchFamily="18" charset="0"/>
            </a:endParaRPr>
          </a:p>
        </p:txBody>
      </p:sp>
      <p:pic>
        <p:nvPicPr>
          <p:cNvPr id="3079" name="Picture 15" descr="Picture12"/>
          <p:cNvPicPr>
            <a:picLocks noChangeAspect="1"/>
          </p:cNvPicPr>
          <p:nvPr/>
        </p:nvPicPr>
        <p:blipFill>
          <a:blip r:embed="rId5"/>
          <a:stretch>
            <a:fillRect/>
          </a:stretch>
        </p:blipFill>
        <p:spPr>
          <a:xfrm rot="5400000" flipV="1">
            <a:off x="5684838" y="3398838"/>
            <a:ext cx="6858000" cy="55562"/>
          </a:xfrm>
          <a:prstGeom prst="rect">
            <a:avLst/>
          </a:prstGeom>
          <a:noFill/>
          <a:ln w="9525">
            <a:noFill/>
          </a:ln>
        </p:spPr>
      </p:pic>
      <p:pic>
        <p:nvPicPr>
          <p:cNvPr id="3080" name="Picture 15" descr="Picture12"/>
          <p:cNvPicPr>
            <a:picLocks noChangeAspect="1"/>
          </p:cNvPicPr>
          <p:nvPr/>
        </p:nvPicPr>
        <p:blipFill>
          <a:blip r:embed="rId5"/>
          <a:stretch>
            <a:fillRect/>
          </a:stretch>
        </p:blipFill>
        <p:spPr>
          <a:xfrm rot="5400000" flipV="1">
            <a:off x="-3400425" y="3398838"/>
            <a:ext cx="6858000" cy="55562"/>
          </a:xfrm>
          <a:prstGeom prst="rect">
            <a:avLst/>
          </a:prstGeom>
          <a:noFill/>
          <a:ln w="9525">
            <a:noFill/>
          </a:ln>
        </p:spPr>
      </p:pic>
      <p:pic>
        <p:nvPicPr>
          <p:cNvPr id="3081" name="Picture 24" descr="Picture12"/>
          <p:cNvPicPr>
            <a:picLocks noChangeAspect="1"/>
          </p:cNvPicPr>
          <p:nvPr/>
        </p:nvPicPr>
        <p:blipFill>
          <a:blip r:embed="rId5"/>
          <a:stretch>
            <a:fillRect/>
          </a:stretch>
        </p:blipFill>
        <p:spPr>
          <a:xfrm flipV="1">
            <a:off x="0" y="6784975"/>
            <a:ext cx="9144000" cy="73025"/>
          </a:xfrm>
          <a:prstGeom prst="rect">
            <a:avLst/>
          </a:prstGeom>
          <a:noFill/>
          <a:ln w="9525">
            <a:noFill/>
          </a:ln>
        </p:spPr>
      </p:pic>
      <p:pic>
        <p:nvPicPr>
          <p:cNvPr id="3082" name="Picture 24" descr="Picture12"/>
          <p:cNvPicPr>
            <a:picLocks noChangeAspect="1"/>
          </p:cNvPicPr>
          <p:nvPr/>
        </p:nvPicPr>
        <p:blipFill>
          <a:blip r:embed="rId5"/>
          <a:stretch>
            <a:fillRect/>
          </a:stretch>
        </p:blipFill>
        <p:spPr>
          <a:xfrm flipV="1">
            <a:off x="0" y="0"/>
            <a:ext cx="8564563" cy="68263"/>
          </a:xfrm>
          <a:prstGeom prst="rect">
            <a:avLst/>
          </a:prstGeom>
          <a:noFill/>
          <a:ln w="9525">
            <a:noFill/>
          </a:ln>
        </p:spPr>
      </p:pic>
      <p:sp>
        <p:nvSpPr>
          <p:cNvPr id="3083" name="Rectangle 30"/>
          <p:cNvSpPr/>
          <p:nvPr/>
        </p:nvSpPr>
        <p:spPr>
          <a:xfrm>
            <a:off x="990600" y="4953000"/>
            <a:ext cx="7127875" cy="583565"/>
          </a:xfrm>
          <a:prstGeom prst="rect">
            <a:avLst/>
          </a:prstGeom>
          <a:noFill/>
          <a:ln w="9525">
            <a:noFill/>
          </a:ln>
        </p:spPr>
        <p:txBody>
          <a:bodyPr wrap="square" anchor="t" anchorCtr="0">
            <a:spAutoFit/>
          </a:bodyPr>
          <a:p>
            <a:pPr algn="ctr"/>
            <a:r>
              <a:rPr lang="en-US" altLang="zh-CN" sz="3200" b="1" dirty="0">
                <a:solidFill>
                  <a:srgbClr val="00B0F0"/>
                </a:solidFill>
                <a:latin typeface="Times New Roman" panose="02020603050405020304" pitchFamily="18" charset="0"/>
              </a:rPr>
              <a:t>Giáo viên: Vũ Ngọc Anh</a:t>
            </a:r>
            <a:endParaRPr lang="en-US" altLang="zh-CN" sz="3200" b="1" dirty="0">
              <a:solidFill>
                <a:srgbClr val="00B0F0"/>
              </a:solidFill>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Thực hành</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26" name="Content Placeholder 25"/>
          <p:cNvSpPr>
            <a:spLocks noGrp="1"/>
          </p:cNvSpPr>
          <p:nvPr>
            <p:ph idx="1"/>
          </p:nvPr>
        </p:nvSpPr>
        <p:spPr>
          <a:xfrm>
            <a:off x="304800" y="1752600"/>
            <a:ext cx="8839200" cy="1676400"/>
          </a:xfrm>
        </p:spPr>
        <p:txBody>
          <a:bodyPr>
            <a:normAutofit/>
          </a:bodyPr>
          <a:lstStyle/>
          <a:p>
            <a:pPr marL="514350" indent="-514350">
              <a:buNone/>
            </a:pPr>
            <a:r>
              <a:rPr lang="en-US" sz="2800" smtClean="0">
                <a:solidFill>
                  <a:srgbClr val="0070C0"/>
                </a:solidFill>
              </a:rPr>
              <a:t>3.   Đổi tên các tệp trong các thư mục: SOANTHAO, VE, TRINHCHIEU theo tên do em tự đặt.</a:t>
            </a:r>
            <a:endParaRPr lang="en-US" sz="2800" smtClean="0">
              <a:solidFill>
                <a:srgbClr val="0070C0"/>
              </a:solidFill>
            </a:endParaRPr>
          </a:p>
        </p:txBody>
      </p:sp>
      <p:sp>
        <p:nvSpPr>
          <p:cNvPr id="12" name="Rectangle 11"/>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4: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pic>
        <p:nvPicPr>
          <p:cNvPr id="13" name="Picture 12" descr="Capturrrre.PNG"/>
          <p:cNvPicPr>
            <a:picLocks noChangeAspect="1"/>
          </p:cNvPicPr>
          <p:nvPr/>
        </p:nvPicPr>
        <p:blipFill>
          <a:blip r:embed="rId3" cstate="print"/>
          <a:srcRect/>
          <a:stretch>
            <a:fillRect/>
          </a:stretch>
        </p:blipFill>
        <p:spPr>
          <a:xfrm>
            <a:off x="1066800" y="2819400"/>
            <a:ext cx="1445172" cy="1676400"/>
          </a:xfrm>
          <a:prstGeom prst="rect">
            <a:avLst/>
          </a:prstGeom>
        </p:spPr>
      </p:pic>
      <p:pic>
        <p:nvPicPr>
          <p:cNvPr id="15" name="Picture 14" descr="Capturffe.PNG"/>
          <p:cNvPicPr>
            <a:picLocks noChangeAspect="1"/>
          </p:cNvPicPr>
          <p:nvPr/>
        </p:nvPicPr>
        <p:blipFill>
          <a:blip r:embed="rId4" cstate="print"/>
          <a:stretch>
            <a:fillRect/>
          </a:stretch>
        </p:blipFill>
        <p:spPr>
          <a:xfrm>
            <a:off x="5715000" y="2819400"/>
            <a:ext cx="1524000" cy="1677799"/>
          </a:xfrm>
          <a:prstGeom prst="rect">
            <a:avLst/>
          </a:prstGeom>
        </p:spPr>
      </p:pic>
      <p:pic>
        <p:nvPicPr>
          <p:cNvPr id="16" name="Picture 15" descr="Capture1.PNG"/>
          <p:cNvPicPr>
            <a:picLocks noChangeAspect="1"/>
          </p:cNvPicPr>
          <p:nvPr/>
        </p:nvPicPr>
        <p:blipFill>
          <a:blip r:embed="rId5" cstate="print"/>
          <a:stretch>
            <a:fillRect/>
          </a:stretch>
        </p:blipFill>
        <p:spPr>
          <a:xfrm>
            <a:off x="3352800" y="2895600"/>
            <a:ext cx="1592580" cy="1676400"/>
          </a:xfrm>
          <a:prstGeom prst="rect">
            <a:avLst/>
          </a:prstGeom>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Mở rộng</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26" name="Content Placeholder 25"/>
          <p:cNvSpPr>
            <a:spLocks noGrp="1"/>
          </p:cNvSpPr>
          <p:nvPr>
            <p:ph idx="1"/>
          </p:nvPr>
        </p:nvSpPr>
        <p:spPr>
          <a:xfrm>
            <a:off x="304800" y="1600200"/>
            <a:ext cx="8839200" cy="3352800"/>
          </a:xfrm>
        </p:spPr>
        <p:txBody>
          <a:bodyPr>
            <a:normAutofit/>
          </a:bodyPr>
          <a:lstStyle/>
          <a:p>
            <a:pPr marL="514350" indent="-514350">
              <a:buAutoNum type="arabicPeriod"/>
            </a:pPr>
            <a:r>
              <a:rPr lang="en-US" sz="2800" smtClean="0">
                <a:solidFill>
                  <a:srgbClr val="0070C0"/>
                </a:solidFill>
              </a:rPr>
              <a:t>Tạo 2 tệp </a:t>
            </a:r>
            <a:r>
              <a:rPr lang="en-US" sz="2800" smtClean="0">
                <a:solidFill>
                  <a:srgbClr val="FF0000"/>
                </a:solidFill>
              </a:rPr>
              <a:t>bai1.docx</a:t>
            </a:r>
            <a:r>
              <a:rPr lang="en-US" sz="2800" smtClean="0">
                <a:solidFill>
                  <a:srgbClr val="0070C0"/>
                </a:solidFill>
              </a:rPr>
              <a:t> và </a:t>
            </a:r>
            <a:r>
              <a:rPr lang="en-US" sz="2800" smtClean="0">
                <a:solidFill>
                  <a:srgbClr val="FF0000"/>
                </a:solidFill>
              </a:rPr>
              <a:t>bai2.docx</a:t>
            </a:r>
            <a:r>
              <a:rPr lang="en-US" sz="2800" smtClean="0">
                <a:solidFill>
                  <a:srgbClr val="0070C0"/>
                </a:solidFill>
              </a:rPr>
              <a:t> trong thư mục </a:t>
            </a:r>
            <a:r>
              <a:rPr lang="en-US" sz="2800" smtClean="0">
                <a:solidFill>
                  <a:srgbClr val="0070C0"/>
                </a:solidFill>
                <a:highlight>
                  <a:srgbClr val="FFFF00"/>
                </a:highlight>
              </a:rPr>
              <a:t>SOANTHAO</a:t>
            </a:r>
            <a:endParaRPr lang="en-US" sz="2800" smtClean="0">
              <a:solidFill>
                <a:srgbClr val="0070C0"/>
              </a:solidFill>
            </a:endParaRPr>
          </a:p>
          <a:p>
            <a:pPr marL="514350" indent="-514350">
              <a:buAutoNum type="arabicPeriod"/>
            </a:pPr>
            <a:r>
              <a:rPr lang="en-US" sz="2800" smtClean="0">
                <a:solidFill>
                  <a:srgbClr val="0070C0"/>
                </a:solidFill>
              </a:rPr>
              <a:t>Đổi tên </a:t>
            </a:r>
            <a:r>
              <a:rPr lang="en-US" sz="2800" smtClean="0">
                <a:solidFill>
                  <a:srgbClr val="FF0000"/>
                </a:solidFill>
              </a:rPr>
              <a:t>bai1.docx</a:t>
            </a:r>
            <a:r>
              <a:rPr lang="en-US" sz="2800" smtClean="0">
                <a:solidFill>
                  <a:srgbClr val="0070C0"/>
                </a:solidFill>
              </a:rPr>
              <a:t> thành </a:t>
            </a:r>
            <a:r>
              <a:rPr lang="en-US" sz="2800" smtClean="0">
                <a:solidFill>
                  <a:srgbClr val="FF0000"/>
                </a:solidFill>
              </a:rPr>
              <a:t>bai2.docx</a:t>
            </a:r>
            <a:r>
              <a:rPr lang="en-US" sz="2800" smtClean="0">
                <a:solidFill>
                  <a:srgbClr val="0070C0"/>
                </a:solidFill>
              </a:rPr>
              <a:t> rồi rút ra nhận xét</a:t>
            </a:r>
            <a:endParaRPr lang="en-US" sz="2800" smtClean="0">
              <a:solidFill>
                <a:srgbClr val="0070C0"/>
              </a:solidFill>
            </a:endParaRPr>
          </a:p>
          <a:p>
            <a:pPr marL="514350" indent="-514350">
              <a:buAutoNum type="arabicPeriod"/>
            </a:pPr>
            <a:endParaRPr lang="en-US" sz="2800" smtClean="0">
              <a:solidFill>
                <a:srgbClr val="0070C0"/>
              </a:solidFill>
            </a:endParaRPr>
          </a:p>
          <a:p>
            <a:pPr marL="514350" indent="-514350">
              <a:buNone/>
            </a:pPr>
            <a:r>
              <a:rPr lang="en-US" sz="2800" smtClean="0">
                <a:solidFill>
                  <a:srgbClr val="0070C0"/>
                </a:solidFill>
              </a:rPr>
              <a:t>=&gt; Tên tệp có thể đặt giống nhau, khi đó máy tính tự động đánh số cho các thư mục cùng tên</a:t>
            </a:r>
            <a:endParaRPr lang="en-US" sz="2800" smtClean="0">
              <a:solidFill>
                <a:srgbClr val="0070C0"/>
              </a:solidFill>
            </a:endParaRPr>
          </a:p>
        </p:txBody>
      </p:sp>
      <p:sp>
        <p:nvSpPr>
          <p:cNvPr id="12" name="Rectangle 11"/>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4: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additive="base">
                                        <p:cTn id="19"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Mở rộng</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26" name="Content Placeholder 25"/>
          <p:cNvSpPr>
            <a:spLocks noGrp="1"/>
          </p:cNvSpPr>
          <p:nvPr>
            <p:ph idx="1"/>
          </p:nvPr>
        </p:nvSpPr>
        <p:spPr>
          <a:xfrm>
            <a:off x="0" y="1600200"/>
            <a:ext cx="9144000" cy="4343400"/>
          </a:xfrm>
        </p:spPr>
        <p:txBody>
          <a:bodyPr>
            <a:normAutofit/>
          </a:bodyPr>
          <a:lstStyle/>
          <a:p>
            <a:pPr marL="514350" indent="-514350">
              <a:buNone/>
            </a:pPr>
            <a:r>
              <a:rPr lang="en-US" sz="2800" smtClean="0">
                <a:solidFill>
                  <a:srgbClr val="0070C0"/>
                </a:solidFill>
              </a:rPr>
              <a:t>3. Thực hiện các thao tác sau:</a:t>
            </a:r>
            <a:endParaRPr lang="en-US" sz="2800" smtClean="0">
              <a:solidFill>
                <a:srgbClr val="0070C0"/>
              </a:solidFill>
            </a:endParaRPr>
          </a:p>
          <a:p>
            <a:pPr marL="514350" indent="-514350">
              <a:buNone/>
            </a:pPr>
            <a:r>
              <a:rPr lang="en-US" sz="2800" smtClean="0">
                <a:solidFill>
                  <a:srgbClr val="0070C0"/>
                </a:solidFill>
              </a:rPr>
              <a:t>     Nháy chuột vào tệp </a:t>
            </a:r>
            <a:r>
              <a:rPr lang="en-US" sz="2800" smtClean="0">
                <a:solidFill>
                  <a:srgbClr val="FF0000"/>
                </a:solidFill>
              </a:rPr>
              <a:t>Gioithieu.pptx</a:t>
            </a:r>
            <a:r>
              <a:rPr lang="en-US" sz="2800" smtClean="0">
                <a:solidFill>
                  <a:srgbClr val="0070C0"/>
                </a:solidFill>
              </a:rPr>
              <a:t> trong thư mục </a:t>
            </a:r>
            <a:r>
              <a:rPr lang="en-US" sz="2800" smtClean="0">
                <a:solidFill>
                  <a:srgbClr val="0070C0"/>
                </a:solidFill>
                <a:highlight>
                  <a:srgbClr val="FFFF00"/>
                </a:highlight>
              </a:rPr>
              <a:t>HOCTAP</a:t>
            </a:r>
            <a:r>
              <a:rPr lang="en-US" sz="2800" smtClean="0">
                <a:solidFill>
                  <a:srgbClr val="0070C0"/>
                </a:solidFill>
              </a:rPr>
              <a:t>, nhấn </a:t>
            </a:r>
            <a:r>
              <a:rPr lang="en-US" sz="2800" smtClean="0">
                <a:solidFill>
                  <a:srgbClr val="FF0000"/>
                </a:solidFill>
              </a:rPr>
              <a:t>Ctrl + C</a:t>
            </a:r>
            <a:r>
              <a:rPr lang="en-US" sz="2800" smtClean="0">
                <a:solidFill>
                  <a:srgbClr val="0070C0"/>
                </a:solidFill>
              </a:rPr>
              <a:t>. Mở thư mục </a:t>
            </a:r>
            <a:r>
              <a:rPr lang="en-US" sz="2800" smtClean="0">
                <a:solidFill>
                  <a:srgbClr val="0070C0"/>
                </a:solidFill>
                <a:highlight>
                  <a:srgbClr val="FFFF00"/>
                </a:highlight>
              </a:rPr>
              <a:t>TRINHCHIEU</a:t>
            </a:r>
            <a:r>
              <a:rPr lang="en-US" sz="2800" smtClean="0">
                <a:solidFill>
                  <a:srgbClr val="0070C0"/>
                </a:solidFill>
              </a:rPr>
              <a:t>, nhấn </a:t>
            </a:r>
            <a:r>
              <a:rPr lang="en-US" sz="2800" smtClean="0">
                <a:solidFill>
                  <a:srgbClr val="FF0000"/>
                </a:solidFill>
              </a:rPr>
              <a:t>Ctrl + V</a:t>
            </a:r>
            <a:endParaRPr lang="en-US" sz="2800" smtClean="0">
              <a:solidFill>
                <a:srgbClr val="FF0000"/>
              </a:solidFill>
            </a:endParaRPr>
          </a:p>
          <a:p>
            <a:pPr marL="514350" indent="-514350">
              <a:buNone/>
            </a:pPr>
            <a:endParaRPr lang="en-US" sz="2800" smtClean="0">
              <a:solidFill>
                <a:srgbClr val="0070C0"/>
              </a:solidFill>
            </a:endParaRPr>
          </a:p>
          <a:p>
            <a:pPr marL="3143250" lvl="6" indent="-514350">
              <a:buNone/>
            </a:pPr>
            <a:r>
              <a:rPr lang="en-US" sz="2800" b="1" smtClean="0">
                <a:solidFill>
                  <a:srgbClr val="FFC000"/>
                </a:solidFill>
              </a:rPr>
              <a:t>Nhận xét:</a:t>
            </a:r>
            <a:endParaRPr lang="en-US" sz="2800" smtClean="0">
              <a:solidFill>
                <a:srgbClr val="0070C0"/>
              </a:solidFill>
            </a:endParaRPr>
          </a:p>
          <a:p>
            <a:pPr marL="3143250" lvl="6" indent="-514350">
              <a:buNone/>
            </a:pPr>
            <a:r>
              <a:rPr lang="en-US" sz="2800" smtClean="0">
                <a:solidFill>
                  <a:srgbClr val="0070C0"/>
                </a:solidFill>
              </a:rPr>
              <a:t>Ctrl + C = Copy</a:t>
            </a:r>
            <a:endParaRPr lang="en-US" sz="2800" smtClean="0">
              <a:solidFill>
                <a:srgbClr val="0070C0"/>
              </a:solidFill>
            </a:endParaRPr>
          </a:p>
          <a:p>
            <a:pPr marL="3143250" lvl="6" indent="-514350">
              <a:buNone/>
            </a:pPr>
            <a:r>
              <a:rPr lang="en-US" sz="2800" smtClean="0">
                <a:solidFill>
                  <a:srgbClr val="0070C0"/>
                </a:solidFill>
              </a:rPr>
              <a:t>Ctrl + V = Paste</a:t>
            </a:r>
            <a:endParaRPr lang="en-US" sz="2800" smtClean="0">
              <a:solidFill>
                <a:srgbClr val="0070C0"/>
              </a:solidFill>
            </a:endParaRPr>
          </a:p>
        </p:txBody>
      </p:sp>
      <p:sp>
        <p:nvSpPr>
          <p:cNvPr id="12" name="Rectangle 11"/>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4: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additive="base">
                                        <p:cTn id="19"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xEl>
                                              <p:pRg st="4" end="4"/>
                                            </p:txEl>
                                          </p:spTgt>
                                        </p:tgtEl>
                                        <p:attrNameLst>
                                          <p:attrName>style.visibility</p:attrName>
                                        </p:attrNameLst>
                                      </p:cBhvr>
                                      <p:to>
                                        <p:strVal val="visible"/>
                                      </p:to>
                                    </p:set>
                                    <p:anim calcmode="lin" valueType="num">
                                      <p:cBhvr additive="base">
                                        <p:cTn id="23" dur="500" fill="hold"/>
                                        <p:tgtEl>
                                          <p:spTgt spid="2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6">
                                            <p:txEl>
                                              <p:pRg st="5" end="5"/>
                                            </p:txEl>
                                          </p:spTgt>
                                        </p:tgtEl>
                                        <p:attrNameLst>
                                          <p:attrName>style.visibility</p:attrName>
                                        </p:attrNameLst>
                                      </p:cBhvr>
                                      <p:to>
                                        <p:strVal val="visible"/>
                                      </p:to>
                                    </p:set>
                                    <p:anim calcmode="lin" valueType="num">
                                      <p:cBhvr additive="base">
                                        <p:cTn id="27"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057400" cy="685800"/>
          </a:xfrm>
        </p:spPr>
        <p:txBody>
          <a:bodyPr>
            <a:noAutofit/>
          </a:bodyPr>
          <a:lstStyle/>
          <a:p>
            <a:pPr algn="l"/>
            <a:r>
              <a:rPr lang="en-US" sz="3600" u="sng" smtClean="0">
                <a:solidFill>
                  <a:srgbClr val="FF0000"/>
                </a:solidFill>
              </a:rPr>
              <a:t>Ghi nhớ</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26" name="Content Placeholder 25"/>
          <p:cNvSpPr>
            <a:spLocks noGrp="1"/>
          </p:cNvSpPr>
          <p:nvPr>
            <p:ph idx="1"/>
          </p:nvPr>
        </p:nvSpPr>
        <p:spPr>
          <a:xfrm>
            <a:off x="304800" y="1752600"/>
            <a:ext cx="8839200" cy="3962400"/>
          </a:xfrm>
        </p:spPr>
        <p:txBody>
          <a:bodyPr>
            <a:normAutofit/>
          </a:bodyPr>
          <a:lstStyle/>
          <a:p>
            <a:pPr marL="514350" indent="-514350">
              <a:buFont typeface="Wingdings" panose="05000000000000000000" pitchFamily="2" charset="2"/>
              <a:buChar char="v"/>
            </a:pPr>
            <a:r>
              <a:rPr lang="en-US" sz="2800" smtClean="0">
                <a:solidFill>
                  <a:srgbClr val="0070C0"/>
                </a:solidFill>
              </a:rPr>
              <a:t>Thư mục có thể chứa tệp và các thư mục con khác</a:t>
            </a:r>
            <a:endParaRPr lang="en-US" sz="2800" smtClean="0">
              <a:solidFill>
                <a:srgbClr val="0070C0"/>
              </a:solidFill>
            </a:endParaRPr>
          </a:p>
          <a:p>
            <a:pPr marL="514350" indent="-514350">
              <a:buFont typeface="Wingdings" panose="05000000000000000000" pitchFamily="2" charset="2"/>
              <a:buChar char="v"/>
            </a:pPr>
            <a:r>
              <a:rPr lang="en-US" sz="2800" smtClean="0">
                <a:solidFill>
                  <a:srgbClr val="0070C0"/>
                </a:solidFill>
              </a:rPr>
              <a:t>Chúng ta có thể thực hiện sao chép (Copy) tệp từ thư mục này sang thư mục khác, đổi tên (Rename) tệp, hoặc xóa (Delete) tệp tương tự như sao chép, đổi tên, xóa thư mục</a:t>
            </a:r>
            <a:endParaRPr lang="en-US" sz="2800" smtClean="0">
              <a:solidFill>
                <a:srgbClr val="0070C0"/>
              </a:solidFill>
            </a:endParaRPr>
          </a:p>
        </p:txBody>
      </p:sp>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p:txBody>
          <a:bodyPr/>
          <a:p>
            <a:r>
              <a:rPr lang="en-US">
                <a:solidFill>
                  <a:srgbClr val="FF0000"/>
                </a:solidFill>
              </a:rPr>
              <a:t>Kiểm tra bài cũ</a:t>
            </a:r>
            <a:endParaRPr lang="en-US">
              <a:solidFill>
                <a:srgbClr val="FF0000"/>
              </a:solidFill>
            </a:endParaRPr>
          </a:p>
        </p:txBody>
      </p:sp>
      <p:pic>
        <p:nvPicPr>
          <p:cNvPr id="6156" name="Picture 12"/>
          <p:cNvPicPr>
            <a:picLocks noChangeAspect="1"/>
          </p:cNvPicPr>
          <p:nvPr>
            <p:ph idx="1"/>
          </p:nvPr>
        </p:nvPicPr>
        <p:blipFill>
          <a:blip r:embed="rId1"/>
          <a:stretch>
            <a:fillRect/>
          </a:stretch>
        </p:blipFill>
        <p:spPr>
          <a:xfrm>
            <a:off x="381000" y="1828800"/>
            <a:ext cx="8229600" cy="4449445"/>
          </a:xfrm>
          <a:prstGeom prst="rect">
            <a:avLst/>
          </a:prstGeom>
          <a:noFill/>
          <a:ln w="9525" cap="flat" cmpd="sng">
            <a:solidFill>
              <a:schemeClr val="accent1"/>
            </a:solidFill>
            <a:prstDash val="solid"/>
            <a:miter/>
            <a:headEnd type="none" w="med" len="med"/>
            <a:tailEnd type="none" w="med" len="med"/>
          </a:ln>
        </p:spPr>
      </p:pic>
      <p:sp>
        <p:nvSpPr>
          <p:cNvPr id="5" name="Cloud Callout 4"/>
          <p:cNvSpPr/>
          <p:nvPr/>
        </p:nvSpPr>
        <p:spPr>
          <a:xfrm>
            <a:off x="4819015" y="946785"/>
            <a:ext cx="4477385" cy="211455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p>
            <a:pPr algn="ctr"/>
            <a:r>
              <a:rPr lang="en-US" sz="3200">
                <a:solidFill>
                  <a:srgbClr val="00B0F0"/>
                </a:solidFill>
              </a:rPr>
              <a:t>Đâu là tệp , đâu là thư mục nhỉ ?</a:t>
            </a:r>
            <a:endParaRPr lang="en-US" sz="3200">
              <a:solidFill>
                <a:srgbClr val="00B0F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156"/>
                                        </p:tgtEl>
                                        <p:attrNameLst>
                                          <p:attrName>style.visibility</p:attrName>
                                        </p:attrNameLst>
                                      </p:cBhvr>
                                      <p:to>
                                        <p:strVal val="visible"/>
                                      </p:to>
                                    </p:set>
                                    <p:anim calcmode="lin" valueType="num">
                                      <p:cBhvr>
                                        <p:cTn id="7" dur="500" fill="hold"/>
                                        <p:tgtEl>
                                          <p:spTgt spid="6156"/>
                                        </p:tgtEl>
                                        <p:attrNameLst>
                                          <p:attrName>ppt_w</p:attrName>
                                        </p:attrNameLst>
                                      </p:cBhvr>
                                      <p:tavLst>
                                        <p:tav tm="0">
                                          <p:val>
                                            <p:fltVal val="0.000000"/>
                                          </p:val>
                                        </p:tav>
                                        <p:tav tm="100000">
                                          <p:val>
                                            <p:strVal val="#ppt_w"/>
                                          </p:val>
                                        </p:tav>
                                      </p:tavLst>
                                    </p:anim>
                                    <p:anim calcmode="lin" valueType="num">
                                      <p:cBhvr>
                                        <p:cTn id="8" dur="500" fill="hold"/>
                                        <p:tgtEl>
                                          <p:spTgt spid="6156"/>
                                        </p:tgtEl>
                                        <p:attrNameLst>
                                          <p:attrName>ppt_h</p:attrName>
                                        </p:attrNameLst>
                                      </p:cBhvr>
                                      <p:tavLst>
                                        <p:tav tm="0">
                                          <p:val>
                                            <p:fltVal val="0.000000"/>
                                          </p:val>
                                        </p:tav>
                                        <p:tav tm="100000">
                                          <p:val>
                                            <p:strVal val="#ppt_h"/>
                                          </p:val>
                                        </p:tav>
                                      </p:tavLst>
                                    </p:anim>
                                    <p:animEffect transition="in" filter="fade">
                                      <p:cBhvr>
                                        <p:cTn id="9" dur="500"/>
                                        <p:tgtEl>
                                          <p:spTgt spid="615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0038"/>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 4: </a:t>
            </a:r>
            <a:r>
              <a:rPr lang="en-US" sz="4600" b="1" spc="50" dirty="0" smtClean="0">
                <a:ln w="1143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CÁC THAO TÁC VỚI TỆP</a:t>
            </a:r>
            <a:endParaRPr lang="en-US" b="1" spc="50" dirty="0">
              <a:ln w="1143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2050"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2049228" cy="1905001"/>
          </a:xfrm>
          <a:prstGeom prst="rect">
            <a:avLst/>
          </a:prstGeom>
          <a:noFill/>
        </p:spPr>
      </p:pic>
      <p:pic>
        <p:nvPicPr>
          <p:cNvPr id="2061" name="Picture 13"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01159" y="1"/>
            <a:ext cx="1442839" cy="1219199"/>
          </a:xfrm>
          <a:prstGeom prst="rect">
            <a:avLst/>
          </a:prstGeom>
          <a:noFill/>
        </p:spPr>
      </p:pic>
      <p:pic>
        <p:nvPicPr>
          <p:cNvPr id="8" name="Picture 7" descr="Capturrrre.PNG"/>
          <p:cNvPicPr>
            <a:picLocks noChangeAspect="1"/>
          </p:cNvPicPr>
          <p:nvPr/>
        </p:nvPicPr>
        <p:blipFill>
          <a:blip r:embed="rId3" cstate="print"/>
          <a:stretch>
            <a:fillRect/>
          </a:stretch>
        </p:blipFill>
        <p:spPr>
          <a:xfrm>
            <a:off x="1524000" y="3048000"/>
            <a:ext cx="1445172" cy="1676400"/>
          </a:xfrm>
          <a:prstGeom prst="rect">
            <a:avLst/>
          </a:prstGeom>
        </p:spPr>
      </p:pic>
      <p:pic>
        <p:nvPicPr>
          <p:cNvPr id="10" name="Picture 9" descr="Capturffe.PNG"/>
          <p:cNvPicPr>
            <a:picLocks noChangeAspect="1"/>
          </p:cNvPicPr>
          <p:nvPr/>
        </p:nvPicPr>
        <p:blipFill>
          <a:blip r:embed="rId4" cstate="print"/>
          <a:stretch>
            <a:fillRect/>
          </a:stretch>
        </p:blipFill>
        <p:spPr>
          <a:xfrm>
            <a:off x="3581400" y="3048000"/>
            <a:ext cx="1524000" cy="1677799"/>
          </a:xfrm>
          <a:prstGeom prst="rect">
            <a:avLst/>
          </a:prstGeom>
        </p:spPr>
      </p:pic>
      <p:pic>
        <p:nvPicPr>
          <p:cNvPr id="11" name="Picture 10" descr="Capture1.PNG"/>
          <p:cNvPicPr>
            <a:picLocks noChangeAspect="1"/>
          </p:cNvPicPr>
          <p:nvPr/>
        </p:nvPicPr>
        <p:blipFill>
          <a:blip r:embed="rId5" cstate="print"/>
          <a:stretch>
            <a:fillRect/>
          </a:stretch>
        </p:blipFill>
        <p:spPr>
          <a:xfrm>
            <a:off x="5791200" y="3048000"/>
            <a:ext cx="1592580" cy="1676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in)">
                                      <p:cBhvr>
                                        <p:cTn id="10" dur="500"/>
                                        <p:tgtEl>
                                          <p:spTgt spid="10"/>
                                        </p:tgtEl>
                                      </p:cBhvr>
                                    </p:animEffect>
                                  </p:childTnLst>
                                </p:cTn>
                              </p:par>
                              <p:par>
                                <p:cTn id="11" presetID="5" presetClass="entr" presetSubtype="1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0" y="2286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ctr" rtl="0" eaLnBrk="0" fontAlgn="base" hangingPunct="0">
              <a:spcBef>
                <a:spcPct val="0"/>
              </a:spcBef>
              <a:spcAft>
                <a:spcPct val="0"/>
              </a:spcAft>
              <a:defRPr sz="4400" b="0" i="0" u="none">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eaLnBrk="1" hangingPunct="1"/>
            <a:r>
              <a:rPr lang="en-US" b="1" dirty="0" smtClean="0">
                <a:solidFill>
                  <a:srgbClr val="009999"/>
                </a:solidFill>
                <a:latin typeface="Times New Roman" panose="02020603050405020304" pitchFamily="18" charset="0"/>
              </a:rPr>
              <a:t>BÀI 4:CÁC THAO TÁC VỚI TỆP </a:t>
            </a:r>
            <a:endParaRPr lang="en-US" b="1" dirty="0" smtClean="0">
              <a:solidFill>
                <a:srgbClr val="009999"/>
              </a:solidFill>
              <a:latin typeface="Times New Roman" panose="02020603050405020304" pitchFamily="18" charset="0"/>
            </a:endParaRPr>
          </a:p>
        </p:txBody>
      </p:sp>
      <p:sp>
        <p:nvSpPr>
          <p:cNvPr id="7" name="TextBox 14"/>
          <p:cNvSpPr txBox="1">
            <a:spLocks noChangeArrowheads="1"/>
          </p:cNvSpPr>
          <p:nvPr/>
        </p:nvSpPr>
        <p:spPr bwMode="auto">
          <a:xfrm>
            <a:off x="495300" y="1574800"/>
            <a:ext cx="640080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en-US" altLang="en-US" sz="3000" b="1">
                <a:solidFill>
                  <a:srgbClr val="FF0000"/>
                </a:solidFill>
                <a:latin typeface="Times New Roman" panose="02020603050405020304" pitchFamily="18" charset="0"/>
                <a:cs typeface="Times New Roman" panose="02020603050405020304" pitchFamily="18" charset="0"/>
              </a:rPr>
              <a:t>Mục tiêu</a:t>
            </a:r>
            <a:endParaRPr lang="en-US" altLang="en-US" sz="3000" b="1">
              <a:solidFill>
                <a:srgbClr val="FF0000"/>
              </a:solidFill>
              <a:latin typeface="Times New Roman" panose="02020603050405020304" pitchFamily="18" charset="0"/>
              <a:cs typeface="Times New Roman" panose="02020603050405020304" pitchFamily="18" charset="0"/>
            </a:endParaRPr>
          </a:p>
        </p:txBody>
      </p:sp>
      <p:sp>
        <p:nvSpPr>
          <p:cNvPr id="8" name="TextBox 15"/>
          <p:cNvSpPr txBox="1">
            <a:spLocks noChangeArrowheads="1"/>
          </p:cNvSpPr>
          <p:nvPr/>
        </p:nvSpPr>
        <p:spPr bwMode="auto">
          <a:xfrm>
            <a:off x="419100" y="2184400"/>
            <a:ext cx="864870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en-US" altLang="en-US" sz="3000">
                <a:latin typeface="Times New Roman" panose="02020603050405020304" pitchFamily="18" charset="0"/>
                <a:cs typeface="Times New Roman" panose="02020603050405020304" pitchFamily="18" charset="0"/>
              </a:rPr>
              <a:t>Thực hiện được các thao tác sao chép, đổi tên, xóa tệp</a:t>
            </a:r>
            <a:endParaRPr lang="en-US" altLang="en-US" sz="3000">
              <a:latin typeface="Times New Roman" panose="02020603050405020304" pitchFamily="18" charset="0"/>
              <a:cs typeface="Times New Roman" panose="02020603050405020304" pitchFamily="18" charset="0"/>
            </a:endParaRPr>
          </a:p>
        </p:txBody>
      </p:sp>
      <p:pic>
        <p:nvPicPr>
          <p:cNvPr id="9" name="Picture 8" descr="Capturrrre.PNG"/>
          <p:cNvPicPr>
            <a:picLocks noChangeAspect="1"/>
          </p:cNvPicPr>
          <p:nvPr/>
        </p:nvPicPr>
        <p:blipFill>
          <a:blip r:embed="rId1" cstate="print"/>
          <a:stretch>
            <a:fillRect/>
          </a:stretch>
        </p:blipFill>
        <p:spPr>
          <a:xfrm>
            <a:off x="1565910" y="3580002"/>
            <a:ext cx="1445172" cy="1676400"/>
          </a:xfrm>
          <a:prstGeom prst="rect">
            <a:avLst/>
          </a:prstGeom>
        </p:spPr>
      </p:pic>
      <p:pic>
        <p:nvPicPr>
          <p:cNvPr id="10" name="Picture 9" descr="Capturffe.PNG"/>
          <p:cNvPicPr>
            <a:picLocks noChangeAspect="1"/>
          </p:cNvPicPr>
          <p:nvPr/>
        </p:nvPicPr>
        <p:blipFill>
          <a:blip r:embed="rId2" cstate="print"/>
          <a:stretch>
            <a:fillRect/>
          </a:stretch>
        </p:blipFill>
        <p:spPr>
          <a:xfrm>
            <a:off x="3547110" y="3580001"/>
            <a:ext cx="1524000" cy="1677799"/>
          </a:xfrm>
          <a:prstGeom prst="rect">
            <a:avLst/>
          </a:prstGeom>
        </p:spPr>
      </p:pic>
      <p:pic>
        <p:nvPicPr>
          <p:cNvPr id="11" name="Picture 10" descr="Capture1.PNG"/>
          <p:cNvPicPr>
            <a:picLocks noChangeAspect="1"/>
          </p:cNvPicPr>
          <p:nvPr/>
        </p:nvPicPr>
        <p:blipFill>
          <a:blip r:embed="rId3" cstate="print"/>
          <a:stretch>
            <a:fillRect/>
          </a:stretch>
        </p:blipFill>
        <p:spPr>
          <a:xfrm>
            <a:off x="5985510" y="3580002"/>
            <a:ext cx="1592580" cy="1676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dirty="0" smtClean="0">
                <a:solidFill>
                  <a:srgbClr val="FF0000"/>
                </a:solidFill>
              </a:rPr>
              <a:t>1. </a:t>
            </a:r>
            <a:r>
              <a:rPr lang="en-US" sz="3200" u="sng" dirty="0" err="1" smtClean="0">
                <a:solidFill>
                  <a:srgbClr val="FF0000"/>
                </a:solidFill>
              </a:rPr>
              <a:t>Đổi</a:t>
            </a:r>
            <a:r>
              <a:rPr lang="en-US" sz="3200" u="sng" dirty="0" smtClean="0">
                <a:solidFill>
                  <a:srgbClr val="FF0000"/>
                </a:solidFill>
              </a:rPr>
              <a:t> </a:t>
            </a:r>
            <a:r>
              <a:rPr lang="en-US" sz="3200" u="sng" dirty="0" err="1" smtClean="0">
                <a:solidFill>
                  <a:srgbClr val="FF0000"/>
                </a:solidFill>
              </a:rPr>
              <a:t>tên</a:t>
            </a:r>
            <a:r>
              <a:rPr lang="en-US" sz="3200" u="sng" dirty="0" smtClean="0">
                <a:solidFill>
                  <a:srgbClr val="FF0000"/>
                </a:solidFill>
              </a:rPr>
              <a:t> </a:t>
            </a:r>
            <a:r>
              <a:rPr lang="en-US" sz="3200" u="sng" dirty="0" smtClean="0">
                <a:solidFill>
                  <a:srgbClr val="FF0000"/>
                </a:solidFill>
                <a:sym typeface="+mn-ea"/>
              </a:rPr>
              <a:t>(Rename) </a:t>
            </a:r>
            <a:r>
              <a:rPr lang="en-US" sz="3200" u="sng" dirty="0" err="1" smtClean="0">
                <a:solidFill>
                  <a:srgbClr val="FF0000"/>
                </a:solidFill>
              </a:rPr>
              <a:t>tệp</a:t>
            </a:r>
            <a:r>
              <a:rPr lang="en-US" sz="3200" u="sng" dirty="0" smtClean="0">
                <a:solidFill>
                  <a:srgbClr val="FF0000"/>
                </a:solidFill>
              </a:rPr>
              <a:t> </a:t>
            </a:r>
            <a:endParaRPr lang="en-US" sz="3200" u="sng" dirty="0">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9" name="Content Placeholder 25"/>
          <p:cNvSpPr>
            <a:spLocks noGrp="1"/>
          </p:cNvSpPr>
          <p:nvPr>
            <p:ph idx="1"/>
          </p:nvPr>
        </p:nvSpPr>
        <p:spPr>
          <a:xfrm>
            <a:off x="77470" y="1524000"/>
            <a:ext cx="8775065" cy="4800600"/>
          </a:xfrm>
        </p:spPr>
        <p:txBody>
          <a:bodyPr>
            <a:normAutofit/>
          </a:bodyPr>
          <a:lstStyle/>
          <a:p>
            <a:pPr>
              <a:buNone/>
            </a:pPr>
            <a:r>
              <a:rPr lang="en-US" sz="2800" dirty="0" smtClean="0">
                <a:solidFill>
                  <a:srgbClr val="0070C0"/>
                </a:solidFill>
              </a:rPr>
              <a:t>   </a:t>
            </a:r>
            <a:r>
              <a:rPr lang="en-US" sz="2800" dirty="0" err="1" smtClean="0">
                <a:solidFill>
                  <a:srgbClr val="0070C0"/>
                </a:solidFill>
              </a:rPr>
              <a:t>Em thực hiện các</a:t>
            </a:r>
            <a:r>
              <a:rPr lang="en-US" sz="2800" dirty="0" smtClean="0">
                <a:solidFill>
                  <a:srgbClr val="0070C0"/>
                </a:solidFill>
              </a:rPr>
              <a:t> </a:t>
            </a:r>
            <a:r>
              <a:rPr lang="en-US" sz="2800" dirty="0" err="1" smtClean="0">
                <a:solidFill>
                  <a:srgbClr val="0070C0"/>
                </a:solidFill>
              </a:rPr>
              <a:t>thao</a:t>
            </a:r>
            <a:r>
              <a:rPr lang="en-US" sz="2800" dirty="0" smtClean="0">
                <a:solidFill>
                  <a:srgbClr val="0070C0"/>
                </a:solidFill>
              </a:rPr>
              <a:t> </a:t>
            </a:r>
            <a:r>
              <a:rPr lang="en-US" sz="2800" dirty="0" err="1" smtClean="0">
                <a:solidFill>
                  <a:srgbClr val="0070C0"/>
                </a:solidFill>
              </a:rPr>
              <a:t>tác</a:t>
            </a:r>
            <a:r>
              <a:rPr lang="en-US" sz="2800" dirty="0" smtClean="0">
                <a:solidFill>
                  <a:srgbClr val="0070C0"/>
                </a:solidFill>
              </a:rPr>
              <a:t> </a:t>
            </a:r>
            <a:r>
              <a:rPr lang="en-US" sz="2800" dirty="0" err="1" smtClean="0">
                <a:solidFill>
                  <a:srgbClr val="0070C0"/>
                </a:solidFill>
              </a:rPr>
              <a:t>đổi</a:t>
            </a:r>
            <a:r>
              <a:rPr lang="en-US" sz="2800" dirty="0" smtClean="0">
                <a:solidFill>
                  <a:srgbClr val="0070C0"/>
                </a:solidFill>
              </a:rPr>
              <a:t> </a:t>
            </a:r>
            <a:r>
              <a:rPr lang="en-US" sz="2800" dirty="0" err="1" smtClean="0">
                <a:solidFill>
                  <a:srgbClr val="0070C0"/>
                </a:solidFill>
              </a:rPr>
              <a:t>tên</a:t>
            </a:r>
            <a:r>
              <a:rPr lang="en-US" sz="2800" dirty="0" smtClean="0">
                <a:solidFill>
                  <a:srgbClr val="0070C0"/>
                </a:solidFill>
              </a:rPr>
              <a:t> </a:t>
            </a:r>
            <a:r>
              <a:rPr lang="en-US" sz="2800" dirty="0" err="1" smtClean="0">
                <a:solidFill>
                  <a:srgbClr val="0070C0"/>
                </a:solidFill>
              </a:rPr>
              <a:t>tệp theo hướng dẫn</a:t>
            </a:r>
            <a:r>
              <a:rPr lang="en-US" sz="2800" dirty="0" smtClean="0">
                <a:solidFill>
                  <a:srgbClr val="0070C0"/>
                </a:solidFill>
              </a:rPr>
              <a:t>:</a:t>
            </a:r>
            <a:endParaRPr lang="en-US" sz="2800" dirty="0" smtClean="0">
              <a:solidFill>
                <a:srgbClr val="0070C0"/>
              </a:solidFill>
            </a:endParaRPr>
          </a:p>
          <a:p>
            <a:r>
              <a:rPr lang="en-US" sz="2800" dirty="0" err="1" smtClean="0">
                <a:solidFill>
                  <a:schemeClr val="tx1"/>
                </a:solidFill>
              </a:rPr>
              <a:t>Bước</a:t>
            </a:r>
            <a:r>
              <a:rPr lang="en-US" sz="2800" dirty="0" smtClean="0">
                <a:solidFill>
                  <a:schemeClr val="tx1"/>
                </a:solidFill>
              </a:rPr>
              <a:t> 1</a:t>
            </a:r>
            <a:r>
              <a:rPr lang="en-US" sz="2800" dirty="0" smtClean="0">
                <a:solidFill>
                  <a:srgbClr val="0070C0"/>
                </a:solidFill>
              </a:rPr>
              <a:t>: </a:t>
            </a:r>
            <a:r>
              <a:rPr lang="en-US" sz="2800" dirty="0" err="1" smtClean="0">
                <a:solidFill>
                  <a:srgbClr val="0070C0"/>
                </a:solidFill>
              </a:rPr>
              <a:t>Mở thư mục </a:t>
            </a:r>
            <a:r>
              <a:rPr lang="en-US" sz="2800" dirty="0" err="1" smtClean="0">
                <a:solidFill>
                  <a:srgbClr val="0070C0"/>
                </a:solidFill>
                <a:highlight>
                  <a:srgbClr val="FFFF00"/>
                </a:highlight>
              </a:rPr>
              <a:t>HOCTAP</a:t>
            </a:r>
            <a:r>
              <a:rPr lang="en-US" sz="2800" dirty="0" err="1" smtClean="0">
                <a:solidFill>
                  <a:srgbClr val="0070C0"/>
                </a:solidFill>
              </a:rPr>
              <a:t> đã tạo ở Bài 3, nháy chuột phải vào tệp có tên </a:t>
            </a:r>
            <a:r>
              <a:rPr lang="en-US" sz="2800" dirty="0" err="1" smtClean="0">
                <a:solidFill>
                  <a:srgbClr val="FF0000"/>
                </a:solidFill>
              </a:rPr>
              <a:t>Hinhvuong.png</a:t>
            </a:r>
            <a:endParaRPr lang="en-US" sz="2800" dirty="0" err="1" smtClean="0">
              <a:solidFill>
                <a:srgbClr val="0070C0"/>
              </a:solidFill>
            </a:endParaRPr>
          </a:p>
          <a:p>
            <a:r>
              <a:rPr lang="en-US" sz="2800" dirty="0" err="1" smtClean="0">
                <a:solidFill>
                  <a:schemeClr val="tx1"/>
                </a:solidFill>
              </a:rPr>
              <a:t>Bước</a:t>
            </a:r>
            <a:r>
              <a:rPr lang="en-US" sz="2800" dirty="0" smtClean="0">
                <a:solidFill>
                  <a:schemeClr val="tx1"/>
                </a:solidFill>
              </a:rPr>
              <a:t> 2</a:t>
            </a:r>
            <a:r>
              <a:rPr lang="en-US" sz="2800" dirty="0" smtClean="0">
                <a:solidFill>
                  <a:srgbClr val="0070C0"/>
                </a:solidFill>
              </a:rPr>
              <a:t>: </a:t>
            </a:r>
            <a:r>
              <a:rPr lang="en-US" sz="2800" dirty="0" err="1" smtClean="0">
                <a:solidFill>
                  <a:srgbClr val="0070C0"/>
                </a:solidFill>
              </a:rPr>
              <a:t>Chọn </a:t>
            </a:r>
            <a:r>
              <a:rPr lang="en-US" sz="2800" dirty="0" err="1" smtClean="0">
                <a:solidFill>
                  <a:srgbClr val="FF0000"/>
                </a:solidFill>
              </a:rPr>
              <a:t>Rename</a:t>
            </a:r>
            <a:endParaRPr lang="en-US" sz="2800" dirty="0" smtClean="0">
              <a:solidFill>
                <a:srgbClr val="0070C0"/>
              </a:solidFill>
            </a:endParaRPr>
          </a:p>
          <a:p>
            <a:r>
              <a:rPr lang="en-US" sz="2800" dirty="0" err="1" smtClean="0">
                <a:solidFill>
                  <a:schemeClr val="tx1"/>
                </a:solidFill>
              </a:rPr>
              <a:t>Bước</a:t>
            </a:r>
            <a:r>
              <a:rPr lang="en-US" sz="2800" dirty="0" smtClean="0">
                <a:solidFill>
                  <a:schemeClr val="tx1"/>
                </a:solidFill>
              </a:rPr>
              <a:t> 3</a:t>
            </a:r>
            <a:r>
              <a:rPr lang="en-US" sz="2800" dirty="0" smtClean="0">
                <a:solidFill>
                  <a:srgbClr val="0070C0"/>
                </a:solidFill>
              </a:rPr>
              <a:t>: </a:t>
            </a:r>
            <a:r>
              <a:rPr lang="en-US" sz="2800" dirty="0" err="1" smtClean="0">
                <a:solidFill>
                  <a:srgbClr val="0070C0"/>
                </a:solidFill>
              </a:rPr>
              <a:t>Gõ tên </a:t>
            </a:r>
            <a:r>
              <a:rPr lang="en-US" sz="2800" dirty="0" err="1" smtClean="0">
                <a:solidFill>
                  <a:srgbClr val="FF0000"/>
                </a:solidFill>
              </a:rPr>
              <a:t>HinhVuong.png</a:t>
            </a:r>
            <a:r>
              <a:rPr lang="en-US" sz="2800" dirty="0" err="1" smtClean="0">
                <a:solidFill>
                  <a:srgbClr val="0070C0"/>
                </a:solidFill>
              </a:rPr>
              <a:t> vào ô đổi tên</a:t>
            </a:r>
            <a:endParaRPr lang="en-US" sz="2800" dirty="0" err="1" smtClean="0">
              <a:solidFill>
                <a:srgbClr val="0070C0"/>
              </a:solidFill>
            </a:endParaRPr>
          </a:p>
          <a:p>
            <a:r>
              <a:rPr lang="en-US" sz="2800" dirty="0">
                <a:solidFill>
                  <a:schemeClr val="tx1"/>
                </a:solidFill>
              </a:rPr>
              <a:t>Bước 4</a:t>
            </a:r>
            <a:r>
              <a:rPr lang="en-US" sz="2800" dirty="0">
                <a:solidFill>
                  <a:srgbClr val="0070C0"/>
                </a:solidFill>
              </a:rPr>
              <a:t>: Nhấn phím </a:t>
            </a:r>
            <a:r>
              <a:rPr lang="en-US" sz="2800" dirty="0">
                <a:solidFill>
                  <a:srgbClr val="FF0000"/>
                </a:solidFill>
              </a:rPr>
              <a:t>Enter</a:t>
            </a:r>
            <a:endParaRPr lang="en-US" sz="2800" dirty="0">
              <a:solidFill>
                <a:srgbClr val="FF0000"/>
              </a:solidFill>
            </a:endParaRPr>
          </a:p>
        </p:txBody>
      </p:sp>
      <p:sp>
        <p:nvSpPr>
          <p:cNvPr id="13" name="Rectangle 12"/>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4: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498465"/>
          </a:xfrm>
          <a:noFill/>
          <a:ln>
            <a:noFill/>
          </a:ln>
          <a:extLst>
            <a:ext uri="{909E8E84-426E-40DD-AFC4-6F175D3DCCD1}">
              <a14:hiddenFill xmlns:a14="http://schemas.microsoft.com/office/drawing/2010/main">
                <a:solidFill>
                  <a:schemeClr val="lt1"/>
                </a:solidFill>
              </a14:hiddenFill>
            </a:ext>
          </a:extLst>
        </p:spPr>
        <p:style>
          <a:lnRef idx="2">
            <a:schemeClr val="accent5"/>
          </a:lnRef>
          <a:fillRef idx="1">
            <a:schemeClr val="lt1"/>
          </a:fillRef>
          <a:effectRef idx="0">
            <a:schemeClr val="accent5"/>
          </a:effectRef>
          <a:fontRef idx="minor">
            <a:schemeClr val="dk1"/>
          </a:fontRef>
        </p:style>
        <p:txBody>
          <a:bodyPr>
            <a:noAutofit/>
          </a:bodyPr>
          <a:lstStyle/>
          <a:p>
            <a:pPr>
              <a:buNone/>
            </a:pPr>
            <a:r>
              <a:rPr lang="en-US" b="1" dirty="0" err="1" smtClean="0">
                <a:solidFill>
                  <a:srgbClr val="FF0000"/>
                </a:solidFill>
                <a:latin typeface="Times New Roman" panose="02020603050405020304" pitchFamily="18" charset="0"/>
                <a:cs typeface="Times New Roman" panose="02020603050405020304" pitchFamily="18" charset="0"/>
              </a:rPr>
              <a:t>Chú</a:t>
            </a:r>
            <a:r>
              <a:rPr lang="en-US" b="1" dirty="0" smtClean="0">
                <a:solidFill>
                  <a:srgbClr val="FF0000"/>
                </a:solidFill>
                <a:latin typeface="Times New Roman" panose="02020603050405020304" pitchFamily="18" charset="0"/>
                <a:cs typeface="Times New Roman" panose="02020603050405020304" pitchFamily="18" charset="0"/>
              </a:rPr>
              <a:t> ý:</a:t>
            </a:r>
            <a:endParaRPr lang="en-US" b="1" dirty="0" smtClean="0">
              <a:latin typeface="Times New Roman" panose="02020603050405020304" pitchFamily="18" charset="0"/>
              <a:cs typeface="Times New Roman" panose="02020603050405020304" pitchFamily="18" charset="0"/>
            </a:endParaRPr>
          </a:p>
          <a:p>
            <a:pPr algn="just">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ký</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tự</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đặc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biệt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tệp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dụ</a:t>
            </a: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tệp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quá</a:t>
            </a:r>
            <a:r>
              <a:rPr lang="en-US" dirty="0" smtClean="0">
                <a:latin typeface="Times New Roman" panose="02020603050405020304" pitchFamily="18" charset="0"/>
                <a:cs typeface="Times New Roman" panose="02020603050405020304" pitchFamily="18" charset="0"/>
              </a:rPr>
              <a:t> 225 </a:t>
            </a:r>
            <a:r>
              <a:rPr lang="en-US" dirty="0" err="1" smtClean="0">
                <a:latin typeface="Times New Roman" panose="02020603050405020304" pitchFamily="18" charset="0"/>
                <a:cs typeface="Times New Roman" panose="02020603050405020304" pitchFamily="18" charset="0"/>
              </a:rPr>
              <a:t>kí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tự</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Nếu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đổi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tệp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giống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tệp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sẵn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rộng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mục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sẽ</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cửa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sổ</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đặt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chọn</a:t>
            </a:r>
            <a:r>
              <a:rPr lang="en-US" dirty="0" smtClean="0">
                <a:latin typeface="Times New Roman" panose="02020603050405020304" pitchFamily="18" charset="0"/>
                <a:cs typeface="Times New Roman" panose="02020603050405020304" pitchFamily="18" charset="0"/>
              </a:rPr>
              <a:t> YES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đồng</a:t>
            </a:r>
            <a:r>
              <a:rPr lang="en-US" dirty="0" smtClean="0">
                <a:latin typeface="Times New Roman" panose="02020603050405020304" pitchFamily="18" charset="0"/>
                <a:cs typeface="Times New Roman" panose="02020603050405020304" pitchFamily="18" charset="0"/>
              </a:rPr>
              <a:t> ý </a:t>
            </a:r>
            <a:r>
              <a:rPr lang="en-US" dirty="0" err="1" smtClean="0">
                <a:latin typeface="Times New Roman" panose="02020603050405020304" pitchFamily="18" charset="0"/>
                <a:cs typeface="Times New Roman" panose="02020603050405020304" pitchFamily="18" charset="0"/>
              </a:rPr>
              <a:t>hoặc</a:t>
            </a:r>
            <a:r>
              <a:rPr lang="en-US" dirty="0" smtClean="0">
                <a:latin typeface="Times New Roman" panose="02020603050405020304" pitchFamily="18" charset="0"/>
                <a:cs typeface="Times New Roman" panose="02020603050405020304" pitchFamily="18" charset="0"/>
              </a:rPr>
              <a:t> NO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hủy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bỏ</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việc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đổi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lưu</a:t>
            </a:r>
            <a:r>
              <a:rPr lang="en-US" dirty="0" smtClean="0">
                <a:latin typeface="Times New Roman" panose="02020603050405020304" pitchFamily="18" charset="0"/>
                <a:cs typeface="Times New Roman" panose="02020603050405020304" pitchFamily="18" charset="0"/>
              </a:rPr>
              <a:t> ý </a:t>
            </a:r>
            <a:r>
              <a:rPr lang="en-US" dirty="0" err="1" smtClean="0">
                <a:latin typeface="Times New Roman" panose="02020603050405020304" pitchFamily="18" charset="0"/>
                <a:cs typeface="Times New Roman" panose="02020603050405020304" pitchFamily="18" charset="0"/>
              </a:rPr>
              <a:t>nếu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đặt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chọn</a:t>
            </a:r>
            <a:r>
              <a:rPr lang="en-US" dirty="0" smtClean="0">
                <a:latin typeface="Times New Roman" panose="02020603050405020304" pitchFamily="18" charset="0"/>
                <a:cs typeface="Times New Roman" panose="02020603050405020304" pitchFamily="18" charset="0"/>
              </a:rPr>
              <a:t> YES </a:t>
            </a:r>
            <a:r>
              <a:rPr lang="en-US" dirty="0" err="1" smtClean="0">
                <a:latin typeface="Times New Roman" panose="02020603050405020304" pitchFamily="18" charset="0"/>
                <a:cs typeface="Times New Roman" panose="02020603050405020304" pitchFamily="18" charset="0"/>
              </a:rPr>
              <a:t>thì</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tệp</a:t>
            </a:r>
            <a:r>
              <a:rPr lang="en-US" dirty="0" smtClean="0">
                <a:latin typeface="Times New Roman" panose="02020603050405020304" pitchFamily="18" charset="0"/>
                <a:cs typeface="Times New Roman" panose="02020603050405020304" pitchFamily="18" charset="0"/>
              </a:rPr>
              <a:t> ban </a:t>
            </a:r>
            <a:r>
              <a:rPr lang="en-US" dirty="0" err="1" smtClean="0">
                <a:latin typeface="Times New Roman" panose="02020603050405020304" pitchFamily="18" charset="0"/>
                <a:cs typeface="Times New Roman" panose="02020603050405020304" pitchFamily="18" charset="0"/>
              </a:rPr>
              <a:t>đầu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sẽ</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tệp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lưu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thế</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dirty="0" smtClean="0">
                <a:solidFill>
                  <a:srgbClr val="FF0000"/>
                </a:solidFill>
              </a:rPr>
              <a:t>2. Sao </a:t>
            </a:r>
            <a:r>
              <a:rPr lang="en-US" sz="3200" u="sng" dirty="0" err="1" smtClean="0">
                <a:solidFill>
                  <a:srgbClr val="FF0000"/>
                </a:solidFill>
              </a:rPr>
              <a:t>chép</a:t>
            </a:r>
            <a:r>
              <a:rPr lang="en-US" sz="3200" u="sng" dirty="0" smtClean="0">
                <a:solidFill>
                  <a:srgbClr val="FF0000"/>
                </a:solidFill>
              </a:rPr>
              <a:t> (Copy) </a:t>
            </a:r>
            <a:r>
              <a:rPr lang="en-US" sz="3200" u="sng" dirty="0" err="1" smtClean="0">
                <a:solidFill>
                  <a:srgbClr val="FF0000"/>
                </a:solidFill>
              </a:rPr>
              <a:t>tệp</a:t>
            </a:r>
            <a:endParaRPr lang="en-US" sz="3200" u="sng" dirty="0">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26" name="Content Placeholder 25"/>
          <p:cNvSpPr>
            <a:spLocks noGrp="1"/>
          </p:cNvSpPr>
          <p:nvPr>
            <p:ph idx="1"/>
          </p:nvPr>
        </p:nvSpPr>
        <p:spPr>
          <a:xfrm>
            <a:off x="228600" y="1524000"/>
            <a:ext cx="8610600" cy="4953000"/>
          </a:xfrm>
        </p:spPr>
        <p:txBody>
          <a:bodyPr/>
          <a:lstStyle/>
          <a:p>
            <a:pPr>
              <a:buNone/>
            </a:pPr>
            <a:r>
              <a:rPr lang="en-US" sz="2800" smtClean="0">
                <a:solidFill>
                  <a:srgbClr val="0070C0"/>
                </a:solidFill>
              </a:rPr>
              <a:t>   Em thực hiện thao tác sao chép tệp từ thư mục này sang thư mục khác theo hướng dẫn.</a:t>
            </a:r>
            <a:endParaRPr lang="en-US" sz="2800" smtClean="0">
              <a:solidFill>
                <a:srgbClr val="0070C0"/>
              </a:solidFill>
            </a:endParaRPr>
          </a:p>
          <a:p>
            <a:r>
              <a:rPr lang="en-US" sz="2800" smtClean="0">
                <a:solidFill>
                  <a:schemeClr val="tx1"/>
                </a:solidFill>
              </a:rPr>
              <a:t>Bước 1</a:t>
            </a:r>
            <a:r>
              <a:rPr lang="en-US" sz="2800" smtClean="0">
                <a:solidFill>
                  <a:srgbClr val="0070C0"/>
                </a:solidFill>
              </a:rPr>
              <a:t>: Mở thư mục </a:t>
            </a:r>
            <a:r>
              <a:rPr lang="en-US" sz="2800" smtClean="0">
                <a:solidFill>
                  <a:srgbClr val="0070C0"/>
                </a:solidFill>
                <a:highlight>
                  <a:srgbClr val="FFFF00"/>
                </a:highlight>
              </a:rPr>
              <a:t>HOCTAP</a:t>
            </a:r>
            <a:r>
              <a:rPr lang="en-US" sz="2800" smtClean="0">
                <a:solidFill>
                  <a:srgbClr val="0070C0"/>
                </a:solidFill>
              </a:rPr>
              <a:t>, nháy nút phải chuột vào tệp có tên là </a:t>
            </a:r>
            <a:r>
              <a:rPr lang="en-US" sz="2800" smtClean="0">
                <a:solidFill>
                  <a:srgbClr val="FF0000"/>
                </a:solidFill>
              </a:rPr>
              <a:t>HinhVuong.png</a:t>
            </a:r>
            <a:r>
              <a:rPr lang="en-US" sz="2800" smtClean="0">
                <a:solidFill>
                  <a:srgbClr val="0070C0"/>
                </a:solidFill>
              </a:rPr>
              <a:t> rồi chọn </a:t>
            </a:r>
            <a:r>
              <a:rPr lang="en-US" sz="2800" smtClean="0">
                <a:solidFill>
                  <a:srgbClr val="FF0000"/>
                </a:solidFill>
              </a:rPr>
              <a:t>Copy</a:t>
            </a:r>
            <a:endParaRPr lang="en-US" sz="2800" smtClean="0">
              <a:solidFill>
                <a:srgbClr val="0070C0"/>
              </a:solidFill>
            </a:endParaRPr>
          </a:p>
          <a:p>
            <a:r>
              <a:rPr lang="en-US" sz="2800" smtClean="0">
                <a:solidFill>
                  <a:schemeClr val="tx1"/>
                </a:solidFill>
              </a:rPr>
              <a:t>Bước 2</a:t>
            </a:r>
            <a:r>
              <a:rPr lang="en-US" sz="2800" smtClean="0">
                <a:solidFill>
                  <a:srgbClr val="0070C0"/>
                </a:solidFill>
              </a:rPr>
              <a:t>: Mở thư mục </a:t>
            </a:r>
            <a:r>
              <a:rPr lang="en-US" sz="2800" smtClean="0">
                <a:solidFill>
                  <a:srgbClr val="0070C0"/>
                </a:solidFill>
                <a:highlight>
                  <a:srgbClr val="FFFF00"/>
                </a:highlight>
              </a:rPr>
              <a:t>Ve</a:t>
            </a:r>
            <a:r>
              <a:rPr lang="en-US" sz="2800" smtClean="0">
                <a:solidFill>
                  <a:srgbClr val="0070C0"/>
                </a:solidFill>
              </a:rPr>
              <a:t>, nháy nút phải chuột trong thư mục </a:t>
            </a:r>
            <a:r>
              <a:rPr lang="en-US" sz="2800" smtClean="0">
                <a:solidFill>
                  <a:srgbClr val="0070C0"/>
                </a:solidFill>
                <a:highlight>
                  <a:srgbClr val="FFFF00"/>
                </a:highlight>
              </a:rPr>
              <a:t>Ve</a:t>
            </a:r>
            <a:r>
              <a:rPr lang="en-US" sz="2800" smtClean="0">
                <a:solidFill>
                  <a:srgbClr val="0070C0"/>
                </a:solidFill>
              </a:rPr>
              <a:t> rồi chọn </a:t>
            </a:r>
            <a:r>
              <a:rPr lang="en-US" sz="2800" smtClean="0">
                <a:solidFill>
                  <a:srgbClr val="FF0000"/>
                </a:solidFill>
              </a:rPr>
              <a:t>Paste</a:t>
            </a:r>
            <a:r>
              <a:rPr lang="en-US" sz="2800" smtClean="0">
                <a:solidFill>
                  <a:srgbClr val="0070C0"/>
                </a:solidFill>
              </a:rPr>
              <a:t>.</a:t>
            </a:r>
            <a:endParaRPr lang="en-US" sz="2800">
              <a:solidFill>
                <a:srgbClr val="0070C0"/>
              </a:solidFill>
            </a:endParaRPr>
          </a:p>
        </p:txBody>
      </p:sp>
      <p:sp>
        <p:nvSpPr>
          <p:cNvPr id="12" name="Rectangle 11"/>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4: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wheel(4)">
                                      <p:cBhvr>
                                        <p:cTn id="7" dur="10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6">
                                            <p:txEl>
                                              <p:pRg st="1" end="1"/>
                                            </p:txEl>
                                          </p:spTgt>
                                        </p:tgtEl>
                                        <p:attrNameLst>
                                          <p:attrName>style.visibility</p:attrName>
                                        </p:attrNameLst>
                                      </p:cBhvr>
                                      <p:to>
                                        <p:strVal val="visible"/>
                                      </p:to>
                                    </p:set>
                                    <p:animEffect transition="in" filter="wheel(4)">
                                      <p:cBhvr>
                                        <p:cTn id="12" dur="1000"/>
                                        <p:tgtEl>
                                          <p:spTgt spid="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6">
                                            <p:txEl>
                                              <p:pRg st="2" end="2"/>
                                            </p:txEl>
                                          </p:spTgt>
                                        </p:tgtEl>
                                        <p:attrNameLst>
                                          <p:attrName>style.visibility</p:attrName>
                                        </p:attrNameLst>
                                      </p:cBhvr>
                                      <p:to>
                                        <p:strVal val="visible"/>
                                      </p:to>
                                    </p:set>
                                    <p:animEffect transition="in" filter="wheel(4)">
                                      <p:cBhvr>
                                        <p:cTn id="17" dur="1000"/>
                                        <p:tgtEl>
                                          <p:spTgt spid="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3. Xóa (Delete)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9" name="Content Placeholder 25"/>
          <p:cNvSpPr>
            <a:spLocks noGrp="1"/>
          </p:cNvSpPr>
          <p:nvPr>
            <p:ph idx="1"/>
          </p:nvPr>
        </p:nvSpPr>
        <p:spPr>
          <a:xfrm>
            <a:off x="114935" y="1828800"/>
            <a:ext cx="8836025" cy="2987040"/>
          </a:xfrm>
        </p:spPr>
        <p:txBody>
          <a:bodyPr>
            <a:normAutofit/>
          </a:bodyPr>
          <a:lstStyle/>
          <a:p>
            <a:pPr>
              <a:buNone/>
            </a:pPr>
            <a:r>
              <a:rPr lang="en-US" sz="2800" smtClean="0">
                <a:solidFill>
                  <a:srgbClr val="0070C0"/>
                </a:solidFill>
              </a:rPr>
              <a:t>   Mở thư mục </a:t>
            </a:r>
            <a:r>
              <a:rPr lang="en-US" sz="2800" smtClean="0">
                <a:solidFill>
                  <a:srgbClr val="0070C0"/>
                </a:solidFill>
                <a:highlight>
                  <a:srgbClr val="FFFF00"/>
                </a:highlight>
              </a:rPr>
              <a:t>HOCTAP</a:t>
            </a:r>
            <a:r>
              <a:rPr lang="en-US" sz="2800" smtClean="0">
                <a:solidFill>
                  <a:srgbClr val="0070C0"/>
                </a:solidFill>
              </a:rPr>
              <a:t> rồi thực hiện các bước sau:</a:t>
            </a:r>
            <a:endParaRPr lang="en-US" sz="2800" smtClean="0">
              <a:solidFill>
                <a:srgbClr val="0070C0"/>
              </a:solidFill>
            </a:endParaRPr>
          </a:p>
          <a:p>
            <a:r>
              <a:rPr lang="en-US" sz="2800" smtClean="0">
                <a:solidFill>
                  <a:schemeClr val="tx1"/>
                </a:solidFill>
              </a:rPr>
              <a:t>Bước 1</a:t>
            </a:r>
            <a:r>
              <a:rPr lang="en-US" sz="2800" smtClean="0">
                <a:solidFill>
                  <a:srgbClr val="0070C0"/>
                </a:solidFill>
              </a:rPr>
              <a:t>: Nháy phải chuột vào tệp </a:t>
            </a:r>
            <a:r>
              <a:rPr lang="en-US" sz="2800" smtClean="0">
                <a:solidFill>
                  <a:srgbClr val="FF0000"/>
                </a:solidFill>
              </a:rPr>
              <a:t>HinhVuong.png</a:t>
            </a:r>
            <a:r>
              <a:rPr lang="en-US" sz="2800" smtClean="0">
                <a:solidFill>
                  <a:srgbClr val="0070C0"/>
                </a:solidFill>
              </a:rPr>
              <a:t> rồi chọn </a:t>
            </a:r>
            <a:r>
              <a:rPr lang="en-US" sz="2800" smtClean="0">
                <a:solidFill>
                  <a:srgbClr val="FF0000"/>
                </a:solidFill>
              </a:rPr>
              <a:t>Delete</a:t>
            </a:r>
            <a:endParaRPr lang="en-US" sz="2800" smtClean="0">
              <a:solidFill>
                <a:srgbClr val="0070C0"/>
              </a:solidFill>
            </a:endParaRPr>
          </a:p>
          <a:p>
            <a:r>
              <a:rPr lang="en-US" sz="2800" smtClean="0">
                <a:solidFill>
                  <a:schemeClr val="tx1"/>
                </a:solidFill>
              </a:rPr>
              <a:t>Bước 2</a:t>
            </a:r>
            <a:r>
              <a:rPr lang="en-US" sz="2800" smtClean="0">
                <a:solidFill>
                  <a:srgbClr val="0070C0"/>
                </a:solidFill>
              </a:rPr>
              <a:t>: Chọn </a:t>
            </a:r>
            <a:r>
              <a:rPr lang="en-US" sz="2800" smtClean="0">
                <a:solidFill>
                  <a:srgbClr val="FF0000"/>
                </a:solidFill>
              </a:rPr>
              <a:t>Yes</a:t>
            </a:r>
            <a:r>
              <a:rPr lang="en-US" sz="2800" smtClean="0">
                <a:solidFill>
                  <a:srgbClr val="0070C0"/>
                </a:solidFill>
              </a:rPr>
              <a:t> vào cửa sổ vừa xuất hiện</a:t>
            </a:r>
            <a:endParaRPr lang="en-US" sz="2800">
              <a:solidFill>
                <a:srgbClr val="0070C0"/>
              </a:solidFill>
            </a:endParaRPr>
          </a:p>
        </p:txBody>
      </p:sp>
      <p:sp>
        <p:nvSpPr>
          <p:cNvPr id="12" name="Rectangle 11"/>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4: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1"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Thực hành</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2" cstate="print"/>
          <a:srcRect/>
          <a:stretch>
            <a:fillRect/>
          </a:stretch>
        </p:blipFill>
        <p:spPr bwMode="auto">
          <a:xfrm>
            <a:off x="7791337" y="1"/>
            <a:ext cx="1352663" cy="1143000"/>
          </a:xfrm>
          <a:prstGeom prst="rect">
            <a:avLst/>
          </a:prstGeom>
          <a:noFill/>
        </p:spPr>
      </p:pic>
      <p:sp>
        <p:nvSpPr>
          <p:cNvPr id="14" name="Rectangle 13"/>
          <p:cNvSpPr/>
          <p:nvPr/>
        </p:nvSpPr>
        <p:spPr>
          <a:xfrm>
            <a:off x="0" y="228600"/>
            <a:ext cx="8839200" cy="6451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smtClean="0">
                <a:ln w="11430"/>
                <a:solidFill>
                  <a:srgbClr val="C00000"/>
                </a:solidFill>
                <a:effectLst>
                  <a:outerShdw blurRad="50800" dist="39000" dir="5460000" algn="tl">
                    <a:srgbClr val="000000">
                      <a:alpha val="38000"/>
                    </a:srgbClr>
                  </a:outerShdw>
                </a:effectLst>
              </a:rPr>
              <a:t>BÀI 4: CÁC THAO TÁC VỚI THƯ MỤC  </a:t>
            </a:r>
            <a:endParaRPr lang="en-US" sz="3600" b="1" cap="none" spc="0">
              <a:ln w="11430"/>
              <a:solidFill>
                <a:srgbClr val="C00000"/>
              </a:solidFill>
              <a:effectLst>
                <a:outerShdw blurRad="50800" dist="39000" dir="5460000" algn="tl">
                  <a:srgbClr val="000000">
                    <a:alpha val="38000"/>
                  </a:srgbClr>
                </a:outerShdw>
              </a:effectLst>
            </a:endParaRPr>
          </a:p>
        </p:txBody>
      </p:sp>
      <p:sp>
        <p:nvSpPr>
          <p:cNvPr id="24" name="Line 38"/>
          <p:cNvSpPr>
            <a:spLocks noChangeShapeType="1"/>
          </p:cNvSpPr>
          <p:nvPr/>
        </p:nvSpPr>
        <p:spPr bwMode="auto">
          <a:xfrm>
            <a:off x="0" y="838200"/>
            <a:ext cx="7772400" cy="0"/>
          </a:xfrm>
          <a:prstGeom prst="line">
            <a:avLst/>
          </a:prstGeom>
          <a:noFill/>
          <a:ln w="9525">
            <a:solidFill>
              <a:srgbClr val="FF0066"/>
            </a:solidFill>
            <a:rou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ln>
        </p:spPr>
        <p:txBody>
          <a:bodyPr wrap="none" anchor="ctr"/>
          <a:lstStyle/>
          <a:p>
            <a:pPr eaLnBrk="1" hangingPunct="1"/>
            <a:endParaRPr lang="en-GB" altLang="vi-VN"/>
          </a:p>
        </p:txBody>
      </p:sp>
      <p:sp>
        <p:nvSpPr>
          <p:cNvPr id="26" name="Content Placeholder 25"/>
          <p:cNvSpPr>
            <a:spLocks noGrp="1"/>
          </p:cNvSpPr>
          <p:nvPr>
            <p:ph idx="1"/>
          </p:nvPr>
        </p:nvSpPr>
        <p:spPr>
          <a:xfrm>
            <a:off x="152400" y="1600200"/>
            <a:ext cx="8991600" cy="2362200"/>
          </a:xfrm>
        </p:spPr>
        <p:txBody>
          <a:bodyPr>
            <a:normAutofit/>
          </a:bodyPr>
          <a:lstStyle/>
          <a:p>
            <a:pPr marL="514350" indent="-514350">
              <a:buFont typeface="+mj-lt"/>
              <a:buAutoNum type="arabicPeriod"/>
            </a:pPr>
            <a:r>
              <a:rPr lang="en-US" sz="2800" smtClean="0">
                <a:solidFill>
                  <a:srgbClr val="0070C0"/>
                </a:solidFill>
              </a:rPr>
              <a:t>Mở thư </a:t>
            </a:r>
            <a:r>
              <a:rPr lang="en-US" sz="2800" err="1" smtClean="0">
                <a:solidFill>
                  <a:srgbClr val="0070C0"/>
                </a:solidFill>
              </a:rPr>
              <a:t>mục</a:t>
            </a:r>
            <a:r>
              <a:rPr lang="en-US" sz="2800" smtClean="0">
                <a:solidFill>
                  <a:srgbClr val="0070C0"/>
                </a:solidFill>
              </a:rPr>
              <a:t> </a:t>
            </a:r>
            <a:r>
              <a:rPr lang="en-US" sz="2800" smtClean="0">
                <a:solidFill>
                  <a:srgbClr val="0070C0"/>
                </a:solidFill>
                <a:highlight>
                  <a:srgbClr val="FFFF00"/>
                </a:highlight>
              </a:rPr>
              <a:t>HOCTAP</a:t>
            </a:r>
            <a:r>
              <a:rPr lang="en-US" sz="2800" smtClean="0">
                <a:solidFill>
                  <a:srgbClr val="0070C0"/>
                </a:solidFill>
              </a:rPr>
              <a:t>, </a:t>
            </a:r>
            <a:r>
              <a:rPr lang="en-US" sz="2800" dirty="0" err="1" smtClean="0">
                <a:solidFill>
                  <a:srgbClr val="0070C0"/>
                </a:solidFill>
              </a:rPr>
              <a:t>tạo</a:t>
            </a:r>
            <a:r>
              <a:rPr lang="en-US" sz="2800" dirty="0" smtClean="0">
                <a:solidFill>
                  <a:srgbClr val="0070C0"/>
                </a:solidFill>
              </a:rPr>
              <a:t> </a:t>
            </a:r>
            <a:r>
              <a:rPr lang="en-US" sz="2800" dirty="0" err="1" smtClean="0">
                <a:solidFill>
                  <a:srgbClr val="0070C0"/>
                </a:solidFill>
              </a:rPr>
              <a:t>thư</a:t>
            </a:r>
            <a:r>
              <a:rPr lang="en-US" sz="2800" dirty="0" smtClean="0">
                <a:solidFill>
                  <a:srgbClr val="0070C0"/>
                </a:solidFill>
              </a:rPr>
              <a:t> </a:t>
            </a:r>
            <a:r>
              <a:rPr lang="en-US" sz="2800" err="1" smtClean="0">
                <a:solidFill>
                  <a:srgbClr val="0070C0"/>
                </a:solidFill>
              </a:rPr>
              <a:t>mục</a:t>
            </a:r>
            <a:r>
              <a:rPr lang="en-US" sz="2800" smtClean="0">
                <a:solidFill>
                  <a:srgbClr val="0070C0"/>
                </a:solidFill>
              </a:rPr>
              <a:t> mang tên em với các thư mục con: </a:t>
            </a:r>
            <a:r>
              <a:rPr lang="en-US" sz="2800" smtClean="0">
                <a:solidFill>
                  <a:srgbClr val="FF0000"/>
                </a:solidFill>
              </a:rPr>
              <a:t>SOANTHAO</a:t>
            </a:r>
            <a:r>
              <a:rPr lang="en-US" sz="2800" smtClean="0">
                <a:solidFill>
                  <a:srgbClr val="0070C0"/>
                </a:solidFill>
              </a:rPr>
              <a:t>, </a:t>
            </a:r>
            <a:r>
              <a:rPr lang="en-US" sz="2800" smtClean="0">
                <a:solidFill>
                  <a:srgbClr val="FF0000"/>
                </a:solidFill>
              </a:rPr>
              <a:t>TRINHCHIEU</a:t>
            </a:r>
            <a:r>
              <a:rPr lang="en-US" sz="2800" smtClean="0">
                <a:solidFill>
                  <a:srgbClr val="0070C0"/>
                </a:solidFill>
              </a:rPr>
              <a:t>, </a:t>
            </a:r>
            <a:r>
              <a:rPr lang="en-US" sz="2800" smtClean="0">
                <a:solidFill>
                  <a:srgbClr val="FF0000"/>
                </a:solidFill>
              </a:rPr>
              <a:t>VE</a:t>
            </a:r>
            <a:r>
              <a:rPr lang="en-US" sz="2800" smtClean="0">
                <a:solidFill>
                  <a:srgbClr val="0070C0"/>
                </a:solidFill>
              </a:rPr>
              <a:t>.</a:t>
            </a:r>
            <a:endParaRPr lang="en-US" sz="2800" smtClean="0">
              <a:solidFill>
                <a:srgbClr val="0070C0"/>
              </a:solidFill>
            </a:endParaRPr>
          </a:p>
          <a:p>
            <a:pPr marL="514350" indent="-514350">
              <a:buFont typeface="+mj-lt"/>
              <a:buAutoNum type="arabicPeriod"/>
            </a:pPr>
            <a:r>
              <a:rPr lang="en-US" sz="2800" smtClean="0">
                <a:solidFill>
                  <a:srgbClr val="0070C0"/>
                </a:solidFill>
              </a:rPr>
              <a:t>Sao chép các tệp trong thư mục </a:t>
            </a:r>
            <a:r>
              <a:rPr lang="en-US" sz="2800" smtClean="0">
                <a:solidFill>
                  <a:srgbClr val="0070C0"/>
                </a:solidFill>
                <a:highlight>
                  <a:srgbClr val="FFFF00"/>
                </a:highlight>
              </a:rPr>
              <a:t>HOCTAP</a:t>
            </a:r>
            <a:r>
              <a:rPr lang="en-US" sz="2800" smtClean="0">
                <a:solidFill>
                  <a:srgbClr val="0070C0"/>
                </a:solidFill>
              </a:rPr>
              <a:t> vào các thư mục con theo gợi ý: </a:t>
            </a:r>
            <a:endParaRPr lang="en-US" sz="2800" dirty="0">
              <a:solidFill>
                <a:srgbClr val="0070C0"/>
              </a:solidFill>
            </a:endParaRPr>
          </a:p>
        </p:txBody>
      </p:sp>
      <p:graphicFrame>
        <p:nvGraphicFramePr>
          <p:cNvPr id="17" name="Table 16"/>
          <p:cNvGraphicFramePr>
            <a:graphicFrameLocks noGrp="1"/>
          </p:cNvGraphicFramePr>
          <p:nvPr/>
        </p:nvGraphicFramePr>
        <p:xfrm>
          <a:off x="228600" y="3962400"/>
          <a:ext cx="8915400" cy="2705100"/>
        </p:xfrm>
        <a:graphic>
          <a:graphicData uri="http://schemas.openxmlformats.org/drawingml/2006/table">
            <a:tbl>
              <a:tblPr firstRow="1" bandRow="1">
                <a:tableStyleId>{7DF18680-E054-41AD-8BC1-D1AEF772440D}</a:tableStyleId>
              </a:tblPr>
              <a:tblGrid>
                <a:gridCol w="2228850"/>
                <a:gridCol w="2228850"/>
                <a:gridCol w="2228850"/>
                <a:gridCol w="2228850"/>
              </a:tblGrid>
              <a:tr h="1828800">
                <a:tc>
                  <a:txBody>
                    <a:bodyPr/>
                    <a:lstStyle/>
                    <a:p>
                      <a:r>
                        <a:rPr lang="en-US" sz="3200" smtClean="0"/>
                        <a:t>Biểu</a:t>
                      </a:r>
                      <a:r>
                        <a:rPr lang="en-US" sz="3200" baseline="0" smtClean="0"/>
                        <a:t> tượng tệp</a:t>
                      </a:r>
                      <a:endParaRPr lang="en-US" sz="3200"/>
                    </a:p>
                  </a:txBody>
                  <a:tcPr/>
                </a:tc>
                <a:tc>
                  <a:txBody>
                    <a:bodyPr/>
                    <a:lstStyle/>
                    <a:p>
                      <a:endParaRPr lang="en-US"/>
                    </a:p>
                  </a:txBody>
                  <a:tcPr/>
                </a:tc>
                <a:tc>
                  <a:txBody>
                    <a:bodyPr/>
                    <a:lstStyle/>
                    <a:p>
                      <a:endParaRPr lang="en-US"/>
                    </a:p>
                  </a:txBody>
                  <a:tcPr/>
                </a:tc>
                <a:tc>
                  <a:txBody>
                    <a:bodyPr/>
                    <a:lstStyle/>
                    <a:p>
                      <a:endParaRPr lang="en-US"/>
                    </a:p>
                  </a:txBody>
                  <a:tcPr/>
                </a:tc>
              </a:tr>
              <a:tr h="876300">
                <a:tc>
                  <a:txBody>
                    <a:bodyPr/>
                    <a:lstStyle/>
                    <a:p>
                      <a:r>
                        <a:rPr lang="en-US" sz="2800" smtClean="0"/>
                        <a:t>Vào</a:t>
                      </a:r>
                      <a:r>
                        <a:rPr lang="en-US" sz="2800" baseline="0" smtClean="0"/>
                        <a:t> thư mục</a:t>
                      </a:r>
                      <a:endParaRPr lang="en-US" sz="2800"/>
                    </a:p>
                  </a:txBody>
                  <a:tcPr/>
                </a:tc>
                <a:tc>
                  <a:txBody>
                    <a:bodyPr/>
                    <a:lstStyle/>
                    <a:p>
                      <a:r>
                        <a:rPr lang="en-US" smtClean="0"/>
                        <a:t>SOANTHAO</a:t>
                      </a:r>
                      <a:endParaRPr lang="en-US"/>
                    </a:p>
                  </a:txBody>
                  <a:tcPr/>
                </a:tc>
                <a:tc>
                  <a:txBody>
                    <a:bodyPr/>
                    <a:lstStyle/>
                    <a:p>
                      <a:r>
                        <a:rPr lang="en-US" smtClean="0"/>
                        <a:t>VE</a:t>
                      </a:r>
                      <a:endParaRPr lang="en-US"/>
                    </a:p>
                  </a:txBody>
                  <a:tcPr/>
                </a:tc>
                <a:tc>
                  <a:txBody>
                    <a:bodyPr/>
                    <a:lstStyle/>
                    <a:p>
                      <a:r>
                        <a:rPr lang="en-US" smtClean="0"/>
                        <a:t>TRINHCHIEU</a:t>
                      </a:r>
                      <a:endParaRPr lang="en-US"/>
                    </a:p>
                  </a:txBody>
                  <a:tcPr/>
                </a:tc>
              </a:tr>
            </a:tbl>
          </a:graphicData>
        </a:graphic>
      </p:graphicFrame>
      <p:pic>
        <p:nvPicPr>
          <p:cNvPr id="18" name="Picture 17" descr="Capturrrre.PNG"/>
          <p:cNvPicPr>
            <a:picLocks noChangeAspect="1"/>
          </p:cNvPicPr>
          <p:nvPr/>
        </p:nvPicPr>
        <p:blipFill>
          <a:blip r:embed="rId3" cstate="print"/>
          <a:srcRect/>
          <a:stretch>
            <a:fillRect/>
          </a:stretch>
        </p:blipFill>
        <p:spPr>
          <a:xfrm>
            <a:off x="2743200" y="4038600"/>
            <a:ext cx="1445172" cy="1676400"/>
          </a:xfrm>
          <a:prstGeom prst="rect">
            <a:avLst/>
          </a:prstGeom>
        </p:spPr>
      </p:pic>
      <p:pic>
        <p:nvPicPr>
          <p:cNvPr id="19" name="Picture 18" descr="Capturffe.PNG"/>
          <p:cNvPicPr>
            <a:picLocks noChangeAspect="1"/>
          </p:cNvPicPr>
          <p:nvPr/>
        </p:nvPicPr>
        <p:blipFill>
          <a:blip r:embed="rId4" cstate="print"/>
          <a:stretch>
            <a:fillRect/>
          </a:stretch>
        </p:blipFill>
        <p:spPr>
          <a:xfrm>
            <a:off x="7239000" y="4038600"/>
            <a:ext cx="1524000" cy="1677799"/>
          </a:xfrm>
          <a:prstGeom prst="rect">
            <a:avLst/>
          </a:prstGeom>
        </p:spPr>
      </p:pic>
      <p:pic>
        <p:nvPicPr>
          <p:cNvPr id="20" name="Picture 19" descr="Capture1.PNG"/>
          <p:cNvPicPr>
            <a:picLocks noChangeAspect="1"/>
          </p:cNvPicPr>
          <p:nvPr/>
        </p:nvPicPr>
        <p:blipFill>
          <a:blip r:embed="rId5" cstate="print"/>
          <a:stretch>
            <a:fillRect/>
          </a:stretch>
        </p:blipFill>
        <p:spPr>
          <a:xfrm>
            <a:off x="5105400" y="4038600"/>
            <a:ext cx="1592580" cy="1676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tags/tag1.xml><?xml version="1.0" encoding="utf-8"?>
<p:tagLst xmlns:p="http://schemas.openxmlformats.org/presentationml/2006/main">
  <p:tag name="MMPROD_NEXTUNIQUEID" val="10012"/>
  <p:tag name="MMPROD_UIDATA" val="&lt;database version=&quot;10.0&quot;&gt;&lt;object type=&quot;1&quot; unique_id=&quot;10001&quot;&gt;&lt;object type=&quot;2&quot; unique_id=&quot;67714&quot;&gt;&lt;object type=&quot;3&quot; unique_id=&quot;67715&quot;&gt;&lt;property id=&quot;20148&quot; value=&quot;5&quot;/&gt;&lt;property id=&quot;20300&quot; value=&quot;Slide 1&quot;/&gt;&lt;property id=&quot;20307&quot; value=&quot;256&quot;/&gt;&lt;/object&gt;&lt;object type=&quot;3&quot; unique_id=&quot;67716&quot;&gt;&lt;property id=&quot;20148&quot; value=&quot;5&quot;/&gt;&lt;property id=&quot;20300&quot; value=&quot;Slide 2 - &amp;quot;BÀI 4: CÁC THAO TÁC VỚI TỆP&amp;quot;&quot;/&gt;&lt;property id=&quot;20307&quot; value=&quot;258&quot;/&gt;&lt;/object&gt;&lt;object type=&quot;3&quot; unique_id=&quot;67717&quot;&gt;&lt;property id=&quot;20148&quot; value=&quot;5&quot;/&gt;&lt;property id=&quot;20300&quot; value=&quot;Slide 3 - &amp;quot;1. Đổi tên (Rename) tệp&amp;quot;&quot;/&gt;&lt;property id=&quot;20307&quot; value=&quot;262&quot;/&gt;&lt;/object&gt;&lt;object type=&quot;3&quot; unique_id=&quot;67718&quot;&gt;&lt;property id=&quot;20148&quot; value=&quot;5&quot;/&gt;&lt;property id=&quot;20300&quot; value=&quot;Slide 4 - &amp;quot;2. Sao chép (Copy) tệp&amp;quot;&quot;/&gt;&lt;property id=&quot;20307&quot; value=&quot;267&quot;/&gt;&lt;/object&gt;&lt;object type=&quot;3&quot; unique_id=&quot;67719&quot;&gt;&lt;property id=&quot;20148&quot; value=&quot;5&quot;/&gt;&lt;property id=&quot;20300&quot; value=&quot;Slide 5 - &amp;quot;4. Xóa (Delete) tệp&amp;quot;&quot;/&gt;&lt;property id=&quot;20307&quot; value=&quot;263&quot;/&gt;&lt;/object&gt;&lt;object type=&quot;3&quot; unique_id=&quot;67720&quot;&gt;&lt;property id=&quot;20148&quot; value=&quot;5&quot;/&gt;&lt;property id=&quot;20300&quot; value=&quot;Slide 6 - &amp;quot;Thực hành&amp;quot;&quot;/&gt;&lt;property id=&quot;20307&quot; value=&quot;265&quot;/&gt;&lt;/object&gt;&lt;object type=&quot;3&quot; unique_id=&quot;67721&quot;&gt;&lt;property id=&quot;20148&quot; value=&quot;5&quot;/&gt;&lt;property id=&quot;20300&quot; value=&quot;Slide 7 - &amp;quot;Thực hành&amp;quot;&quot;/&gt;&lt;property id=&quot;20307&quot; value=&quot;266&quot;/&gt;&lt;/object&gt;&lt;object type=&quot;3&quot; unique_id=&quot;67722&quot;&gt;&lt;property id=&quot;20148&quot; value=&quot;5&quot;/&gt;&lt;property id=&quot;20300&quot; value=&quot;Slide 8 - &amp;quot;Mở rộng&amp;quot;&quot;/&gt;&lt;property id=&quot;20307&quot; value=&quot;269&quot;/&gt;&lt;/object&gt;&lt;object type=&quot;3&quot; unique_id=&quot;67723&quot;&gt;&lt;property id=&quot;20148&quot; value=&quot;5&quot;/&gt;&lt;property id=&quot;20300&quot; value=&quot;Slide 9 - &amp;quot;Mở rộng&amp;quot;&quot;/&gt;&lt;property id=&quot;20307&quot; value=&quot;270&quot;/&gt;&lt;/object&gt;&lt;object type=&quot;3&quot; unique_id=&quot;67724&quot;&gt;&lt;property id=&quot;20148&quot; value=&quot;5&quot;/&gt;&lt;property id=&quot;20300&quot; value=&quot;Slide 10 - &amp;quot;Ghi nhớ&amp;quot;&quot;/&gt;&lt;property id=&quot;20307&quot; value=&quot;268&quot;/&gt;&lt;/object&gt;&lt;/object&gt;&lt;object type=&quot;8&quot; unique_id=&quot;6773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9" ma:contentTypeDescription="Tạo tài liệu mới." ma:contentTypeScope="" ma:versionID="ed60e3c01d761df44990121a08d1a5b4">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8ee43be82755e183bcee44c14f2bde86"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7B287436-B30E-4232-A480-32DD3087E141}"/>
</file>

<file path=customXml/itemProps2.xml><?xml version="1.0" encoding="utf-8"?>
<ds:datastoreItem xmlns:ds="http://schemas.openxmlformats.org/officeDocument/2006/customXml" ds:itemID="{B29CE1B1-DA7E-4A89-9EA6-D566C2052C81}"/>
</file>

<file path=customXml/itemProps3.xml><?xml version="1.0" encoding="utf-8"?>
<ds:datastoreItem xmlns:ds="http://schemas.openxmlformats.org/officeDocument/2006/customXml" ds:itemID="{93EA5E4A-6E40-408C-BC09-45B230362934}"/>
</file>

<file path=docProps/app.xml><?xml version="1.0" encoding="utf-8"?>
<Properties xmlns="http://schemas.openxmlformats.org/officeDocument/2006/extended-properties" xmlns:vt="http://schemas.openxmlformats.org/officeDocument/2006/docPropsVTypes">
  <TotalTime>0</TotalTime>
  <Words>2460</Words>
  <Application>WPS Presentation</Application>
  <PresentationFormat>On-screen Show (4:3)</PresentationFormat>
  <Paragraphs>98</Paragraphs>
  <Slides>13</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Times New Roman</vt:lpstr>
      <vt:lpstr>Calibri</vt:lpstr>
      <vt:lpstr>Microsoft YaHei</vt:lpstr>
      <vt:lpstr>Arial Unicode MS</vt:lpstr>
      <vt:lpstr>黑体</vt:lpstr>
      <vt:lpstr>Office Theme</vt:lpstr>
      <vt:lpstr>PowerPoint 演示文稿</vt:lpstr>
      <vt:lpstr>Kiểm tra bài cũ</vt:lpstr>
      <vt:lpstr>BÀI 4: CÁC THAO TÁC VỚI TỆP</vt:lpstr>
      <vt:lpstr>PowerPoint 演示文稿</vt:lpstr>
      <vt:lpstr>1. Đổi tên (Rename) tệp </vt:lpstr>
      <vt:lpstr>PowerPoint 演示文稿</vt:lpstr>
      <vt:lpstr>2. Sao chép (Copy) tệp</vt:lpstr>
      <vt:lpstr>3. Xóa (Delete) tệp</vt:lpstr>
      <vt:lpstr>Thực hành</vt:lpstr>
      <vt:lpstr>Thực hành</vt:lpstr>
      <vt:lpstr>Mở rộng</vt:lpstr>
      <vt:lpstr>Mở rộng</vt:lpstr>
      <vt:lpstr>Ghi nhớ</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dc:title>
  <dc:creator>User</dc:creator>
  <cp:lastModifiedBy>ACER</cp:lastModifiedBy>
  <cp:revision>116</cp:revision>
  <dcterms:created xsi:type="dcterms:W3CDTF">2017-09-12T01:40:00Z</dcterms:created>
  <dcterms:modified xsi:type="dcterms:W3CDTF">2021-10-24T08:56:23Z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054119A4E65D4B3A912CAC1DD8793EEE</vt:lpwstr>
  </property>
  <property fmtid="{D5CDD505-2E9C-101B-9397-08002B2CF9AE}" pid="3" name="KSOProductBuildVer">
    <vt:lpwstr>1033-11.2.0.10323</vt:lpwstr>
  </property>
  <property fmtid="{D5CDD505-2E9C-101B-9397-08002B2CF9AE}" pid="4" name="ContentTypeId">
    <vt:lpwstr>0x010100D136222746B9DD4E9009FC74C2167E69</vt:lpwstr>
  </property>
</Properties>
</file>