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80" r:id="rId5"/>
    <p:sldId id="261" r:id="rId6"/>
    <p:sldId id="267" r:id="rId7"/>
    <p:sldId id="257" r:id="rId8"/>
    <p:sldId id="259" r:id="rId9"/>
    <p:sldId id="270" r:id="rId10"/>
    <p:sldId id="272" r:id="rId11"/>
    <p:sldId id="271" r:id="rId12"/>
    <p:sldId id="273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04B94"/>
    <a:srgbClr val="B50B9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/>
    <p:restoredTop sz="94624"/>
  </p:normalViewPr>
  <p:slideViewPr>
    <p:cSldViewPr showGuides="1">
      <p:cViewPr>
        <p:scale>
          <a:sx n="77" d="100"/>
          <a:sy n="77" d="100"/>
        </p:scale>
        <p:origin x="-1176" y="-42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8" Type="http://schemas.openxmlformats.org/officeDocument/2006/relationships/presProps" Target="presProps.xml"/><Relationship Id="rId13" Type="http://schemas.openxmlformats.org/officeDocument/2006/relationships/slide" Target="slides/slide10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7" Type="http://schemas.openxmlformats.org/officeDocument/2006/relationships/slide" Target="slides/slide14.xml"/><Relationship Id="rId12" Type="http://schemas.openxmlformats.org/officeDocument/2006/relationships/slide" Target="slides/slide9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6" Type="http://schemas.openxmlformats.org/officeDocument/2006/relationships/slide" Target="slides/slide13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3.xml"/><Relationship Id="rId19" Type="http://schemas.openxmlformats.org/officeDocument/2006/relationships/viewProps" Target="viewProps.xml"/><Relationship Id="rId10" Type="http://schemas.openxmlformats.org/officeDocument/2006/relationships/slide" Target="slides/slide7.xml"/><Relationship Id="rId9" Type="http://schemas.openxmlformats.org/officeDocument/2006/relationships/slide" Target="slides/slide6.xml"/><Relationship Id="rId4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F6C3E7D-6799-47B5-B547-1169D1202C7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en-US" sz="1200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en-US" sz="1200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Slide Image Placeholder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6146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lIns="91440" tIns="45720" rIns="91440" bIns="45720" anchor="t" anchorCtr="0"/>
          <a:p>
            <a:pPr lvl="0"/>
            <a:endParaRPr lang="en-US" altLang="zh-CN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D2B1141-6EEE-4DB6-8267-66F6AA2731FA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r>
              <a:rPr lang="vi-VN" altLang="x-none" strike="noStrike" noProof="1" dirty="0">
                <a:latin typeface="Arial" panose="020B0604020202020204" pitchFamily="34" charset="0"/>
                <a:ea typeface="+mn-ea"/>
                <a:cs typeface="+mn-cs"/>
              </a:rPr>
              <a:t>GV: Vũ Thị Thư</a:t>
            </a:r>
            <a:endParaRPr sz="1200" strike="noStrike" noProof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wmf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Picture 10" descr="welcome_arrow_h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9812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Title 1"/>
          <p:cNvSpPr txBox="1"/>
          <p:nvPr/>
        </p:nvSpPr>
        <p:spPr>
          <a:xfrm>
            <a:off x="1981200" y="0"/>
            <a:ext cx="6934200" cy="685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buClrTx/>
              <a:buFontTx/>
            </a:pPr>
            <a:endParaRPr lang="en-US" altLang="zh-CN" sz="2800">
              <a:latin typeface="Ancuu" pitchFamily="2" charset="0"/>
            </a:endParaRPr>
          </a:p>
        </p:txBody>
      </p:sp>
      <p:pic>
        <p:nvPicPr>
          <p:cNvPr id="3075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48200"/>
            <a:ext cx="2049463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13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0963" y="0"/>
            <a:ext cx="1443037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17" descr="C:\Program Files (x86)\Microsoft Office\MEDIA\CAGCAT10\j0195384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381000"/>
            <a:ext cx="1795463" cy="1833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8" name="Rectangle 30"/>
          <p:cNvSpPr/>
          <p:nvPr/>
        </p:nvSpPr>
        <p:spPr>
          <a:xfrm>
            <a:off x="1143000" y="2438400"/>
            <a:ext cx="7453313" cy="1752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Hướng dẫn học Tin học</a:t>
            </a:r>
            <a:endParaRPr lang="en-US" altLang="zh-CN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Lớp 4</a:t>
            </a:r>
            <a:endParaRPr lang="en-US" sz="54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79" name="Picture 15" descr="Picture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 flipV="1">
            <a:off x="5684838" y="3398838"/>
            <a:ext cx="6858000" cy="55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5" descr="Picture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 flipV="1">
            <a:off x="-3400425" y="3398838"/>
            <a:ext cx="6858000" cy="55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24" descr="Picture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0" y="6784975"/>
            <a:ext cx="9144000" cy="73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24" descr="Picture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3" name="Rectangle 30"/>
          <p:cNvSpPr/>
          <p:nvPr/>
        </p:nvSpPr>
        <p:spPr>
          <a:xfrm>
            <a:off x="990600" y="4953000"/>
            <a:ext cx="712787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en-US" altLang="zh-CN" sz="32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Giáo viên: Vũ Ngọc Anh</a:t>
            </a:r>
            <a:endParaRPr lang="en-US" altLang="zh-CN" sz="3200" b="1" dirty="0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7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8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39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4340" name="Title 12"/>
          <p:cNvSpPr>
            <a:spLocks noGrp="1"/>
          </p:cNvSpPr>
          <p:nvPr>
            <p:ph type="title"/>
          </p:nvPr>
        </p:nvSpPr>
        <p:spPr>
          <a:xfrm>
            <a:off x="0" y="1219200"/>
            <a:ext cx="60960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B.HOẠT ĐỘNG THỰC HÀNH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247" name="Content Placeholder 10246"/>
          <p:cNvGraphicFramePr/>
          <p:nvPr>
            <p:ph idx="1"/>
          </p:nvPr>
        </p:nvGraphicFramePr>
        <p:xfrm>
          <a:off x="457200" y="1828800"/>
          <a:ext cx="8229600" cy="4937125"/>
        </p:xfrm>
        <a:graphic>
          <a:graphicData uri="http://schemas.openxmlformats.org/drawingml/2006/table">
            <a:tbl>
              <a:tblPr/>
              <a:tblGrid>
                <a:gridCol w="1600200"/>
                <a:gridCol w="6629400"/>
              </a:tblGrid>
              <a:tr h="8223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tượng</a:t>
                      </a:r>
                      <a:endParaRPr lang="en-GB" altLang="x-none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 ra chương trình</a:t>
                      </a:r>
                      <a:endParaRPr lang="en-GB" altLang="x-none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7200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Paint với bức tranh đã vẽ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  với văn bản đã soạn thảo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PowerPoint với b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trình chiếu đã soạn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Paint với bức tranh đã vẽ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  với văn bản đã soạn thảo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PowerPoint với b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trình chiếu đã soạn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Paint với bức tranh đã vẽ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  với văn bản đã soạn thảo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 vMerge="1"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PowerPoint với b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à</a:t>
                      </a:r>
                      <a:r>
                        <a:rPr lang="en-GB" alt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trình chiếu đã soạn</a:t>
                      </a:r>
                      <a:endParaRPr lang="en-GB" altLang="x-none" sz="2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4" marB="4571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71800"/>
            <a:ext cx="1311275" cy="1073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12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91000"/>
            <a:ext cx="1066800" cy="1216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Picture 13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486400"/>
            <a:ext cx="1295400" cy="1165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Rounded Rectangle 14"/>
          <p:cNvSpPr/>
          <p:nvPr/>
        </p:nvSpPr>
        <p:spPr>
          <a:xfrm>
            <a:off x="8077200" y="26670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077200" y="32004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077200" y="36576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077200" y="41148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77200" y="45720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077200" y="50292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077200" y="54864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077200" y="59436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077200" y="6324600"/>
            <a:ext cx="381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077199" y="2666999"/>
            <a:ext cx="381000" cy="381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077199" y="4571999"/>
            <a:ext cx="381000" cy="381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077199" y="6324599"/>
            <a:ext cx="381000" cy="381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1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2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63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5364" name="Title 12"/>
          <p:cNvSpPr>
            <a:spLocks noGrp="1"/>
          </p:cNvSpPr>
          <p:nvPr>
            <p:ph type="title"/>
          </p:nvPr>
        </p:nvSpPr>
        <p:spPr>
          <a:xfrm>
            <a:off x="0" y="1219200"/>
            <a:ext cx="60960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B.HOẠT ĐỘNG THỰC HÀNH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Text Placeholder 14"/>
          <p:cNvSpPr txBox="1"/>
          <p:nvPr/>
        </p:nvSpPr>
        <p:spPr>
          <a:xfrm>
            <a:off x="0" y="1828800"/>
            <a:ext cx="8382000" cy="8683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2.Em hãy viết phần tên v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phần mở rộng của các tệp tương ứng v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o bảng sau: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272" name="Table 11271"/>
          <p:cNvGraphicFramePr/>
          <p:nvPr/>
        </p:nvGraphicFramePr>
        <p:xfrm>
          <a:off x="762000" y="2971800"/>
          <a:ext cx="7391400" cy="2992438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10477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GB" altLang="x-none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tượng tệp</a:t>
                      </a:r>
                      <a:endParaRPr lang="en-GB" altLang="x-none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731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GB" altLang="x-none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tên</a:t>
                      </a: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715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GB" altLang="x-none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mở rộng</a:t>
                      </a: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GB" altLang="x-none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25" marB="45725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13" name="Picture 12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3048000"/>
            <a:ext cx="1066800" cy="84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1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048000"/>
            <a:ext cx="809625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19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3160713"/>
            <a:ext cx="1295400" cy="830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Rectangle 14"/>
          <p:cNvSpPr/>
          <p:nvPr/>
        </p:nvSpPr>
        <p:spPr>
          <a:xfrm>
            <a:off x="2819400" y="4267200"/>
            <a:ext cx="1608138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hinhvuong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1225" y="4267200"/>
            <a:ext cx="1298575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Baisoan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77000" y="4267200"/>
            <a:ext cx="1333500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gioithieu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63900" y="5334000"/>
            <a:ext cx="698500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png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05400" y="5334000"/>
            <a:ext cx="681038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doc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81800" y="5257800"/>
            <a:ext cx="612775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ppt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5" grpId="0" animBg="1"/>
      <p:bldP spid="14" grpId="0" bldLvl="0" animBg="1"/>
      <p:bldP spid="16" grpId="0" bldLvl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5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6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87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6388" name="Title 12"/>
          <p:cNvSpPr>
            <a:spLocks noGrp="1"/>
          </p:cNvSpPr>
          <p:nvPr>
            <p:ph type="title"/>
          </p:nvPr>
        </p:nvSpPr>
        <p:spPr>
          <a:xfrm>
            <a:off x="0" y="1219200"/>
            <a:ext cx="80772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C.HOẠT ĐỘNG Ứng DỤNG MỞ RỘNG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90" name="Text Placeholder 14"/>
          <p:cNvSpPr txBox="1"/>
          <p:nvPr/>
        </p:nvSpPr>
        <p:spPr>
          <a:xfrm>
            <a:off x="304800" y="2133600"/>
            <a:ext cx="8382000" cy="8683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1.</a:t>
            </a:r>
            <a:r>
              <a:rPr lang="en-US" sz="2800" dirty="0">
                <a:latin typeface="Times New Roman" panose="02020603050405020304" pitchFamily="18" charset="0"/>
              </a:rPr>
              <a:t>Em có thể tạo 2 tệp cùng phần tên, cùng phần mở rộng trong 1 thư mục được không?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1" name="Content Placeholder 10"/>
          <p:cNvSpPr>
            <a:spLocks noGrp="1"/>
          </p:cNvSpPr>
          <p:nvPr>
            <p:ph idx="1"/>
          </p:nvPr>
        </p:nvSpPr>
        <p:spPr>
          <a:xfrm>
            <a:off x="304800" y="3352800"/>
            <a:ext cx="8534400" cy="2971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en-GB" sz="2800" dirty="0">
                <a:latin typeface="Times New Roman" panose="02020603050405020304" pitchFamily="18" charset="0"/>
              </a:rPr>
              <a:t>2. </a:t>
            </a:r>
            <a:r>
              <a:rPr lang="en-GB" altLang="x-none" sz="2800" dirty="0">
                <a:latin typeface="Times New Roman" panose="02020603050405020304" pitchFamily="18" charset="0"/>
              </a:rPr>
              <a:t>Mở</a:t>
            </a:r>
            <a:r>
              <a:rPr lang="en-US" altLang="en-GB" sz="2800" dirty="0">
                <a:latin typeface="Times New Roman" panose="02020603050405020304" pitchFamily="18" charset="0"/>
              </a:rPr>
              <a:t> </a:t>
            </a:r>
            <a:r>
              <a:rPr lang="en-GB" altLang="x-none" sz="2800" dirty="0">
                <a:latin typeface="Times New Roman" panose="02020603050405020304" pitchFamily="18" charset="0"/>
              </a:rPr>
              <a:t>thư mục </a:t>
            </a:r>
            <a:r>
              <a:rPr lang="en-US" altLang="en-GB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So</a:t>
            </a:r>
            <a:r>
              <a:rPr lang="en-GB" altLang="x-none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anthao</a:t>
            </a:r>
            <a:r>
              <a:rPr lang="en-GB" altLang="x-none" sz="2800" dirty="0">
                <a:latin typeface="Times New Roman" panose="02020603050405020304" pitchFamily="18" charset="0"/>
              </a:rPr>
              <a:t>, nháy nút phải chuột, chọn </a:t>
            </a:r>
            <a:r>
              <a:rPr lang="en-GB" altLang="x-none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New</a:t>
            </a:r>
            <a:r>
              <a:rPr lang="en-GB" altLang="x-none" sz="2800" dirty="0">
                <a:latin typeface="Times New Roman" panose="02020603050405020304" pitchFamily="18" charset="0"/>
              </a:rPr>
              <a:t> rồi chọn biểu tượng          . Quan sát thay đổi trong thư mục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n-GB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So</a:t>
            </a:r>
            <a:r>
              <a:rPr lang="en-GB" altLang="x-none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anthao</a:t>
            </a:r>
            <a:r>
              <a:rPr lang="en-GB" altLang="x-none" sz="2800" dirty="0">
                <a:latin typeface="Times New Roman" panose="02020603050405020304" pitchFamily="18" charset="0"/>
              </a:rPr>
              <a:t>, v</a:t>
            </a:r>
            <a:r>
              <a:rPr lang="en-GB" altLang="x-non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sz="2800" dirty="0">
                <a:latin typeface="Times New Roman" panose="02020603050405020304" pitchFamily="18" charset="0"/>
              </a:rPr>
              <a:t> giải thích với bạn thao tác vừa thực hiện .</a:t>
            </a:r>
            <a:endParaRPr lang="en-GB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39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733800"/>
            <a:ext cx="609600" cy="60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09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0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11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7412" name="Title 12"/>
          <p:cNvSpPr>
            <a:spLocks noGrp="1"/>
          </p:cNvSpPr>
          <p:nvPr>
            <p:ph type="title"/>
          </p:nvPr>
        </p:nvSpPr>
        <p:spPr>
          <a:xfrm>
            <a:off x="0" y="1219200"/>
            <a:ext cx="80772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C.HOẠT ĐỘNG Ứng DỤNG MỞ RỘNG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414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84350"/>
            <a:ext cx="6400800" cy="4787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3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4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35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7" name="Title 9"/>
          <p:cNvSpPr>
            <a:spLocks noGrp="1"/>
          </p:cNvSpPr>
          <p:nvPr>
            <p:ph type="title"/>
          </p:nvPr>
        </p:nvSpPr>
        <p:spPr>
          <a:xfrm>
            <a:off x="2514600" y="1295400"/>
            <a:ext cx="3657600" cy="685800"/>
          </a:xfrm>
          <a:ln/>
        </p:spPr>
        <p:txBody>
          <a:bodyPr anchor="ctr" anchorCtr="0"/>
          <a:p>
            <a:r>
              <a:rPr lang="en-US" altLang="zh-CN" b="1" u="sng" dirty="0" err="1">
                <a:solidFill>
                  <a:srgbClr val="FF0000"/>
                </a:solidFill>
              </a:rPr>
              <a:t>Ghi</a:t>
            </a:r>
            <a:r>
              <a:rPr lang="en-US" altLang="zh-CN" b="1" u="sng" dirty="0">
                <a:solidFill>
                  <a:srgbClr val="FF0000"/>
                </a:solidFill>
              </a:rPr>
              <a:t> </a:t>
            </a:r>
            <a:r>
              <a:rPr lang="en-US" altLang="zh-CN" b="1" u="sng" dirty="0" err="1">
                <a:solidFill>
                  <a:srgbClr val="FF0000"/>
                </a:solidFill>
              </a:rPr>
              <a:t>nhớ</a:t>
            </a:r>
            <a:r>
              <a:rPr lang="en-US" altLang="zh-CN" b="1" u="sng" dirty="0">
                <a:solidFill>
                  <a:srgbClr val="FF0000"/>
                </a:solidFill>
              </a:rPr>
              <a:t>:</a:t>
            </a:r>
            <a:endParaRPr lang="en-US" altLang="zh-CN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839200" cy="2066925"/>
          </a:xfrm>
          <a:ln/>
        </p:spPr>
        <p:txBody>
          <a:bodyPr anchor="t" anchorCtr="0"/>
          <a:p>
            <a:pPr marL="514350" indent="-514350"/>
            <a:r>
              <a:rPr lang="en-US" altLang="zh-CN" sz="2800" dirty="0" err="1">
                <a:solidFill>
                  <a:srgbClr val="558ED5"/>
                </a:solidFill>
              </a:rPr>
              <a:t>Mỗi tệp đều được đặt tên riêng.</a:t>
            </a:r>
            <a:endParaRPr lang="en-US" altLang="zh-CN" sz="2800" dirty="0" err="1">
              <a:solidFill>
                <a:srgbClr val="558ED5"/>
              </a:solidFill>
            </a:endParaRPr>
          </a:p>
          <a:p>
            <a:pPr marL="514350" indent="-514350"/>
            <a:r>
              <a:rPr lang="en-US" altLang="zh-CN" sz="2800" dirty="0" err="1">
                <a:solidFill>
                  <a:srgbClr val="558ED5"/>
                </a:solidFill>
              </a:rPr>
              <a:t>Tên tệp gồm 2 phần: phần tên và phần mở rộng, được cách nhau bởi dấu chấm</a:t>
            </a:r>
            <a:endParaRPr lang="en-US" altLang="zh-CN" sz="2800" dirty="0">
              <a:solidFill>
                <a:srgbClr val="558ED5"/>
              </a:solidFill>
            </a:endParaRPr>
          </a:p>
          <a:p>
            <a:pPr marL="514350" indent="-514350"/>
            <a:r>
              <a:rPr lang="en-US" altLang="zh-CN" sz="2800" dirty="0">
                <a:solidFill>
                  <a:srgbClr val="558ED5"/>
                </a:solidFill>
              </a:rPr>
              <a:t>Mỗi loại tệp có một biểu tượng khác nhau</a:t>
            </a:r>
            <a:endParaRPr lang="en-US" altLang="zh-CN" sz="2800" dirty="0">
              <a:solidFill>
                <a:srgbClr val="558ED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6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24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/>
            <a:r>
              <a:rPr lang="en-US" b="1" strike="noStrike" spc="50" noProof="1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3: LÀM QUEN VỚI TỆP</a:t>
            </a:r>
            <a:endParaRPr lang="en-US" b="1" strike="noStrike" spc="50" noProof="1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981200" y="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800" kern="1200" cap="none" spc="0" normalizeH="0" baseline="0" noProof="0" smtClean="0">
              <a:latin typeface="Ancuu" pitchFamily="2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123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2049463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6" descr="Capturef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33400"/>
            <a:ext cx="1905000" cy="2457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kern="1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A. HOẠT ĐỘNG CƠ BẢN</a:t>
            </a:r>
            <a:endParaRPr lang="en-US" sz="3200" u="sng" kern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533400" y="1981200"/>
            <a:ext cx="7772400" cy="9906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Tạo thư mục </a:t>
            </a:r>
            <a:r>
              <a:rPr lang="en-US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HOCTAP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 các thư mục con </a:t>
            </a:r>
            <a:r>
              <a:rPr lang="en-US" altLang="zh-CN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So</a:t>
            </a:r>
            <a:r>
              <a:rPr lang="en-US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anthao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lang="en-US" altLang="zh-CN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Tr</a:t>
            </a:r>
            <a:r>
              <a:rPr lang="en-US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inhchieu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,</a:t>
            </a:r>
            <a:r>
              <a:rPr lang="en-US" altLang="zh-CN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zh-CN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Ve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lang="en-US" sz="2800" kern="1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533400" y="2895600"/>
            <a:ext cx="8229600" cy="13716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Khởi động chương trình soạn thảo văn bản Word, soạn v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 trình b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y nội dung sau v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o trang soạn thảo rồi lưu v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o thư mục </a:t>
            </a:r>
            <a:r>
              <a:rPr lang="en-US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HOCTAP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 với tên l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à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zh-CN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Ba</a:t>
            </a:r>
            <a:r>
              <a:rPr lang="en-US" sz="2800" kern="1200" dirty="0">
                <a:solidFill>
                  <a:srgbClr val="B50B9D"/>
                </a:solidFill>
                <a:latin typeface="Times New Roman" panose="02020603050405020304" pitchFamily="18" charset="0"/>
                <a:ea typeface="+mn-ea"/>
                <a:cs typeface="+mn-cs"/>
              </a:rPr>
              <a:t>isoan</a:t>
            </a:r>
            <a:r>
              <a:rPr lang="en-US" sz="2800" kern="12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endParaRPr lang="en-US" sz="2800" kern="1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7173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5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6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8" name="Text Placeholder 14"/>
          <p:cNvSpPr txBox="1"/>
          <p:nvPr/>
        </p:nvSpPr>
        <p:spPr>
          <a:xfrm>
            <a:off x="381000" y="1371600"/>
            <a:ext cx="4040188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1.Tạo tệp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Content Placeholder 16"/>
          <p:cNvSpPr txBox="1"/>
          <p:nvPr/>
        </p:nvSpPr>
        <p:spPr>
          <a:xfrm>
            <a:off x="1981200" y="4114800"/>
            <a:ext cx="3657600" cy="2133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Không có việc gì khó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Chỉ sợ lòng không bền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Đ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o núi v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lấp biển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Quyết chí ắt l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m nên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charRg st="0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charRg st="0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21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charRg st="21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charRg st="43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63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charRg st="63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7" grpId="0" build="p"/>
      <p:bldP spid="18" grpId="0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4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96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8197" name="Rectangle 11"/>
          <p:cNvSpPr/>
          <p:nvPr/>
        </p:nvSpPr>
        <p:spPr>
          <a:xfrm>
            <a:off x="304800" y="1981200"/>
            <a:ext cx="8909050" cy="9525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514350" indent="-514350">
              <a:buChar char="-"/>
            </a:pPr>
            <a:r>
              <a:rPr lang="en-US" sz="2800" dirty="0">
                <a:latin typeface="Times New Roman" panose="02020603050405020304" pitchFamily="18" charset="0"/>
              </a:rPr>
              <a:t>Khởi động chương trình Paint, vẽ hình vuông rồi lưu v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o 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514350" indent="-514350"/>
            <a:r>
              <a:rPr lang="en-US" sz="2800" dirty="0">
                <a:latin typeface="Times New Roman" panose="02020603050405020304" pitchFamily="18" charset="0"/>
              </a:rPr>
              <a:t>thư mục </a:t>
            </a:r>
            <a:r>
              <a:rPr lang="en-US" sz="2800" dirty="0">
                <a:solidFill>
                  <a:srgbClr val="B50B9D"/>
                </a:solidFill>
                <a:latin typeface="Times New Roman" panose="02020603050405020304" pitchFamily="18" charset="0"/>
              </a:rPr>
              <a:t>HOCTAP</a:t>
            </a:r>
            <a:r>
              <a:rPr lang="en-US" sz="2800" dirty="0">
                <a:latin typeface="Times New Roman" panose="02020603050405020304" pitchFamily="18" charset="0"/>
              </a:rPr>
              <a:t> với tên 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A04B94"/>
                </a:solidFill>
                <a:latin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A04B94"/>
                </a:solidFill>
                <a:latin typeface="Times New Roman" panose="02020603050405020304" pitchFamily="18" charset="0"/>
              </a:rPr>
              <a:t>inhvuong.</a:t>
            </a:r>
            <a:endParaRPr lang="en-US" sz="2800" dirty="0">
              <a:solidFill>
                <a:srgbClr val="A04B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8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A. HOẠT ĐỘNG CƠ BẢN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14"/>
          <p:cNvSpPr txBox="1"/>
          <p:nvPr/>
        </p:nvSpPr>
        <p:spPr>
          <a:xfrm>
            <a:off x="381000" y="1371600"/>
            <a:ext cx="4040188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1.Tạo tệp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1" name="Rectangle 11"/>
          <p:cNvSpPr/>
          <p:nvPr/>
        </p:nvSpPr>
        <p:spPr>
          <a:xfrm>
            <a:off x="304800" y="3429000"/>
            <a:ext cx="9029700" cy="1384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514350" indent="-514350">
              <a:buChar char="-"/>
            </a:pPr>
            <a:r>
              <a:rPr lang="en-US" sz="2800" dirty="0">
                <a:latin typeface="Times New Roman" panose="02020603050405020304" pitchFamily="18" charset="0"/>
              </a:rPr>
              <a:t>Khởi động chương trình PowerPoint, tạo b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i trình chiếu 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514350" indent="-514350"/>
            <a:r>
              <a:rPr lang="en-US" sz="2800" dirty="0">
                <a:latin typeface="Times New Roman" panose="02020603050405020304" pitchFamily="18" charset="0"/>
              </a:rPr>
              <a:t>có 1 trang, gõ tên, 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y, tháng, năm sinh của em v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o trang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514350" indent="-514350"/>
            <a:r>
              <a:rPr lang="en-US" sz="2800" dirty="0">
                <a:latin typeface="Times New Roman" panose="02020603050405020304" pitchFamily="18" charset="0"/>
              </a:rPr>
              <a:t>trình chiếu rồi lưu v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o thư mục </a:t>
            </a:r>
            <a:r>
              <a:rPr lang="en-US" sz="2800" dirty="0">
                <a:solidFill>
                  <a:srgbClr val="B50B9D"/>
                </a:solidFill>
                <a:latin typeface="Times New Roman" panose="02020603050405020304" pitchFamily="18" charset="0"/>
              </a:rPr>
              <a:t>HOCTAP</a:t>
            </a:r>
            <a:r>
              <a:rPr lang="en-US" sz="2800" dirty="0">
                <a:latin typeface="Times New Roman" panose="02020603050405020304" pitchFamily="18" charset="0"/>
              </a:rPr>
              <a:t> với tên 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B50B9D"/>
                </a:solidFill>
                <a:latin typeface="Times New Roman" panose="02020603050405020304" pitchFamily="18" charset="0"/>
              </a:rPr>
              <a:t>gioithieu</a:t>
            </a:r>
            <a:endParaRPr lang="en-US" sz="2800" dirty="0">
              <a:solidFill>
                <a:srgbClr val="B50B9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52400" y="2133600"/>
            <a:ext cx="6019800" cy="838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sz="2400" dirty="0">
                <a:solidFill>
                  <a:srgbClr val="0070C0"/>
                </a:solidFill>
              </a:rPr>
              <a:t>Mở và quan sát thư mục </a:t>
            </a:r>
            <a:r>
              <a:rPr lang="en-US" sz="2400" dirty="0">
                <a:solidFill>
                  <a:srgbClr val="B50B9D"/>
                </a:solidFill>
              </a:rPr>
              <a:t>HOCTAP.</a:t>
            </a:r>
            <a:endParaRPr lang="en-US" sz="2800" dirty="0">
              <a:solidFill>
                <a:srgbClr val="B50B9D"/>
              </a:solidFill>
            </a:endParaRPr>
          </a:p>
        </p:txBody>
      </p:sp>
      <p:pic>
        <p:nvPicPr>
          <p:cNvPr id="9219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" name="Rectangle 9"/>
          <p:cNvSpPr/>
          <p:nvPr/>
        </p:nvSpPr>
        <p:spPr>
          <a:xfrm>
            <a:off x="6248400" y="4572000"/>
            <a:ext cx="2646363" cy="523875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Các tệp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0" y="3886200"/>
            <a:ext cx="1947863" cy="461963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Các thư mục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A. HOẠT ĐỘNG CƠ BẢN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5" name="Text Placeholder 14"/>
          <p:cNvSpPr txBox="1"/>
          <p:nvPr/>
        </p:nvSpPr>
        <p:spPr>
          <a:xfrm>
            <a:off x="381000" y="1447800"/>
            <a:ext cx="5410200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2. Phân biệt tệp v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thư mục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56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90800"/>
            <a:ext cx="4572000" cy="3140075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6" name="Rectangle 15"/>
          <p:cNvSpPr/>
          <p:nvPr/>
        </p:nvSpPr>
        <p:spPr>
          <a:xfrm>
            <a:off x="1219200" y="4038600"/>
            <a:ext cx="1905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19200" y="4876800"/>
            <a:ext cx="1905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91200" y="2514600"/>
            <a:ext cx="3352800" cy="830263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ctr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Thư mục HOCTAP đang mở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0" y="6096000"/>
            <a:ext cx="1676400" cy="523875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tên tệp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5400" y="5410200"/>
            <a:ext cx="1828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Straight Arrow Connector 21"/>
          <p:cNvCxnSpPr>
            <a:stCxn id="18" idx="1"/>
          </p:cNvCxnSpPr>
          <p:nvPr/>
        </p:nvCxnSpPr>
        <p:spPr>
          <a:xfrm rot="10800000">
            <a:off x="2438400" y="2743200"/>
            <a:ext cx="3352800" cy="1873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1"/>
            <a:endCxn id="16" idx="3"/>
          </p:cNvCxnSpPr>
          <p:nvPr/>
        </p:nvCxnSpPr>
        <p:spPr>
          <a:xfrm rot="10800000" flipV="1">
            <a:off x="3124200" y="4116388"/>
            <a:ext cx="2971800" cy="341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1"/>
            <a:endCxn id="16" idx="3"/>
          </p:cNvCxnSpPr>
          <p:nvPr/>
        </p:nvCxnSpPr>
        <p:spPr>
          <a:xfrm rot="10800000" flipV="1">
            <a:off x="3124200" y="4833938"/>
            <a:ext cx="3124200" cy="271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0"/>
            <a:endCxn id="20" idx="2"/>
          </p:cNvCxnSpPr>
          <p:nvPr/>
        </p:nvCxnSpPr>
        <p:spPr>
          <a:xfrm rot="16200000" flipV="1">
            <a:off x="2057400" y="5791200"/>
            <a:ext cx="4572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715000" y="5410200"/>
            <a:ext cx="2971800" cy="1219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fontAlgn="base" hangingPunct="1">
              <a:buNone/>
            </a:pPr>
            <a:r>
              <a:rPr lang="en-GB" altLang="x-none" sz="2000" strike="noStrike" noProof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thư mục có thể chứa nhiều tệp v</a:t>
            </a:r>
            <a:r>
              <a:rPr lang="en-GB" altLang="x-none" sz="2000" strike="noStrike" noProof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sz="2000" strike="noStrike" noProof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 mục</a:t>
            </a:r>
            <a:endParaRPr lang="en-GB" altLang="x-none" sz="2000" strike="noStrike" noProof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2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44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0245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A. HOẠT ĐỘNG CƠ BẢN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7" name="Text Placeholder 14"/>
          <p:cNvSpPr txBox="1"/>
          <p:nvPr/>
        </p:nvSpPr>
        <p:spPr>
          <a:xfrm>
            <a:off x="381000" y="1447800"/>
            <a:ext cx="5410200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2. Phân biệt tệp v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thư mục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40163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en-GB" altLang="x-none" dirty="0">
                <a:latin typeface="Times New Roman" panose="02020603050405020304" pitchFamily="18" charset="0"/>
              </a:rPr>
              <a:t>Trong thư mục HOCTAP có các thư mục </a:t>
            </a:r>
            <a:r>
              <a:rPr lang="en-US" altLang="en-GB" dirty="0">
                <a:solidFill>
                  <a:srgbClr val="A04B94"/>
                </a:solidFill>
                <a:latin typeface="Times New Roman" panose="02020603050405020304" pitchFamily="18" charset="0"/>
              </a:rPr>
              <a:t>Ve</a:t>
            </a:r>
            <a:r>
              <a:rPr lang="en-GB" altLang="x-none" dirty="0">
                <a:latin typeface="Times New Roman" panose="02020603050405020304" pitchFamily="18" charset="0"/>
              </a:rPr>
              <a:t>, </a:t>
            </a:r>
            <a:r>
              <a:rPr lang="en-US" altLang="en-GB" dirty="0">
                <a:solidFill>
                  <a:srgbClr val="A04B94"/>
                </a:solidFill>
                <a:latin typeface="Times New Roman" panose="02020603050405020304" pitchFamily="18" charset="0"/>
              </a:rPr>
              <a:t>S</a:t>
            </a:r>
            <a:r>
              <a:rPr lang="en-GB" altLang="x-none" dirty="0">
                <a:solidFill>
                  <a:srgbClr val="A04B94"/>
                </a:solidFill>
                <a:latin typeface="Times New Roman" panose="02020603050405020304" pitchFamily="18" charset="0"/>
              </a:rPr>
              <a:t>oanthao</a:t>
            </a:r>
            <a:r>
              <a:rPr lang="en-GB" altLang="x-none" dirty="0">
                <a:latin typeface="Times New Roman" panose="02020603050405020304" pitchFamily="18" charset="0"/>
              </a:rPr>
              <a:t>, </a:t>
            </a:r>
            <a:r>
              <a:rPr lang="en-US" altLang="en-GB" dirty="0">
                <a:solidFill>
                  <a:srgbClr val="A04B94"/>
                </a:solidFill>
                <a:latin typeface="Times New Roman" panose="02020603050405020304" pitchFamily="18" charset="0"/>
              </a:rPr>
              <a:t>T</a:t>
            </a:r>
            <a:r>
              <a:rPr lang="en-GB" altLang="x-none" dirty="0">
                <a:solidFill>
                  <a:srgbClr val="A04B94"/>
                </a:solidFill>
                <a:latin typeface="Times New Roman" panose="02020603050405020304" pitchFamily="18" charset="0"/>
              </a:rPr>
              <a:t>rinhchieu</a:t>
            </a:r>
            <a:r>
              <a:rPr lang="en-GB" altLang="x-none" dirty="0">
                <a:latin typeface="Times New Roman" panose="02020603050405020304" pitchFamily="18" charset="0"/>
              </a:rPr>
              <a:t>.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x-none" dirty="0">
                <a:latin typeface="Times New Roman" panose="02020603050405020304" pitchFamily="18" charset="0"/>
              </a:rPr>
              <a:t>Ngo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i ra em còn thấy biểu tượng       được tạo ra khi em lưu b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i soạn thảo văn bản, đó được gọi l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 </a:t>
            </a:r>
            <a:r>
              <a:rPr lang="en-GB" altLang="x-none" dirty="0">
                <a:solidFill>
                  <a:srgbClr val="A04B94"/>
                </a:solidFill>
                <a:latin typeface="Times New Roman" panose="02020603050405020304" pitchFamily="18" charset="0"/>
              </a:rPr>
              <a:t>tệp</a:t>
            </a:r>
            <a:r>
              <a:rPr lang="en-GB" altLang="x-none" dirty="0">
                <a:latin typeface="Times New Roman" panose="02020603050405020304" pitchFamily="18" charset="0"/>
              </a:rPr>
              <a:t>. Mỗi tệp có 1 tên, tên tệp bao gồm phần tên v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 phần mở rộng được cách nhau bởi dấu chấm. Phần tên do em tự đặt, phần mở rộng tự động thêm v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o.</a:t>
            </a:r>
            <a:endParaRPr lang="en-GB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9" name="Picture 31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2971800"/>
            <a:ext cx="609600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charRg st="62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">
                                            <p:txEl>
                                              <p:charRg st="62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6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68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1269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A. HOẠT ĐỘNG CƠ BẢN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71" name="Text Placeholder 14"/>
          <p:cNvSpPr txBox="1"/>
          <p:nvPr/>
        </p:nvSpPr>
        <p:spPr>
          <a:xfrm>
            <a:off x="457200" y="1676400"/>
            <a:ext cx="5410200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2. Phân biệt tệp v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thư mục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40163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en-GB" altLang="x-none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x-none" dirty="0">
                <a:latin typeface="Times New Roman" panose="02020603050405020304" pitchFamily="18" charset="0"/>
              </a:rPr>
              <a:t>Baisoan.doc</a:t>
            </a:r>
            <a:endParaRPr lang="en-GB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1298575" y="2587625"/>
            <a:ext cx="609600" cy="137795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332038" y="3063875"/>
            <a:ext cx="609600" cy="4572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0600" y="4267200"/>
            <a:ext cx="1417638" cy="461963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Phần tên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9400" y="4267200"/>
            <a:ext cx="2149475" cy="461963"/>
          </a:xfrm>
          <a:prstGeom prst="rect">
            <a:avLst/>
          </a:prstGeom>
          <a:noFill/>
          <a:ln w="9525" cap="flat" cmpd="sng">
            <a:solidFill>
              <a:srgbClr val="7030A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Phần mở rộng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>
            <a:stCxn id="13" idx="0"/>
            <a:endCxn id="11" idx="1"/>
          </p:cNvCxnSpPr>
          <p:nvPr/>
        </p:nvCxnSpPr>
        <p:spPr>
          <a:xfrm flipH="1" flipV="1">
            <a:off x="1603375" y="3581400"/>
            <a:ext cx="96838" cy="685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0"/>
            <a:endCxn id="12" idx="1"/>
          </p:cNvCxnSpPr>
          <p:nvPr/>
        </p:nvCxnSpPr>
        <p:spPr>
          <a:xfrm flipH="1" flipV="1">
            <a:off x="2636838" y="3597275"/>
            <a:ext cx="1257300" cy="66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charRg st="1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">
                                            <p:txEl>
                                              <p:charRg st="1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89" name="Picture 2" descr="C:\Users\ACER\AppData\Local\Microsoft\Windows\Temporary Internet Files\Content.IE5\00WZCH5L\school_building[1]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648200"/>
            <a:ext cx="1828800" cy="1700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0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2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229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A. HOẠT ĐỘNG CƠ BẢN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5" name="Text Placeholder 14"/>
          <p:cNvSpPr txBox="1"/>
          <p:nvPr/>
        </p:nvSpPr>
        <p:spPr>
          <a:xfrm>
            <a:off x="381000" y="1447800"/>
            <a:ext cx="5410200" cy="6397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2. Phân biệt tệp v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thư mục</a:t>
            </a:r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401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GB" altLang="x-none" dirty="0">
                <a:latin typeface="Times New Roman" panose="02020603050405020304" pitchFamily="18" charset="0"/>
              </a:rPr>
              <a:t>Điền tên thư mục con v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 tên tệp trong thư mục </a:t>
            </a:r>
            <a:r>
              <a:rPr lang="en-GB" altLang="x-none" dirty="0">
                <a:solidFill>
                  <a:srgbClr val="B50B9D"/>
                </a:solidFill>
                <a:latin typeface="Times New Roman" panose="02020603050405020304" pitchFamily="18" charset="0"/>
              </a:rPr>
              <a:t>HOCTAP </a:t>
            </a:r>
            <a:r>
              <a:rPr lang="en-GB" altLang="x-none" dirty="0">
                <a:latin typeface="Times New Roman" panose="02020603050405020304" pitchFamily="18" charset="0"/>
              </a:rPr>
              <a:t>v</a:t>
            </a:r>
            <a:r>
              <a:rPr lang="en-GB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dirty="0">
                <a:latin typeface="Times New Roman" panose="02020603050405020304" pitchFamily="18" charset="0"/>
              </a:rPr>
              <a:t>o bảng sau:</a:t>
            </a:r>
            <a:endParaRPr lang="en-GB" altLang="x-none" dirty="0">
              <a:solidFill>
                <a:srgbClr val="B50B9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202" name="Table 8201"/>
          <p:cNvGraphicFramePr/>
          <p:nvPr/>
        </p:nvGraphicFramePr>
        <p:xfrm>
          <a:off x="1524000" y="3352800"/>
          <a:ext cx="6172200" cy="2057400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514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GB" altLang="x-none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 mục</a:t>
                      </a:r>
                      <a:endParaRPr lang="en-GB" altLang="x-none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GB" altLang="x-none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Tệp</a:t>
                      </a:r>
                      <a:endParaRPr lang="en-GB" altLang="x-none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4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4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4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en-GB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" name="Text Box 1"/>
          <p:cNvSpPr txBox="1"/>
          <p:nvPr/>
        </p:nvSpPr>
        <p:spPr>
          <a:xfrm>
            <a:off x="2438400" y="3886200"/>
            <a:ext cx="1530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Soanthao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286000" y="4419600"/>
            <a:ext cx="1530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Trinhchieu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778125" y="4953000"/>
            <a:ext cx="1530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Times New Roman" panose="02020603050405020304" pitchFamily="18" charset="0"/>
              </a:rPr>
              <a:t>Ve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5562600" y="3883025"/>
            <a:ext cx="1530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Baisoan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370513" y="4419600"/>
            <a:ext cx="17637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Hinhvuong</a:t>
            </a:r>
            <a:endParaRPr lang="en-US" altLang="zh-CN" sz="2400"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453063" y="4991100"/>
            <a:ext cx="1531937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>
                <a:latin typeface="Times New Roman" panose="02020603050405020304" pitchFamily="18" charset="0"/>
              </a:rPr>
              <a:t>Gioithieu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3" name="Picture 4" descr="C:\Users\ACER\AppData\Local\Microsoft\Windows\Temporary Internet Files\Content.IE5\00WZCH5L\5-Free-Summer-Clipart-Illustration-Of-A-Happy-Smiling-Sun[1]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91450" y="0"/>
            <a:ext cx="1352550" cy="114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4" name="Line 38"/>
          <p:cNvSpPr/>
          <p:nvPr/>
        </p:nvSpPr>
        <p:spPr>
          <a:xfrm>
            <a:off x="0" y="8382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15" name="Rectangle 41"/>
          <p:cNvSpPr/>
          <p:nvPr/>
        </p:nvSpPr>
        <p:spPr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en-GB" altLang="vi-VN" dirty="0">
              <a:latin typeface="Arial" panose="020B0604020202020204" pitchFamily="34" charset="0"/>
            </a:endParaRPr>
          </a:p>
        </p:txBody>
      </p:sp>
      <p:sp>
        <p:nvSpPr>
          <p:cNvPr id="13316" name="Title 12"/>
          <p:cNvSpPr>
            <a:spLocks noGrp="1"/>
          </p:cNvSpPr>
          <p:nvPr>
            <p:ph type="title"/>
          </p:nvPr>
        </p:nvSpPr>
        <p:spPr>
          <a:xfrm>
            <a:off x="0" y="1219200"/>
            <a:ext cx="6096000" cy="5334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B.HOẠT ĐỘNG THỰC HÀNH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28599"/>
            <a:ext cx="8839200" cy="646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BÀI 3: LÀM QUEN VỚI TỆP</a:t>
            </a:r>
            <a:endParaRPr kumimoji="0" lang="en-US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8" name="Text Placeholder 14"/>
          <p:cNvSpPr txBox="1"/>
          <p:nvPr/>
        </p:nvSpPr>
        <p:spPr>
          <a:xfrm>
            <a:off x="304800" y="2133600"/>
            <a:ext cx="8382000" cy="86836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>
              <a:spcBef>
                <a:spcPct val="20000"/>
              </a:spcBef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1.Em hãy mở thư mục </a:t>
            </a:r>
            <a:r>
              <a:rPr lang="en-US" sz="2800" dirty="0">
                <a:solidFill>
                  <a:srgbClr val="B50B9D"/>
                </a:solidFill>
                <a:latin typeface="Times New Roman" panose="02020603050405020304" pitchFamily="18" charset="0"/>
              </a:rPr>
              <a:t>HOCTAP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 đã tạo ở hoạt động 1, mục A rồi thực hiện các yêu cầu sau: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9" name="Content Placeholder 10"/>
          <p:cNvSpPr>
            <a:spLocks noGrp="1"/>
          </p:cNvSpPr>
          <p:nvPr>
            <p:ph idx="1"/>
          </p:nvPr>
        </p:nvSpPr>
        <p:spPr>
          <a:xfrm>
            <a:off x="304800" y="3352800"/>
            <a:ext cx="8534400" cy="29718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GB" altLang="x-none" sz="2800" dirty="0">
                <a:latin typeface="Times New Roman" panose="02020603050405020304" pitchFamily="18" charset="0"/>
              </a:rPr>
              <a:t>Nháy đúp chuột v</a:t>
            </a:r>
            <a:r>
              <a:rPr lang="en-GB" altLang="x-non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sz="2800" dirty="0">
                <a:latin typeface="Times New Roman" panose="02020603050405020304" pitchFamily="18" charset="0"/>
              </a:rPr>
              <a:t>o biểu tượng tệp,quan sát rồi đánh dấu </a:t>
            </a:r>
            <a:r>
              <a:rPr lang="en-GB" altLang="x-none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imes New Roman" panose="02020603050405020304" pitchFamily="18" charset="0"/>
              </a:rPr>
              <a:t> v</a:t>
            </a:r>
            <a:r>
              <a:rPr lang="en-GB" altLang="x-non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GB" altLang="x-none" sz="2800" dirty="0">
                <a:latin typeface="Times New Roman" panose="02020603050405020304" pitchFamily="18" charset="0"/>
              </a:rPr>
              <a:t>o ô vuông theo yêu cầu sau: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eaLnBrk="1" hangingPunct="1">
              <a:buNone/>
            </a:pPr>
            <a:endParaRPr lang="en-GB" altLang="x-none" dirty="0">
              <a:latin typeface="Times New Roman" panose="02020603050405020304" pitchFamily="18" charset="0"/>
            </a:endParaRPr>
          </a:p>
          <a:p>
            <a:pPr eaLnBrk="1" hangingPunct="1">
              <a:buNone/>
            </a:pPr>
            <a:endParaRPr lang="en-GB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6616A5F3-9473-4899-8E59-CBBB4E793A9F}"/>
</file>

<file path=customXml/itemProps2.xml><?xml version="1.0" encoding="utf-8"?>
<ds:datastoreItem xmlns:ds="http://schemas.openxmlformats.org/officeDocument/2006/customXml" ds:itemID="{12DD48E8-DFCF-47A0-B86E-FF2F60949F2C}"/>
</file>

<file path=customXml/itemProps3.xml><?xml version="1.0" encoding="utf-8"?>
<ds:datastoreItem xmlns:ds="http://schemas.openxmlformats.org/officeDocument/2006/customXml" ds:itemID="{734A6FA8-3D8E-4C37-A173-7ADC183A95E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2870</Words>
  <Application>WPS Presentation</Application>
  <PresentationFormat/>
  <Paragraphs>185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Ancuu</vt:lpstr>
      <vt:lpstr>Segoe Print</vt:lpstr>
      <vt:lpstr>Times New Roman</vt:lpstr>
      <vt:lpstr>Ancuu</vt:lpstr>
      <vt:lpstr>Microsoft YaHei</vt:lpstr>
      <vt:lpstr>Arial Unicode MS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ACER</cp:lastModifiedBy>
  <cp:revision>4</cp:revision>
  <dcterms:created xsi:type="dcterms:W3CDTF">2017-09-12T01:40:07Z</dcterms:created>
  <dcterms:modified xsi:type="dcterms:W3CDTF">2021-10-24T08:54:15Z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68DA8F1D0A9242859761B00473F93072</vt:lpwstr>
  </property>
  <property fmtid="{D5CDD505-2E9C-101B-9397-08002B2CF9AE}" pid="3" name="KSOProductBuildVer">
    <vt:lpwstr>1033-11.2.0.10323</vt:lpwstr>
  </property>
  <property fmtid="{D5CDD505-2E9C-101B-9397-08002B2CF9AE}" pid="4" name="ContentTypeId">
    <vt:lpwstr>0x010100D136222746B9DD4E9009FC74C2167E69</vt:lpwstr>
  </property>
</Properties>
</file>