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0"/>
  </p:notesMasterIdLst>
  <p:sldIdLst>
    <p:sldId id="258" r:id="rId3"/>
    <p:sldId id="266" r:id="rId4"/>
    <p:sldId id="261" r:id="rId5"/>
    <p:sldId id="259" r:id="rId6"/>
    <p:sldId id="256" r:id="rId7"/>
    <p:sldId id="267" r:id="rId8"/>
    <p:sldId id="262" r:id="rId9"/>
    <p:sldId id="291" r:id="rId10"/>
    <p:sldId id="260" r:id="rId11"/>
    <p:sldId id="292" r:id="rId12"/>
    <p:sldId id="263" r:id="rId13"/>
    <p:sldId id="268" r:id="rId14"/>
    <p:sldId id="277" r:id="rId15"/>
    <p:sldId id="264" r:id="rId16"/>
    <p:sldId id="283" r:id="rId17"/>
    <p:sldId id="285" r:id="rId18"/>
    <p:sldId id="286" r:id="rId19"/>
    <p:sldId id="287" r:id="rId20"/>
    <p:sldId id="293" r:id="rId21"/>
    <p:sldId id="288" r:id="rId22"/>
    <p:sldId id="289" r:id="rId23"/>
    <p:sldId id="290" r:id="rId24"/>
    <p:sldId id="294" r:id="rId25"/>
    <p:sldId id="295" r:id="rId26"/>
    <p:sldId id="296" r:id="rId27"/>
    <p:sldId id="297" r:id="rId28"/>
    <p:sldId id="265" r:id="rId2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ustomXml" Target="../customXml/item2.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customXml" Target="../customXml/item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B95446-922E-4EB1-833A-F6C49C894670}" type="datetimeFigureOut">
              <a:rPr lang="en-US" smtClean="0"/>
              <a:t>11/18/2024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05A8C3-FED3-4341-823A-1D64037FB894}" type="slidenum">
              <a:rPr lang="en-US" smtClean="0"/>
              <a:t>‹#›</a:t>
            </a:fld>
            <a:endParaRPr lang="en-US"/>
          </a:p>
        </p:txBody>
      </p:sp>
    </p:spTree>
    <p:extLst>
      <p:ext uri="{BB962C8B-B14F-4D97-AF65-F5344CB8AC3E}">
        <p14:creationId xmlns:p14="http://schemas.microsoft.com/office/powerpoint/2010/main" val="2660046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Bệnh tả ở người là một bệnh truyền nhiễm cấp tính xảy ra ở đường tiêu hoá, do vi khuẩn Vibrio cholerea gây ra. Tiết học hôm nay các con sẽ được tìm hiểu về dấu hiệu, nguyên nhân và cách phòng tránh căn bệnh nguy hiểm này.</a:t>
            </a:r>
            <a:endParaRPr lang="en-US" dirty="0"/>
          </a:p>
        </p:txBody>
      </p:sp>
      <p:sp>
        <p:nvSpPr>
          <p:cNvPr id="4" name="Slide Number Placeholder 3"/>
          <p:cNvSpPr>
            <a:spLocks noGrp="1"/>
          </p:cNvSpPr>
          <p:nvPr>
            <p:ph type="sldNum" sz="quarter" idx="5"/>
          </p:nvPr>
        </p:nvSpPr>
        <p:spPr/>
        <p:txBody>
          <a:bodyPr/>
          <a:lstStyle/>
          <a:p>
            <a:fld id="{B605A8C3-FED3-4341-823A-1D64037FB894}" type="slidenum">
              <a:rPr lang="en-US" smtClean="0"/>
              <a:t>5</a:t>
            </a:fld>
            <a:endParaRPr lang="en-US"/>
          </a:p>
        </p:txBody>
      </p:sp>
    </p:spTree>
    <p:extLst>
      <p:ext uri="{BB962C8B-B14F-4D97-AF65-F5344CB8AC3E}">
        <p14:creationId xmlns:p14="http://schemas.microsoft.com/office/powerpoint/2010/main" val="1484373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96272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6298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9111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8914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8636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0727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15550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9890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76033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89965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06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1CD845D7-B56E-CD0D-936A-EB632D7CE4B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266700"/>
            <a:ext cx="2380953" cy="238095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649B6902-1520-A4FA-2C51-A6D4D65F66B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43200" y="26857"/>
            <a:ext cx="2457152" cy="2457152"/>
          </a:xfrm>
          <a:prstGeom prst="rect">
            <a:avLst/>
          </a:prstGeom>
        </p:spPr>
      </p:pic>
    </p:spTree>
    <p:extLst>
      <p:ext uri="{BB962C8B-B14F-4D97-AF65-F5344CB8AC3E}">
        <p14:creationId xmlns:p14="http://schemas.microsoft.com/office/powerpoint/2010/main" val="3966556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10" Type="http://schemas.openxmlformats.org/officeDocument/2006/relationships/image" Target="../media/image46.png"/><Relationship Id="rId4" Type="http://schemas.openxmlformats.org/officeDocument/2006/relationships/image" Target="../media/image4.png"/><Relationship Id="rId9" Type="http://schemas.openxmlformats.org/officeDocument/2006/relationships/image" Target="../media/image9.sv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png"/><Relationship Id="rId3" Type="http://schemas.openxmlformats.org/officeDocument/2006/relationships/image" Target="../media/image48.svg"/><Relationship Id="rId7" Type="http://schemas.openxmlformats.org/officeDocument/2006/relationships/image" Target="../media/image52.svg"/><Relationship Id="rId12"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10" Type="http://schemas.openxmlformats.org/officeDocument/2006/relationships/image" Target="../media/image58.png"/><Relationship Id="rId4" Type="http://schemas.openxmlformats.org/officeDocument/2006/relationships/image" Target="../media/image4.png"/><Relationship Id="rId9" Type="http://schemas.openxmlformats.org/officeDocument/2006/relationships/image" Target="../media/image9.sv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60.sv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26.png"/><Relationship Id="rId18" Type="http://schemas.openxmlformats.org/officeDocument/2006/relationships/image" Target="../media/image31.svg"/><Relationship Id="rId3" Type="http://schemas.openxmlformats.org/officeDocument/2006/relationships/image" Target="../media/image20.png"/><Relationship Id="rId21" Type="http://schemas.openxmlformats.org/officeDocument/2006/relationships/image" Target="../media/image32.png"/><Relationship Id="rId7" Type="http://schemas.openxmlformats.org/officeDocument/2006/relationships/image" Target="../media/image4.png"/><Relationship Id="rId12" Type="http://schemas.openxmlformats.org/officeDocument/2006/relationships/image" Target="../media/image25.svg"/><Relationship Id="rId17" Type="http://schemas.openxmlformats.org/officeDocument/2006/relationships/image" Target="../media/image30.png"/><Relationship Id="rId2" Type="http://schemas.openxmlformats.org/officeDocument/2006/relationships/image" Target="../media/image2.jpeg"/><Relationship Id="rId16" Type="http://schemas.openxmlformats.org/officeDocument/2006/relationships/image" Target="../media/image29.svg"/><Relationship Id="rId20"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24.png"/><Relationship Id="rId5" Type="http://schemas.openxmlformats.org/officeDocument/2006/relationships/image" Target="../media/image22.png"/><Relationship Id="rId15" Type="http://schemas.openxmlformats.org/officeDocument/2006/relationships/image" Target="../media/image28.png"/><Relationship Id="rId23" Type="http://schemas.openxmlformats.org/officeDocument/2006/relationships/image" Target="../media/image62.png"/><Relationship Id="rId10" Type="http://schemas.openxmlformats.org/officeDocument/2006/relationships/image" Target="../media/image7.svg"/><Relationship Id="rId19" Type="http://schemas.openxmlformats.org/officeDocument/2006/relationships/image" Target="../media/image8.png"/><Relationship Id="rId4" Type="http://schemas.openxmlformats.org/officeDocument/2006/relationships/image" Target="../media/image21.svg"/><Relationship Id="rId9" Type="http://schemas.openxmlformats.org/officeDocument/2006/relationships/image" Target="../media/image6.png"/><Relationship Id="rId14" Type="http://schemas.openxmlformats.org/officeDocument/2006/relationships/image" Target="../media/image27.svg"/><Relationship Id="rId22" Type="http://schemas.openxmlformats.org/officeDocument/2006/relationships/image" Target="../media/image33.svg"/></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5.svg"/><Relationship Id="rId18" Type="http://schemas.openxmlformats.org/officeDocument/2006/relationships/image" Target="../media/image30.png"/><Relationship Id="rId26" Type="http://schemas.openxmlformats.org/officeDocument/2006/relationships/image" Target="../media/image1.png"/><Relationship Id="rId3" Type="http://schemas.openxmlformats.org/officeDocument/2006/relationships/image" Target="../media/image2.jpeg"/><Relationship Id="rId21" Type="http://schemas.openxmlformats.org/officeDocument/2006/relationships/image" Target="../media/image9.svg"/><Relationship Id="rId7" Type="http://schemas.openxmlformats.org/officeDocument/2006/relationships/image" Target="../media/image23.svg"/><Relationship Id="rId12" Type="http://schemas.openxmlformats.org/officeDocument/2006/relationships/image" Target="../media/image24.png"/><Relationship Id="rId17" Type="http://schemas.openxmlformats.org/officeDocument/2006/relationships/image" Target="../media/image29.svg"/><Relationship Id="rId25" Type="http://schemas.openxmlformats.org/officeDocument/2006/relationships/image" Target="../media/image35.png"/><Relationship Id="rId2" Type="http://schemas.openxmlformats.org/officeDocument/2006/relationships/notesSlide" Target="../notesSlides/notesSlide1.xml"/><Relationship Id="rId16" Type="http://schemas.openxmlformats.org/officeDocument/2006/relationships/image" Target="../media/image28.png"/><Relationship Id="rId20"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7.svg"/><Relationship Id="rId24" Type="http://schemas.openxmlformats.org/officeDocument/2006/relationships/image" Target="../media/image34.png"/><Relationship Id="rId5" Type="http://schemas.openxmlformats.org/officeDocument/2006/relationships/image" Target="../media/image21.svg"/><Relationship Id="rId15" Type="http://schemas.openxmlformats.org/officeDocument/2006/relationships/image" Target="../media/image27.svg"/><Relationship Id="rId23" Type="http://schemas.openxmlformats.org/officeDocument/2006/relationships/image" Target="../media/image33.svg"/><Relationship Id="rId10" Type="http://schemas.openxmlformats.org/officeDocument/2006/relationships/image" Target="../media/image6.png"/><Relationship Id="rId19" Type="http://schemas.openxmlformats.org/officeDocument/2006/relationships/image" Target="../media/image31.svg"/><Relationship Id="rId4" Type="http://schemas.openxmlformats.org/officeDocument/2006/relationships/image" Target="../media/image20.png"/><Relationship Id="rId9" Type="http://schemas.openxmlformats.org/officeDocument/2006/relationships/image" Target="../media/image5.svg"/><Relationship Id="rId14" Type="http://schemas.openxmlformats.org/officeDocument/2006/relationships/image" Target="../media/image26.png"/><Relationship Id="rId22"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10"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9144000" y="2571750"/>
            <a:ext cx="81153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2137363" cy="17991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flipH="1">
            <a:off x="1371027" y="2072805"/>
            <a:ext cx="6951967" cy="7185495"/>
          </a:xfrm>
          <a:custGeom>
            <a:avLst/>
            <a:gdLst/>
            <a:ahLst/>
            <a:cxnLst/>
            <a:rect l="l" t="t" r="r" b="b"/>
            <a:pathLst>
              <a:path w="6951967" h="7185495">
                <a:moveTo>
                  <a:pt x="6951967" y="0"/>
                </a:moveTo>
                <a:lnTo>
                  <a:pt x="0" y="0"/>
                </a:lnTo>
                <a:lnTo>
                  <a:pt x="0" y="7185495"/>
                </a:lnTo>
                <a:lnTo>
                  <a:pt x="6951967" y="7185495"/>
                </a:lnTo>
                <a:lnTo>
                  <a:pt x="6951967" y="0"/>
                </a:lnTo>
                <a:close/>
              </a:path>
            </a:pathLst>
          </a:custGeom>
          <a:blipFill>
            <a:blip r:embed="rId3"/>
            <a:stretch>
              <a:fillRect/>
            </a:stretch>
          </a:blipFill>
        </p:spPr>
        <p:txBody>
          <a:bodyPr/>
          <a:lstStyle/>
          <a:p>
            <a:endParaRPr lang="en-US"/>
          </a:p>
        </p:txBody>
      </p:sp>
      <p:sp>
        <p:nvSpPr>
          <p:cNvPr id="10" name="Freeform 10"/>
          <p:cNvSpPr/>
          <p:nvPr/>
        </p:nvSpPr>
        <p:spPr>
          <a:xfrm rot="627994">
            <a:off x="3549718" y="290401"/>
            <a:ext cx="2187622" cy="2100117"/>
          </a:xfrm>
          <a:custGeom>
            <a:avLst/>
            <a:gdLst/>
            <a:ahLst/>
            <a:cxnLst/>
            <a:rect l="l" t="t" r="r" b="b"/>
            <a:pathLst>
              <a:path w="2187622" h="2100117">
                <a:moveTo>
                  <a:pt x="0" y="0"/>
                </a:moveTo>
                <a:lnTo>
                  <a:pt x="2187622" y="0"/>
                </a:lnTo>
                <a:lnTo>
                  <a:pt x="2187622" y="2100117"/>
                </a:lnTo>
                <a:lnTo>
                  <a:pt x="0" y="21001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07832" y="1498341"/>
            <a:ext cx="2783556" cy="2146817"/>
          </a:xfrm>
          <a:custGeom>
            <a:avLst/>
            <a:gdLst/>
            <a:ahLst/>
            <a:cxnLst/>
            <a:rect l="l" t="t" r="r" b="b"/>
            <a:pathLst>
              <a:path w="2783556" h="2146817">
                <a:moveTo>
                  <a:pt x="0" y="0"/>
                </a:moveTo>
                <a:lnTo>
                  <a:pt x="2783555" y="0"/>
                </a:lnTo>
                <a:lnTo>
                  <a:pt x="2783555" y="2146818"/>
                </a:lnTo>
                <a:lnTo>
                  <a:pt x="0" y="2146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rot="1154235">
            <a:off x="6457172" y="422969"/>
            <a:ext cx="2932901" cy="2992756"/>
          </a:xfrm>
          <a:custGeom>
            <a:avLst/>
            <a:gdLst/>
            <a:ahLst/>
            <a:cxnLst/>
            <a:rect l="l" t="t" r="r" b="b"/>
            <a:pathLst>
              <a:path w="2932901" h="2992756">
                <a:moveTo>
                  <a:pt x="0" y="0"/>
                </a:moveTo>
                <a:lnTo>
                  <a:pt x="2932901" y="0"/>
                </a:lnTo>
                <a:lnTo>
                  <a:pt x="2932901" y="2992756"/>
                </a:lnTo>
                <a:lnTo>
                  <a:pt x="0" y="29927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3A398AA3-6ED8-0477-88F3-B382B2BFA2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72600" y="2781300"/>
            <a:ext cx="7422285" cy="62617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09600" y="342900"/>
            <a:ext cx="16725900" cy="205740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37363" cy="17991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24">
            <a:extLst>
              <a:ext uri="{FF2B5EF4-FFF2-40B4-BE49-F238E27FC236}">
                <a16:creationId xmlns:a16="http://schemas.microsoft.com/office/drawing/2014/main" id="{0F4BF985-5A60-5E4E-EDFC-F621FB5CE1B5}"/>
              </a:ext>
            </a:extLst>
          </p:cNvPr>
          <p:cNvSpPr txBox="1"/>
          <p:nvPr/>
        </p:nvSpPr>
        <p:spPr>
          <a:xfrm>
            <a:off x="1066800" y="495300"/>
            <a:ext cx="16002000" cy="1754326"/>
          </a:xfrm>
          <a:prstGeom prst="rect">
            <a:avLst/>
          </a:prstGeom>
          <a:noFill/>
        </p:spPr>
        <p:txBody>
          <a:bodyPr wrap="square" rtlCol="0">
            <a:spAutoFit/>
          </a:bodyPr>
          <a:lstStyle/>
          <a:p>
            <a:pPr lvl="0"/>
            <a:r>
              <a:rPr lang="vi-VN" sz="5400" b="1" dirty="0">
                <a:solidFill>
                  <a:prstClr val="black"/>
                </a:solidFill>
                <a:latin typeface="Cambria" panose="02040503050406030204" pitchFamily="18" charset="0"/>
                <a:ea typeface="Cambria" panose="02040503050406030204" pitchFamily="18" charset="0"/>
              </a:rPr>
              <a:t>Quan sát hình 6 và cho biết nguyên nhân gây bệnh tả.</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C09C8EDA-7F4A-BAD2-CE0C-79EB4D6812C1}"/>
              </a:ext>
            </a:extLst>
          </p:cNvPr>
          <p:cNvPicPr>
            <a:picLocks noChangeAspect="1"/>
          </p:cNvPicPr>
          <p:nvPr/>
        </p:nvPicPr>
        <p:blipFill>
          <a:blip r:embed="rId3"/>
          <a:stretch>
            <a:fillRect/>
          </a:stretch>
        </p:blipFill>
        <p:spPr>
          <a:xfrm>
            <a:off x="1066800" y="3314700"/>
            <a:ext cx="15748434" cy="632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3461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25" name="Group 4">
            <a:extLst>
              <a:ext uri="{FF2B5EF4-FFF2-40B4-BE49-F238E27FC236}">
                <a16:creationId xmlns:a16="http://schemas.microsoft.com/office/drawing/2014/main" id="{54B7A6D7-1CD9-28A1-6E80-7B5C0C991C61}"/>
              </a:ext>
            </a:extLst>
          </p:cNvPr>
          <p:cNvGrpSpPr/>
          <p:nvPr/>
        </p:nvGrpSpPr>
        <p:grpSpPr>
          <a:xfrm>
            <a:off x="1371600" y="342900"/>
            <a:ext cx="11978256" cy="2590800"/>
            <a:chOff x="0" y="0"/>
            <a:chExt cx="13837408" cy="1577677"/>
          </a:xfrm>
        </p:grpSpPr>
        <p:grpSp>
          <p:nvGrpSpPr>
            <p:cNvPr id="26" name="Group 5">
              <a:extLst>
                <a:ext uri="{FF2B5EF4-FFF2-40B4-BE49-F238E27FC236}">
                  <a16:creationId xmlns:a16="http://schemas.microsoft.com/office/drawing/2014/main" id="{34D1674C-7704-2AB2-D446-CF94DE31C3D0}"/>
                </a:ext>
              </a:extLst>
            </p:cNvPr>
            <p:cNvGrpSpPr/>
            <p:nvPr/>
          </p:nvGrpSpPr>
          <p:grpSpPr>
            <a:xfrm>
              <a:off x="0" y="0"/>
              <a:ext cx="13837408" cy="1577677"/>
              <a:chOff x="0" y="0"/>
              <a:chExt cx="3056431" cy="348480"/>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440135" y="102409"/>
              <a:ext cx="12807073" cy="1158578"/>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bị nôn và đi ngoài liên tục như vậy gây nguy hiểm gì cho cơ thể?</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4686300"/>
            <a:ext cx="10515600" cy="43434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Cơ thể bị mất nước, mệt lả, suy kiệt, trụy tim...</a:t>
              </a:r>
              <a:endPar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1600200" y="342900"/>
            <a:ext cx="11749656" cy="2590800"/>
            <a:chOff x="0" y="0"/>
            <a:chExt cx="13837408" cy="1577677"/>
          </a:xfrm>
        </p:grpSpPr>
        <p:grpSp>
          <p:nvGrpSpPr>
            <p:cNvPr id="26" name="Group 5">
              <a:extLst>
                <a:ext uri="{FF2B5EF4-FFF2-40B4-BE49-F238E27FC236}">
                  <a16:creationId xmlns:a16="http://schemas.microsoft.com/office/drawing/2014/main" id="{34D1674C-7704-2AB2-D446-CF94DE31C3D0}"/>
                </a:ext>
              </a:extLst>
            </p:cNvPr>
            <p:cNvGrpSpPr/>
            <p:nvPr/>
          </p:nvGrpSpPr>
          <p:grpSpPr>
            <a:xfrm>
              <a:off x="0" y="0"/>
              <a:ext cx="13837408" cy="1577677"/>
              <a:chOff x="0" y="0"/>
              <a:chExt cx="3056431" cy="348480"/>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400" y="102409"/>
              <a:ext cx="12332809" cy="1287314"/>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Hậu quả mà bệnh tả có thể gây ra là gì?</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4686300"/>
            <a:ext cx="10515600" cy="43434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55721" y="0"/>
              <a:ext cx="1034819"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Bệnh nhân có thể tử vong nếu không được chữa trị kịp thời. </a:t>
              </a:r>
              <a:endParaRPr kumimoji="0" lang="en-US" sz="13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255980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6477000" y="1333500"/>
            <a:ext cx="6629400" cy="3077766"/>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Kể một số nguyên nhân khác có thể làm tăng nguy cơ mắc bệnh tả.</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9" name="Group 2">
            <a:extLst>
              <a:ext uri="{FF2B5EF4-FFF2-40B4-BE49-F238E27FC236}">
                <a16:creationId xmlns:a16="http://schemas.microsoft.com/office/drawing/2014/main" id="{E78A7902-5F6C-6FB9-2C31-69C2F38DD02D}"/>
              </a:ext>
            </a:extLst>
          </p:cNvPr>
          <p:cNvGrpSpPr/>
          <p:nvPr/>
        </p:nvGrpSpPr>
        <p:grpSpPr>
          <a:xfrm>
            <a:off x="685800" y="5829300"/>
            <a:ext cx="10820400" cy="36216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4">
              <a:extLst>
                <a:ext uri="{FF2B5EF4-FFF2-40B4-BE49-F238E27FC236}">
                  <a16:creationId xmlns:a16="http://schemas.microsoft.com/office/drawing/2014/main" id="{C8782EEF-BAC9-3FE5-FF2B-B345955623DD}"/>
                </a:ext>
              </a:extLst>
            </p:cNvPr>
            <p:cNvSpPr txBox="1"/>
            <p:nvPr/>
          </p:nvSpPr>
          <p:spPr>
            <a:xfrm>
              <a:off x="46415" y="0"/>
              <a:ext cx="1052085"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Không rửa tay thường xuyên bằng xà phòng.</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Không che đậy thức ăn cẩn thận.</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Không đảm bảo vệ sinh an toàn thực phẩm trước, trong, sau khi chế biến thức ăn…</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355950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Oval 2">
            <a:extLst>
              <a:ext uri="{FF2B5EF4-FFF2-40B4-BE49-F238E27FC236}">
                <a16:creationId xmlns:a16="http://schemas.microsoft.com/office/drawing/2014/main" id="{E0AFA778-FE63-C3CD-813B-DF51F191D0BB}"/>
              </a:ext>
            </a:extLst>
          </p:cNvPr>
          <p:cNvSpPr/>
          <p:nvPr/>
        </p:nvSpPr>
        <p:spPr>
          <a:xfrm>
            <a:off x="6934200" y="3695700"/>
            <a:ext cx="4114800" cy="2133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FF0000"/>
                </a:solidFill>
              </a:rPr>
              <a:t>Bệnh</a:t>
            </a:r>
            <a:r>
              <a:rPr lang="en-US" sz="5400" dirty="0">
                <a:solidFill>
                  <a:srgbClr val="FF0000"/>
                </a:solidFill>
              </a:rPr>
              <a:t> </a:t>
            </a:r>
            <a:r>
              <a:rPr lang="en-US" sz="5400" dirty="0" err="1">
                <a:solidFill>
                  <a:srgbClr val="FF0000"/>
                </a:solidFill>
              </a:rPr>
              <a:t>tả</a:t>
            </a:r>
            <a:endParaRPr lang="en-US" sz="5400" dirty="0">
              <a:solidFill>
                <a:srgbClr val="FF0000"/>
              </a:solidFill>
            </a:endParaRPr>
          </a:p>
        </p:txBody>
      </p:sp>
      <p:sp>
        <p:nvSpPr>
          <p:cNvPr id="4" name="Arrow: Up 3">
            <a:extLst>
              <a:ext uri="{FF2B5EF4-FFF2-40B4-BE49-F238E27FC236}">
                <a16:creationId xmlns:a16="http://schemas.microsoft.com/office/drawing/2014/main" id="{D49E0454-58B4-3DC5-9DBF-9E514711715A}"/>
              </a:ext>
            </a:extLst>
          </p:cNvPr>
          <p:cNvSpPr/>
          <p:nvPr/>
        </p:nvSpPr>
        <p:spPr>
          <a:xfrm>
            <a:off x="8534400" y="2857500"/>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C84BF673-8620-4F4A-0FDF-D5A895F5471A}"/>
              </a:ext>
            </a:extLst>
          </p:cNvPr>
          <p:cNvSpPr/>
          <p:nvPr/>
        </p:nvSpPr>
        <p:spPr>
          <a:xfrm>
            <a:off x="6934200" y="647700"/>
            <a:ext cx="4114800" cy="2133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rPr>
              <a:t>Nguyên</a:t>
            </a:r>
            <a:r>
              <a:rPr lang="en-US" sz="3600" dirty="0">
                <a:solidFill>
                  <a:srgbClr val="FF0000"/>
                </a:solidFill>
              </a:rPr>
              <a:t> </a:t>
            </a:r>
            <a:r>
              <a:rPr lang="en-US" sz="3600" dirty="0" err="1">
                <a:solidFill>
                  <a:srgbClr val="FF0000"/>
                </a:solidFill>
              </a:rPr>
              <a:t>nhân</a:t>
            </a:r>
            <a:r>
              <a:rPr lang="en-US" sz="3600" dirty="0">
                <a:solidFill>
                  <a:srgbClr val="FF0000"/>
                </a:solidFill>
              </a:rPr>
              <a:t>: do vi </a:t>
            </a:r>
            <a:r>
              <a:rPr lang="en-US" sz="3600" dirty="0" err="1">
                <a:solidFill>
                  <a:srgbClr val="FF0000"/>
                </a:solidFill>
              </a:rPr>
              <a:t>khuẩn</a:t>
            </a:r>
            <a:r>
              <a:rPr lang="en-US" sz="3600" dirty="0">
                <a:solidFill>
                  <a:srgbClr val="FF0000"/>
                </a:solidFill>
              </a:rPr>
              <a:t> </a:t>
            </a:r>
            <a:r>
              <a:rPr lang="en-US" sz="3600" dirty="0" err="1">
                <a:solidFill>
                  <a:srgbClr val="FF0000"/>
                </a:solidFill>
              </a:rPr>
              <a:t>tả</a:t>
            </a:r>
            <a:r>
              <a:rPr lang="en-US" sz="3600" dirty="0">
                <a:solidFill>
                  <a:srgbClr val="FF0000"/>
                </a:solidFill>
              </a:rPr>
              <a:t> </a:t>
            </a:r>
            <a:r>
              <a:rPr lang="en-US" sz="3600" dirty="0" err="1">
                <a:solidFill>
                  <a:srgbClr val="FF0000"/>
                </a:solidFill>
              </a:rPr>
              <a:t>gây</a:t>
            </a:r>
            <a:r>
              <a:rPr lang="en-US" sz="3600" dirty="0">
                <a:solidFill>
                  <a:srgbClr val="FF0000"/>
                </a:solidFill>
              </a:rPr>
              <a:t> </a:t>
            </a:r>
            <a:r>
              <a:rPr lang="en-US" sz="3600" dirty="0" err="1">
                <a:solidFill>
                  <a:srgbClr val="FF0000"/>
                </a:solidFill>
              </a:rPr>
              <a:t>ra</a:t>
            </a:r>
            <a:endParaRPr lang="en-US" sz="3600" dirty="0">
              <a:solidFill>
                <a:srgbClr val="FF0000"/>
              </a:solidFill>
            </a:endParaRPr>
          </a:p>
        </p:txBody>
      </p:sp>
      <p:sp>
        <p:nvSpPr>
          <p:cNvPr id="9" name="Arrow: Up 8">
            <a:extLst>
              <a:ext uri="{FF2B5EF4-FFF2-40B4-BE49-F238E27FC236}">
                <a16:creationId xmlns:a16="http://schemas.microsoft.com/office/drawing/2014/main" id="{BAE1171B-77F1-D138-4B3E-502D80AE3853}"/>
              </a:ext>
            </a:extLst>
          </p:cNvPr>
          <p:cNvSpPr/>
          <p:nvPr/>
        </p:nvSpPr>
        <p:spPr>
          <a:xfrm rot="5400000">
            <a:off x="11163300" y="4343400"/>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F493F62-5DB9-8026-CDBA-1781897618AE}"/>
              </a:ext>
            </a:extLst>
          </p:cNvPr>
          <p:cNvSpPr/>
          <p:nvPr/>
        </p:nvSpPr>
        <p:spPr>
          <a:xfrm>
            <a:off x="12268200" y="3314700"/>
            <a:ext cx="4495800" cy="2133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rPr>
              <a:t>Đường</a:t>
            </a:r>
            <a:r>
              <a:rPr lang="en-US" sz="3600" dirty="0">
                <a:solidFill>
                  <a:srgbClr val="FF0000"/>
                </a:solidFill>
              </a:rPr>
              <a:t> </a:t>
            </a:r>
            <a:r>
              <a:rPr lang="en-US" sz="3600" dirty="0" err="1">
                <a:solidFill>
                  <a:srgbClr val="FF0000"/>
                </a:solidFill>
              </a:rPr>
              <a:t>lây</a:t>
            </a:r>
            <a:r>
              <a:rPr lang="en-US" sz="3600" dirty="0">
                <a:solidFill>
                  <a:srgbClr val="FF0000"/>
                </a:solidFill>
              </a:rPr>
              <a:t> </a:t>
            </a:r>
            <a:r>
              <a:rPr lang="en-US" sz="3600" dirty="0" err="1">
                <a:solidFill>
                  <a:srgbClr val="FF0000"/>
                </a:solidFill>
              </a:rPr>
              <a:t>truyền</a:t>
            </a:r>
            <a:r>
              <a:rPr lang="en-US" sz="3600" dirty="0">
                <a:solidFill>
                  <a:srgbClr val="FF0000"/>
                </a:solidFill>
              </a:rPr>
              <a:t>: </a:t>
            </a:r>
            <a:r>
              <a:rPr lang="en-US" sz="3600" dirty="0" err="1">
                <a:solidFill>
                  <a:srgbClr val="FF0000"/>
                </a:solidFill>
              </a:rPr>
              <a:t>đường</a:t>
            </a:r>
            <a:r>
              <a:rPr lang="en-US" sz="3600" dirty="0">
                <a:solidFill>
                  <a:srgbClr val="FF0000"/>
                </a:solidFill>
              </a:rPr>
              <a:t> </a:t>
            </a:r>
            <a:r>
              <a:rPr lang="en-US" sz="3600" dirty="0" err="1">
                <a:solidFill>
                  <a:srgbClr val="FF0000"/>
                </a:solidFill>
              </a:rPr>
              <a:t>tiêu</a:t>
            </a:r>
            <a:r>
              <a:rPr lang="en-US" sz="3600" dirty="0">
                <a:solidFill>
                  <a:srgbClr val="FF0000"/>
                </a:solidFill>
              </a:rPr>
              <a:t> </a:t>
            </a:r>
            <a:r>
              <a:rPr lang="en-US" sz="3600" dirty="0" err="1">
                <a:solidFill>
                  <a:srgbClr val="FF0000"/>
                </a:solidFill>
              </a:rPr>
              <a:t>hoá</a:t>
            </a:r>
            <a:endParaRPr lang="en-US" sz="3600" dirty="0">
              <a:solidFill>
                <a:srgbClr val="FF0000"/>
              </a:solidFill>
            </a:endParaRPr>
          </a:p>
        </p:txBody>
      </p:sp>
      <p:sp>
        <p:nvSpPr>
          <p:cNvPr id="11" name="Arrow: Up 10">
            <a:extLst>
              <a:ext uri="{FF2B5EF4-FFF2-40B4-BE49-F238E27FC236}">
                <a16:creationId xmlns:a16="http://schemas.microsoft.com/office/drawing/2014/main" id="{2A43805E-419B-4805-24C6-1351734A9AD9}"/>
              </a:ext>
            </a:extLst>
          </p:cNvPr>
          <p:cNvSpPr/>
          <p:nvPr/>
        </p:nvSpPr>
        <p:spPr>
          <a:xfrm rot="10800000">
            <a:off x="8458200" y="6210300"/>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2554542-3749-7460-E1F0-61C4E735F977}"/>
              </a:ext>
            </a:extLst>
          </p:cNvPr>
          <p:cNvSpPr/>
          <p:nvPr/>
        </p:nvSpPr>
        <p:spPr>
          <a:xfrm>
            <a:off x="6400800" y="7124700"/>
            <a:ext cx="5181600" cy="26670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rPr>
              <a:t>Hậu</a:t>
            </a:r>
            <a:r>
              <a:rPr lang="en-US" sz="3600" dirty="0">
                <a:solidFill>
                  <a:srgbClr val="FF0000"/>
                </a:solidFill>
              </a:rPr>
              <a:t> </a:t>
            </a:r>
            <a:r>
              <a:rPr lang="en-US" sz="3600" dirty="0" err="1">
                <a:solidFill>
                  <a:srgbClr val="FF0000"/>
                </a:solidFill>
              </a:rPr>
              <a:t>quả</a:t>
            </a:r>
            <a:r>
              <a:rPr lang="en-US" sz="3600" dirty="0">
                <a:solidFill>
                  <a:srgbClr val="FF0000"/>
                </a:solidFill>
              </a:rPr>
              <a:t>:</a:t>
            </a:r>
          </a:p>
          <a:p>
            <a:pPr algn="ctr"/>
            <a:r>
              <a:rPr lang="en-US" sz="3600" dirty="0">
                <a:solidFill>
                  <a:srgbClr val="FF0000"/>
                </a:solidFill>
              </a:rPr>
              <a:t> </a:t>
            </a:r>
            <a:r>
              <a:rPr lang="vi-VN" sz="3600" dirty="0">
                <a:solidFill>
                  <a:srgbClr val="FF0000"/>
                </a:solidFill>
                <a:latin typeface="Cambria" panose="02040503050406030204" pitchFamily="18" charset="0"/>
                <a:ea typeface="Cambria" panose="02040503050406030204" pitchFamily="18" charset="0"/>
                <a:cs typeface="Times New Roman" panose="02020603050405020304" pitchFamily="18" charset="0"/>
              </a:rPr>
              <a:t>có thể tử vong nếu không được chữa trị kịp thời.</a:t>
            </a:r>
            <a:endParaRPr lang="en-US" sz="3600" dirty="0">
              <a:solidFill>
                <a:srgbClr val="FF0000"/>
              </a:solidFill>
            </a:endParaRPr>
          </a:p>
        </p:txBody>
      </p:sp>
      <p:sp>
        <p:nvSpPr>
          <p:cNvPr id="13" name="Arrow: Up 12">
            <a:extLst>
              <a:ext uri="{FF2B5EF4-FFF2-40B4-BE49-F238E27FC236}">
                <a16:creationId xmlns:a16="http://schemas.microsoft.com/office/drawing/2014/main" id="{159696DD-02D9-DECD-5ED1-AF1C2D34E576}"/>
              </a:ext>
            </a:extLst>
          </p:cNvPr>
          <p:cNvSpPr/>
          <p:nvPr/>
        </p:nvSpPr>
        <p:spPr>
          <a:xfrm rot="5400000" flipV="1">
            <a:off x="5638800" y="4229100"/>
            <a:ext cx="1143000" cy="1143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733500A-B59E-5B76-5979-CC3F69CED238}"/>
              </a:ext>
            </a:extLst>
          </p:cNvPr>
          <p:cNvSpPr/>
          <p:nvPr/>
        </p:nvSpPr>
        <p:spPr>
          <a:xfrm>
            <a:off x="990600" y="3162300"/>
            <a:ext cx="4495800" cy="3276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phòng</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tránh</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rửa</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tay</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thường</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xuyên</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giữ</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vệ</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sinh</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an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toàn</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phẩm</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9" grpId="0" animBg="1"/>
      <p:bldP spid="10" grpId="0" animBg="1"/>
      <p:bldP spid="11" grpId="0" animBg="1"/>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9144000" y="2571750"/>
            <a:ext cx="81153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37363" cy="17991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flipH="1">
            <a:off x="1371027" y="2072805"/>
            <a:ext cx="6951967" cy="7185495"/>
          </a:xfrm>
          <a:custGeom>
            <a:avLst/>
            <a:gdLst/>
            <a:ahLst/>
            <a:cxnLst/>
            <a:rect l="l" t="t" r="r" b="b"/>
            <a:pathLst>
              <a:path w="6951967" h="7185495">
                <a:moveTo>
                  <a:pt x="6951967" y="0"/>
                </a:moveTo>
                <a:lnTo>
                  <a:pt x="0" y="0"/>
                </a:lnTo>
                <a:lnTo>
                  <a:pt x="0" y="7185495"/>
                </a:lnTo>
                <a:lnTo>
                  <a:pt x="6951967" y="7185495"/>
                </a:lnTo>
                <a:lnTo>
                  <a:pt x="6951967"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627994">
            <a:off x="3549718" y="290401"/>
            <a:ext cx="2187622" cy="2100117"/>
          </a:xfrm>
          <a:custGeom>
            <a:avLst/>
            <a:gdLst/>
            <a:ahLst/>
            <a:cxnLst/>
            <a:rect l="l" t="t" r="r" b="b"/>
            <a:pathLst>
              <a:path w="2187622" h="2100117">
                <a:moveTo>
                  <a:pt x="0" y="0"/>
                </a:moveTo>
                <a:lnTo>
                  <a:pt x="2187622" y="0"/>
                </a:lnTo>
                <a:lnTo>
                  <a:pt x="2187622" y="2100117"/>
                </a:lnTo>
                <a:lnTo>
                  <a:pt x="0" y="21001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07832" y="1498341"/>
            <a:ext cx="2783556" cy="2146817"/>
          </a:xfrm>
          <a:custGeom>
            <a:avLst/>
            <a:gdLst/>
            <a:ahLst/>
            <a:cxnLst/>
            <a:rect l="l" t="t" r="r" b="b"/>
            <a:pathLst>
              <a:path w="2783556" h="2146817">
                <a:moveTo>
                  <a:pt x="0" y="0"/>
                </a:moveTo>
                <a:lnTo>
                  <a:pt x="2783555" y="0"/>
                </a:lnTo>
                <a:lnTo>
                  <a:pt x="2783555" y="2146818"/>
                </a:lnTo>
                <a:lnTo>
                  <a:pt x="0" y="2146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1154235">
            <a:off x="6457172" y="422969"/>
            <a:ext cx="2932901" cy="2992756"/>
          </a:xfrm>
          <a:custGeom>
            <a:avLst/>
            <a:gdLst/>
            <a:ahLst/>
            <a:cxnLst/>
            <a:rect l="l" t="t" r="r" b="b"/>
            <a:pathLst>
              <a:path w="2932901" h="2992756">
                <a:moveTo>
                  <a:pt x="0" y="0"/>
                </a:moveTo>
                <a:lnTo>
                  <a:pt x="2932901" y="0"/>
                </a:lnTo>
                <a:lnTo>
                  <a:pt x="2932901" y="2992756"/>
                </a:lnTo>
                <a:lnTo>
                  <a:pt x="0" y="29927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8BE8EE2C-74E9-2556-0FCC-F7C82AC6E5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53400" y="3009900"/>
            <a:ext cx="10962044" cy="8470670"/>
          </a:xfrm>
          <a:prstGeom prst="rect">
            <a:avLst/>
          </a:prstGeom>
        </p:spPr>
      </p:pic>
    </p:spTree>
    <p:extLst>
      <p:ext uri="{BB962C8B-B14F-4D97-AF65-F5344CB8AC3E}">
        <p14:creationId xmlns:p14="http://schemas.microsoft.com/office/powerpoint/2010/main" val="117910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1600200" y="723900"/>
            <a:ext cx="10912363" cy="4495800"/>
            <a:chOff x="-575" y="0"/>
            <a:chExt cx="13838558" cy="1716883"/>
          </a:xfrm>
        </p:grpSpPr>
        <p:grpSp>
          <p:nvGrpSpPr>
            <p:cNvPr id="26" name="Group 5">
              <a:extLst>
                <a:ext uri="{FF2B5EF4-FFF2-40B4-BE49-F238E27FC236}">
                  <a16:creationId xmlns:a16="http://schemas.microsoft.com/office/drawing/2014/main" id="{34D1674C-7704-2AB2-D446-CF94DE31C3D0}"/>
                </a:ext>
              </a:extLst>
            </p:cNvPr>
            <p:cNvGrpSpPr/>
            <p:nvPr/>
          </p:nvGrpSpPr>
          <p:grpSpPr>
            <a:xfrm>
              <a:off x="-575" y="0"/>
              <a:ext cx="13838558" cy="1716883"/>
              <a:chOff x="-127" y="0"/>
              <a:chExt cx="3056685" cy="379228"/>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79228"/>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869125" y="203698"/>
              <a:ext cx="12332809" cy="1410427"/>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Cần dựa vào đâu để tìm ra cách phòng tránh bệnh? Đề xuất những việc cần làm để phòng tránh bệnh tả?</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072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5715000" y="419100"/>
            <a:ext cx="7102363" cy="1295400"/>
            <a:chOff x="-575" y="0"/>
            <a:chExt cx="13838558" cy="1716883"/>
          </a:xfrm>
        </p:grpSpPr>
        <p:grpSp>
          <p:nvGrpSpPr>
            <p:cNvPr id="26" name="Group 5">
              <a:extLst>
                <a:ext uri="{FF2B5EF4-FFF2-40B4-BE49-F238E27FC236}">
                  <a16:creationId xmlns:a16="http://schemas.microsoft.com/office/drawing/2014/main" id="{34D1674C-7704-2AB2-D446-CF94DE31C3D0}"/>
                </a:ext>
              </a:extLst>
            </p:cNvPr>
            <p:cNvGrpSpPr/>
            <p:nvPr/>
          </p:nvGrpSpPr>
          <p:grpSpPr>
            <a:xfrm>
              <a:off x="-575" y="0"/>
              <a:ext cx="13838558" cy="1716883"/>
              <a:chOff x="-127" y="0"/>
              <a:chExt cx="3056685" cy="379228"/>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79228"/>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399" y="102409"/>
              <a:ext cx="12332809" cy="612596"/>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Hoàn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thành</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bảng</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aphicFrame>
        <p:nvGraphicFramePr>
          <p:cNvPr id="3" name="Table 2">
            <a:extLst>
              <a:ext uri="{FF2B5EF4-FFF2-40B4-BE49-F238E27FC236}">
                <a16:creationId xmlns:a16="http://schemas.microsoft.com/office/drawing/2014/main" id="{08C6EC0B-C95A-5614-FBAB-FFCC0E148C8B}"/>
              </a:ext>
            </a:extLst>
          </p:cNvPr>
          <p:cNvGraphicFramePr>
            <a:graphicFrameLocks noGrp="1"/>
          </p:cNvGraphicFramePr>
          <p:nvPr>
            <p:extLst>
              <p:ext uri="{D42A27DB-BD31-4B8C-83A1-F6EECF244321}">
                <p14:modId xmlns:p14="http://schemas.microsoft.com/office/powerpoint/2010/main" val="3820815728"/>
              </p:ext>
            </p:extLst>
          </p:nvPr>
        </p:nvGraphicFramePr>
        <p:xfrm>
          <a:off x="2819400" y="2476500"/>
          <a:ext cx="13792200" cy="7359572"/>
        </p:xfrm>
        <a:graphic>
          <a:graphicData uri="http://schemas.openxmlformats.org/drawingml/2006/table">
            <a:tbl>
              <a:tblPr firstRow="1" firstCol="1" bandRow="1">
                <a:tableStyleId>{5C22544A-7EE6-4342-B048-85BDC9FD1C3A}</a:tableStyleId>
              </a:tblPr>
              <a:tblGrid>
                <a:gridCol w="6897536">
                  <a:extLst>
                    <a:ext uri="{9D8B030D-6E8A-4147-A177-3AD203B41FA5}">
                      <a16:colId xmlns:a16="http://schemas.microsoft.com/office/drawing/2014/main" val="1954940316"/>
                    </a:ext>
                  </a:extLst>
                </a:gridCol>
                <a:gridCol w="6894664">
                  <a:extLst>
                    <a:ext uri="{9D8B030D-6E8A-4147-A177-3AD203B41FA5}">
                      <a16:colId xmlns:a16="http://schemas.microsoft.com/office/drawing/2014/main" val="367276633"/>
                    </a:ext>
                  </a:extLst>
                </a:gridCol>
              </a:tblGrid>
              <a:tr h="760048">
                <a:tc>
                  <a:txBody>
                    <a:bodyPr/>
                    <a:lstStyle/>
                    <a:p>
                      <a:pPr marL="0" marR="24130" algn="ctr">
                        <a:lnSpc>
                          <a:spcPct val="120000"/>
                        </a:lnSpc>
                        <a:spcBef>
                          <a:spcPts val="0"/>
                        </a:spcBef>
                        <a:spcAft>
                          <a:spcPts val="0"/>
                        </a:spcAft>
                      </a:pPr>
                      <a:r>
                        <a:rPr lang="vi-VN" sz="4400" dirty="0">
                          <a:solidFill>
                            <a:schemeClr val="bg1"/>
                          </a:solidFill>
                          <a:effectLst/>
                          <a:latin typeface="Cambria" panose="02040503050406030204" pitchFamily="18" charset="0"/>
                          <a:ea typeface="Cambria" panose="02040503050406030204" pitchFamily="18" charset="0"/>
                        </a:rPr>
                        <a:t>Nguyên nhân gây bệnh</a:t>
                      </a:r>
                      <a:endParaRPr lang="en-US" sz="4400" dirty="0">
                        <a:solidFill>
                          <a:schemeClr val="bg1"/>
                        </a:solidFill>
                        <a:effectLst/>
                        <a:latin typeface="Cambria" panose="02040503050406030204" pitchFamily="18" charset="0"/>
                        <a:ea typeface="Cambria" panose="02040503050406030204" pitchFamily="18" charset="0"/>
                      </a:endParaRPr>
                    </a:p>
                  </a:txBody>
                  <a:tcPr marL="28928" marR="15187" marT="1374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24130" algn="ctr">
                        <a:lnSpc>
                          <a:spcPct val="120000"/>
                        </a:lnSpc>
                        <a:spcBef>
                          <a:spcPts val="0"/>
                        </a:spcBef>
                        <a:spcAft>
                          <a:spcPts val="0"/>
                        </a:spcAft>
                      </a:pPr>
                      <a:r>
                        <a:rPr lang="vi-VN" sz="4400" dirty="0">
                          <a:solidFill>
                            <a:schemeClr val="bg1"/>
                          </a:solidFill>
                          <a:effectLst/>
                          <a:latin typeface="Cambria" panose="02040503050406030204" pitchFamily="18" charset="0"/>
                          <a:ea typeface="Cambria" panose="02040503050406030204" pitchFamily="18" charset="0"/>
                        </a:rPr>
                        <a:t>Việc cần làm</a:t>
                      </a:r>
                      <a:endParaRPr lang="en-US" sz="4400" dirty="0">
                        <a:solidFill>
                          <a:schemeClr val="bg1"/>
                        </a:solidFill>
                        <a:effectLst/>
                        <a:latin typeface="Cambria" panose="02040503050406030204" pitchFamily="18" charset="0"/>
                        <a:ea typeface="Cambria" panose="02040503050406030204" pitchFamily="18" charset="0"/>
                      </a:endParaRPr>
                    </a:p>
                  </a:txBody>
                  <a:tcPr marL="28928" marR="15187" marT="1374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3595313397"/>
                  </a:ext>
                </a:extLst>
              </a:tr>
              <a:tr h="1154226">
                <a:tc>
                  <a:txBody>
                    <a:bodyPr/>
                    <a:lstStyle/>
                    <a:p>
                      <a:pPr marL="0" marR="0" algn="just">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08650537"/>
                  </a:ext>
                </a:extLst>
              </a:tr>
              <a:tr h="1580750">
                <a:tc>
                  <a:txBody>
                    <a:bodyPr/>
                    <a:lstStyle/>
                    <a:p>
                      <a:pPr marL="0" marR="0" algn="just">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24130" algn="just">
                        <a:lnSpc>
                          <a:spcPct val="120000"/>
                        </a:lnSpc>
                        <a:spcBef>
                          <a:spcPts val="0"/>
                        </a:spcBef>
                        <a:spcAft>
                          <a:spcPts val="0"/>
                        </a:spcAft>
                      </a:pPr>
                      <a:endParaRPr lang="en-US" sz="320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5594765"/>
                  </a:ext>
                </a:extLst>
              </a:tr>
              <a:tr h="1355161">
                <a:tc>
                  <a:txBody>
                    <a:bodyPr/>
                    <a:lstStyle/>
                    <a:p>
                      <a:pPr marL="0" marR="24130" algn="just">
                        <a:lnSpc>
                          <a:spcPct val="120000"/>
                        </a:lnSpc>
                        <a:spcBef>
                          <a:spcPts val="0"/>
                        </a:spcBef>
                        <a:spcAft>
                          <a:spcPts val="0"/>
                        </a:spcAft>
                      </a:pPr>
                      <a:endParaRPr lang="en-US" sz="320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24130" algn="just">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02713472"/>
                  </a:ext>
                </a:extLst>
              </a:tr>
              <a:tr h="1355161">
                <a:tc>
                  <a:txBody>
                    <a:bodyPr/>
                    <a:lstStyle/>
                    <a:p>
                      <a:pPr marL="0" marR="0" algn="just">
                        <a:lnSpc>
                          <a:spcPct val="120000"/>
                        </a:lnSpc>
                        <a:spcBef>
                          <a:spcPts val="0"/>
                        </a:spcBef>
                        <a:spcAft>
                          <a:spcPts val="0"/>
                        </a:spcAft>
                      </a:pPr>
                      <a:endParaRPr lang="en-US" sz="320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24130" algn="just">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5056508"/>
                  </a:ext>
                </a:extLst>
              </a:tr>
              <a:tr h="1154226">
                <a:tc>
                  <a:txBody>
                    <a:bodyPr/>
                    <a:lstStyle/>
                    <a:p>
                      <a:pPr marL="0" marR="0" algn="just">
                        <a:lnSpc>
                          <a:spcPct val="120000"/>
                        </a:lnSpc>
                        <a:spcBef>
                          <a:spcPts val="0"/>
                        </a:spcBef>
                        <a:spcAft>
                          <a:spcPts val="0"/>
                        </a:spcAft>
                      </a:pPr>
                      <a:endParaRPr lang="en-US" sz="320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80506370"/>
                  </a:ext>
                </a:extLst>
              </a:tr>
            </a:tbl>
          </a:graphicData>
        </a:graphic>
      </p:graphicFrame>
    </p:spTree>
    <p:extLst>
      <p:ext uri="{BB962C8B-B14F-4D97-AF65-F5344CB8AC3E}">
        <p14:creationId xmlns:p14="http://schemas.microsoft.com/office/powerpoint/2010/main" val="402741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F4FE700B-F905-3326-C936-3B2A17E1D87F}"/>
              </a:ext>
            </a:extLst>
          </p:cNvPr>
          <p:cNvGraphicFramePr>
            <a:graphicFrameLocks noGrp="1"/>
          </p:cNvGraphicFramePr>
          <p:nvPr>
            <p:extLst>
              <p:ext uri="{D42A27DB-BD31-4B8C-83A1-F6EECF244321}">
                <p14:modId xmlns:p14="http://schemas.microsoft.com/office/powerpoint/2010/main" val="957810255"/>
              </p:ext>
            </p:extLst>
          </p:nvPr>
        </p:nvGraphicFramePr>
        <p:xfrm>
          <a:off x="838201" y="800100"/>
          <a:ext cx="16611600" cy="8901729"/>
        </p:xfrm>
        <a:graphic>
          <a:graphicData uri="http://schemas.openxmlformats.org/drawingml/2006/table">
            <a:tbl>
              <a:tblPr firstRow="1" firstCol="1" bandRow="1">
                <a:tableStyleId>{5C22544A-7EE6-4342-B048-85BDC9FD1C3A}</a:tableStyleId>
              </a:tblPr>
              <a:tblGrid>
                <a:gridCol w="7315199">
                  <a:extLst>
                    <a:ext uri="{9D8B030D-6E8A-4147-A177-3AD203B41FA5}">
                      <a16:colId xmlns:a16="http://schemas.microsoft.com/office/drawing/2014/main" val="4076712690"/>
                    </a:ext>
                  </a:extLst>
                </a:gridCol>
                <a:gridCol w="9296401">
                  <a:extLst>
                    <a:ext uri="{9D8B030D-6E8A-4147-A177-3AD203B41FA5}">
                      <a16:colId xmlns:a16="http://schemas.microsoft.com/office/drawing/2014/main" val="2279787748"/>
                    </a:ext>
                  </a:extLst>
                </a:gridCol>
              </a:tblGrid>
              <a:tr h="848883">
                <a:tc>
                  <a:txBody>
                    <a:bodyPr/>
                    <a:lstStyle/>
                    <a:p>
                      <a:pPr marL="0" marR="24130" algn="ctr">
                        <a:lnSpc>
                          <a:spcPct val="120000"/>
                        </a:lnSpc>
                        <a:spcBef>
                          <a:spcPts val="0"/>
                        </a:spcBef>
                        <a:spcAft>
                          <a:spcPts val="0"/>
                        </a:spcAft>
                      </a:pPr>
                      <a:r>
                        <a:rPr lang="vi-VN" sz="3600" dirty="0">
                          <a:solidFill>
                            <a:schemeClr val="bg1"/>
                          </a:solidFill>
                          <a:effectLst/>
                          <a:latin typeface="Cambria" panose="02040503050406030204" pitchFamily="18" charset="0"/>
                          <a:ea typeface="Cambria" panose="02040503050406030204" pitchFamily="18" charset="0"/>
                        </a:rPr>
                        <a:t>Nguyên nhân gây bệnh</a:t>
                      </a:r>
                      <a:endParaRPr lang="en-US" sz="3600" dirty="0">
                        <a:solidFill>
                          <a:schemeClr val="bg1"/>
                        </a:solidFill>
                        <a:effectLst/>
                        <a:latin typeface="Cambria" panose="02040503050406030204" pitchFamily="18" charset="0"/>
                        <a:ea typeface="Cambria" panose="02040503050406030204" pitchFamily="18" charset="0"/>
                      </a:endParaRPr>
                    </a:p>
                  </a:txBody>
                  <a:tcPr marL="28928" marR="15187" marT="1374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marL="0" marR="24130" algn="ctr">
                        <a:lnSpc>
                          <a:spcPct val="120000"/>
                        </a:lnSpc>
                        <a:spcBef>
                          <a:spcPts val="0"/>
                        </a:spcBef>
                        <a:spcAft>
                          <a:spcPts val="0"/>
                        </a:spcAft>
                      </a:pPr>
                      <a:r>
                        <a:rPr lang="vi-VN" sz="3600" dirty="0">
                          <a:solidFill>
                            <a:schemeClr val="bg1"/>
                          </a:solidFill>
                          <a:effectLst/>
                          <a:latin typeface="Cambria" panose="02040503050406030204" pitchFamily="18" charset="0"/>
                          <a:ea typeface="Cambria" panose="02040503050406030204" pitchFamily="18" charset="0"/>
                        </a:rPr>
                        <a:t>Việc cần làm</a:t>
                      </a:r>
                      <a:endParaRPr lang="en-US" sz="3600" dirty="0">
                        <a:solidFill>
                          <a:schemeClr val="bg1"/>
                        </a:solidFill>
                        <a:effectLst/>
                        <a:latin typeface="Cambria" panose="02040503050406030204" pitchFamily="18" charset="0"/>
                        <a:ea typeface="Cambria" panose="02040503050406030204" pitchFamily="18" charset="0"/>
                      </a:endParaRPr>
                    </a:p>
                  </a:txBody>
                  <a:tcPr marL="28928" marR="15187" marT="1374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950201196"/>
                  </a:ext>
                </a:extLst>
              </a:tr>
              <a:tr h="1413453">
                <a:tc>
                  <a:txBody>
                    <a:bodyPr/>
                    <a:lstStyle/>
                    <a:p>
                      <a:pPr marL="0" marR="0" algn="just">
                        <a:lnSpc>
                          <a:spcPct val="120000"/>
                        </a:lnSpc>
                        <a:spcBef>
                          <a:spcPts val="0"/>
                        </a:spcBef>
                        <a:spcAft>
                          <a:spcPts val="0"/>
                        </a:spcAft>
                      </a:pPr>
                      <a:r>
                        <a:rPr lang="vi-VN" sz="3600" dirty="0">
                          <a:solidFill>
                            <a:srgbClr val="002060"/>
                          </a:solidFill>
                          <a:effectLst/>
                          <a:latin typeface="Cambria" panose="02040503050406030204" pitchFamily="18" charset="0"/>
                          <a:ea typeface="Cambria" panose="02040503050406030204" pitchFamily="18" charset="0"/>
                        </a:rPr>
                        <a:t>Sử dụng thức ăn, nước uống có chứa vi khuẩn tả.</a:t>
                      </a:r>
                      <a:endParaRPr lang="en-US" sz="3600" dirty="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vi-VN" sz="3600" dirty="0">
                          <a:solidFill>
                            <a:srgbClr val="002060"/>
                          </a:solidFill>
                          <a:effectLst/>
                          <a:latin typeface="Cambria" panose="02040503050406030204" pitchFamily="18" charset="0"/>
                          <a:ea typeface="Cambria" panose="02040503050406030204" pitchFamily="18" charset="0"/>
                        </a:rPr>
                        <a:t>Sử</a:t>
                      </a:r>
                      <a:r>
                        <a:rPr lang="en-US" sz="3600" dirty="0">
                          <a:solidFill>
                            <a:srgbClr val="002060"/>
                          </a:solidFill>
                          <a:effectLst/>
                          <a:latin typeface="Cambria" panose="02040503050406030204" pitchFamily="18" charset="0"/>
                          <a:ea typeface="Cambria" panose="02040503050406030204" pitchFamily="18" charset="0"/>
                        </a:rPr>
                        <a:t> </a:t>
                      </a:r>
                      <a:r>
                        <a:rPr lang="vi-VN" sz="3600" dirty="0">
                          <a:solidFill>
                            <a:srgbClr val="002060"/>
                          </a:solidFill>
                          <a:effectLst/>
                          <a:latin typeface="Cambria" panose="02040503050406030204" pitchFamily="18" charset="0"/>
                          <a:ea typeface="Cambria" panose="02040503050406030204" pitchFamily="18" charset="0"/>
                        </a:rPr>
                        <a:t>dụng thức ăn ngay sau khi được nấu chín.</a:t>
                      </a:r>
                      <a:endParaRPr lang="en-US" sz="3600" dirty="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1930920"/>
                  </a:ext>
                </a:extLst>
              </a:tr>
              <a:tr h="1978021">
                <a:tc>
                  <a:txBody>
                    <a:bodyPr/>
                    <a:lstStyle/>
                    <a:p>
                      <a:pPr marL="0" marR="0" algn="just">
                        <a:lnSpc>
                          <a:spcPct val="120000"/>
                        </a:lnSpc>
                        <a:spcBef>
                          <a:spcPts val="0"/>
                        </a:spcBef>
                        <a:spcAft>
                          <a:spcPts val="0"/>
                        </a:spcAft>
                      </a:pPr>
                      <a:r>
                        <a:rPr lang="vi-VN" sz="3600" dirty="0">
                          <a:solidFill>
                            <a:srgbClr val="002060"/>
                          </a:solidFill>
                          <a:effectLst/>
                          <a:latin typeface="Cambria" panose="02040503050406030204" pitchFamily="18" charset="0"/>
                          <a:ea typeface="Cambria" panose="02040503050406030204" pitchFamily="18" charset="0"/>
                        </a:rPr>
                        <a:t>Đổ chất thải của người bệnh ra ngoài môi trường.</a:t>
                      </a:r>
                      <a:endParaRPr lang="en-US" sz="3600" dirty="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24130" algn="just">
                        <a:lnSpc>
                          <a:spcPct val="120000"/>
                        </a:lnSpc>
                        <a:spcBef>
                          <a:spcPts val="0"/>
                        </a:spcBef>
                        <a:spcAft>
                          <a:spcPts val="0"/>
                        </a:spcAft>
                      </a:pPr>
                      <a:r>
                        <a:rPr lang="vi-VN" sz="3600">
                          <a:solidFill>
                            <a:srgbClr val="002060"/>
                          </a:solidFill>
                          <a:effectLst/>
                          <a:latin typeface="Cambria" panose="02040503050406030204" pitchFamily="18" charset="0"/>
                          <a:ea typeface="Cambria" panose="02040503050406030204" pitchFamily="18" charset="0"/>
                        </a:rPr>
                        <a:t>Đổ chất thải của người bệnh đúng nơi quy định, sử dụng chất sát khuẩn.</a:t>
                      </a:r>
                      <a:endParaRPr lang="en-US" sz="360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1464143"/>
                  </a:ext>
                </a:extLst>
              </a:tr>
              <a:tr h="1695737">
                <a:tc>
                  <a:txBody>
                    <a:bodyPr/>
                    <a:lstStyle/>
                    <a:p>
                      <a:pPr marL="0" marR="24130" algn="just">
                        <a:lnSpc>
                          <a:spcPct val="120000"/>
                        </a:lnSpc>
                        <a:spcBef>
                          <a:spcPts val="0"/>
                        </a:spcBef>
                        <a:spcAft>
                          <a:spcPts val="0"/>
                        </a:spcAft>
                      </a:pPr>
                      <a:r>
                        <a:rPr lang="vi-VN" sz="3600">
                          <a:solidFill>
                            <a:srgbClr val="002060"/>
                          </a:solidFill>
                          <a:effectLst/>
                          <a:latin typeface="Cambria" panose="02040503050406030204" pitchFamily="18" charset="0"/>
                          <a:ea typeface="Cambria" panose="02040503050406030204" pitchFamily="18" charset="0"/>
                        </a:rPr>
                        <a:t>Không đeo găng tay, khẩu trang khi chăm sóc người bệnh tả.</a:t>
                      </a:r>
                      <a:endParaRPr lang="en-US" sz="360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24130" algn="just">
                        <a:lnSpc>
                          <a:spcPct val="120000"/>
                        </a:lnSpc>
                        <a:spcBef>
                          <a:spcPts val="0"/>
                        </a:spcBef>
                        <a:spcAft>
                          <a:spcPts val="0"/>
                        </a:spcAft>
                      </a:pPr>
                      <a:r>
                        <a:rPr lang="vi-VN" sz="3600" dirty="0">
                          <a:solidFill>
                            <a:srgbClr val="002060"/>
                          </a:solidFill>
                          <a:effectLst/>
                          <a:latin typeface="Cambria" panose="02040503050406030204" pitchFamily="18" charset="0"/>
                          <a:ea typeface="Cambria" panose="02040503050406030204" pitchFamily="18" charset="0"/>
                        </a:rPr>
                        <a:t>Đeo găng tay, khẩu trang khi chăm sóc người bệnh tả.</a:t>
                      </a:r>
                      <a:endParaRPr lang="en-US" sz="3600" dirty="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4115504"/>
                  </a:ext>
                </a:extLst>
              </a:tr>
              <a:tr h="1695737">
                <a:tc>
                  <a:txBody>
                    <a:bodyPr/>
                    <a:lstStyle/>
                    <a:p>
                      <a:pPr marL="0" marR="0" algn="just">
                        <a:lnSpc>
                          <a:spcPct val="120000"/>
                        </a:lnSpc>
                        <a:spcBef>
                          <a:spcPts val="0"/>
                        </a:spcBef>
                        <a:spcAft>
                          <a:spcPts val="0"/>
                        </a:spcAft>
                      </a:pPr>
                      <a:r>
                        <a:rPr lang="vi-VN" sz="3600">
                          <a:solidFill>
                            <a:srgbClr val="002060"/>
                          </a:solidFill>
                          <a:effectLst/>
                          <a:latin typeface="Cambria" panose="02040503050406030204" pitchFamily="18" charset="0"/>
                          <a:ea typeface="Cambria" panose="02040503050406030204" pitchFamily="18" charset="0"/>
                        </a:rPr>
                        <a:t>Tay nhiễm vi khuẩn tả tiếp xúc trực tiếp với thức ăn.</a:t>
                      </a:r>
                      <a:endParaRPr lang="en-US" sz="360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24130" algn="just">
                        <a:lnSpc>
                          <a:spcPct val="120000"/>
                        </a:lnSpc>
                        <a:spcBef>
                          <a:spcPts val="0"/>
                        </a:spcBef>
                        <a:spcAft>
                          <a:spcPts val="0"/>
                        </a:spcAft>
                      </a:pPr>
                      <a:r>
                        <a:rPr lang="vi-VN" sz="3600" dirty="0">
                          <a:solidFill>
                            <a:srgbClr val="002060"/>
                          </a:solidFill>
                          <a:effectLst/>
                          <a:latin typeface="Cambria" panose="02040503050406030204" pitchFamily="18" charset="0"/>
                          <a:ea typeface="Cambria" panose="02040503050406030204" pitchFamily="18" charset="0"/>
                        </a:rPr>
                        <a:t>Rửa tay bằng xà phòng trước khi ăn và sau khi đi đại tiện.</a:t>
                      </a:r>
                      <a:endParaRPr lang="en-US" sz="3600" dirty="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1013432"/>
                  </a:ext>
                </a:extLst>
              </a:tr>
              <a:tr h="1131168">
                <a:tc>
                  <a:txBody>
                    <a:bodyPr/>
                    <a:lstStyle/>
                    <a:p>
                      <a:pPr marL="0" marR="0" algn="just">
                        <a:lnSpc>
                          <a:spcPct val="120000"/>
                        </a:lnSpc>
                        <a:spcBef>
                          <a:spcPts val="0"/>
                        </a:spcBef>
                        <a:spcAft>
                          <a:spcPts val="0"/>
                        </a:spcAft>
                      </a:pPr>
                      <a:r>
                        <a:rPr lang="vi-VN" sz="3600">
                          <a:solidFill>
                            <a:srgbClr val="002060"/>
                          </a:solidFill>
                          <a:effectLst/>
                          <a:latin typeface="Cambria" panose="02040503050406030204" pitchFamily="18" charset="0"/>
                          <a:ea typeface="Cambria" panose="02040503050406030204" pitchFamily="18" charset="0"/>
                        </a:rPr>
                        <a:t>Ruồi mang vi khuẩn tả tiếp xúc với thức ăn</a:t>
                      </a:r>
                      <a:endParaRPr lang="en-US" sz="360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vi-VN" sz="3600" dirty="0">
                          <a:solidFill>
                            <a:srgbClr val="002060"/>
                          </a:solidFill>
                          <a:effectLst/>
                          <a:latin typeface="Cambria" panose="02040503050406030204" pitchFamily="18" charset="0"/>
                          <a:ea typeface="Cambria" panose="02040503050406030204" pitchFamily="18" charset="0"/>
                        </a:rPr>
                        <a:t>Giữ vệ sinh môi trường. Diệt ruồi.</a:t>
                      </a:r>
                      <a:endParaRPr lang="en-US" sz="3600" dirty="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944516"/>
                  </a:ext>
                </a:extLst>
              </a:tr>
            </a:tbl>
          </a:graphicData>
        </a:graphic>
      </p:graphicFrame>
    </p:spTree>
    <p:extLst>
      <p:ext uri="{BB962C8B-B14F-4D97-AF65-F5344CB8AC3E}">
        <p14:creationId xmlns:p14="http://schemas.microsoft.com/office/powerpoint/2010/main" val="337906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1600200" y="342900"/>
            <a:ext cx="11749656" cy="2590800"/>
            <a:chOff x="0" y="0"/>
            <a:chExt cx="13837408" cy="1577677"/>
          </a:xfrm>
        </p:grpSpPr>
        <p:grpSp>
          <p:nvGrpSpPr>
            <p:cNvPr id="26" name="Group 5">
              <a:extLst>
                <a:ext uri="{FF2B5EF4-FFF2-40B4-BE49-F238E27FC236}">
                  <a16:creationId xmlns:a16="http://schemas.microsoft.com/office/drawing/2014/main" id="{34D1674C-7704-2AB2-D446-CF94DE31C3D0}"/>
                </a:ext>
              </a:extLst>
            </p:cNvPr>
            <p:cNvGrpSpPr/>
            <p:nvPr/>
          </p:nvGrpSpPr>
          <p:grpSpPr>
            <a:xfrm>
              <a:off x="0" y="0"/>
              <a:ext cx="13837408" cy="1577677"/>
              <a:chOff x="0" y="0"/>
              <a:chExt cx="3056431" cy="348480"/>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400" y="102409"/>
              <a:ext cx="12332809" cy="1287314"/>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 biện pháp phòng tránh dịch tả là gì</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3848100"/>
            <a:ext cx="10515600" cy="50292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55721" y="0"/>
              <a:ext cx="1034819"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Giữ vệ sinh ăn uống.</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Giữ vệ sinh cá nhân.</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Giữ vệ sinh môi trường.</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Diệt ruồi.</a:t>
              </a:r>
            </a:p>
          </p:txBody>
        </p:sp>
      </p:grpSp>
    </p:spTree>
    <p:extLst>
      <p:ext uri="{BB962C8B-B14F-4D97-AF65-F5344CB8AC3E}">
        <p14:creationId xmlns:p14="http://schemas.microsoft.com/office/powerpoint/2010/main" val="204088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âu chuyện về bệnh tả">
            <a:hlinkClick r:id="" action="ppaction://media"/>
            <a:extLst>
              <a:ext uri="{FF2B5EF4-FFF2-40B4-BE49-F238E27FC236}">
                <a16:creationId xmlns:a16="http://schemas.microsoft.com/office/drawing/2014/main" id="{6F2B8B69-0956-F7A6-1CEE-DE07533B2E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43" y="0"/>
            <a:ext cx="18302288" cy="10287000"/>
          </a:xfrm>
          <a:prstGeom prst="rect">
            <a:avLst/>
          </a:prstGeom>
        </p:spPr>
      </p:pic>
    </p:spTree>
    <p:extLst>
      <p:ext uri="{BB962C8B-B14F-4D97-AF65-F5344CB8AC3E}">
        <p14:creationId xmlns:p14="http://schemas.microsoft.com/office/powerpoint/2010/main" val="406444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4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sp>
        <p:nvSpPr>
          <p:cNvPr id="2" name="Freeform 2"/>
          <p:cNvSpPr/>
          <p:nvPr/>
        </p:nvSpPr>
        <p:spPr>
          <a:xfrm>
            <a:off x="10457069" y="9164094"/>
            <a:ext cx="7563583" cy="3245465"/>
          </a:xfrm>
          <a:custGeom>
            <a:avLst/>
            <a:gdLst/>
            <a:ahLst/>
            <a:cxnLst/>
            <a:rect l="l" t="t" r="r" b="b"/>
            <a:pathLst>
              <a:path w="7563583" h="3245465">
                <a:moveTo>
                  <a:pt x="0" y="0"/>
                </a:moveTo>
                <a:lnTo>
                  <a:pt x="7563582" y="0"/>
                </a:lnTo>
                <a:lnTo>
                  <a:pt x="7563582" y="3245465"/>
                </a:lnTo>
                <a:lnTo>
                  <a:pt x="0" y="32454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796256" y="3361864"/>
            <a:ext cx="8769637" cy="6601145"/>
          </a:xfrm>
          <a:custGeom>
            <a:avLst/>
            <a:gdLst/>
            <a:ahLst/>
            <a:cxnLst/>
            <a:rect l="l" t="t" r="r" b="b"/>
            <a:pathLst>
              <a:path w="8769637" h="6601145">
                <a:moveTo>
                  <a:pt x="0" y="0"/>
                </a:moveTo>
                <a:lnTo>
                  <a:pt x="8769636" y="0"/>
                </a:lnTo>
                <a:lnTo>
                  <a:pt x="8769636" y="6601145"/>
                </a:lnTo>
                <a:lnTo>
                  <a:pt x="0" y="66011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5400000">
            <a:off x="15245066" y="-1291376"/>
            <a:ext cx="4447700" cy="4472093"/>
          </a:xfrm>
          <a:custGeom>
            <a:avLst/>
            <a:gdLst/>
            <a:ahLst/>
            <a:cxnLst/>
            <a:rect l="l" t="t" r="r" b="b"/>
            <a:pathLst>
              <a:path w="4447700" h="4472093">
                <a:moveTo>
                  <a:pt x="0" y="0"/>
                </a:moveTo>
                <a:lnTo>
                  <a:pt x="4447700" y="0"/>
                </a:lnTo>
                <a:lnTo>
                  <a:pt x="4447700" y="4472093"/>
                </a:lnTo>
                <a:lnTo>
                  <a:pt x="0" y="44720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263853" y="-709123"/>
            <a:ext cx="4049291" cy="2127719"/>
          </a:xfrm>
          <a:custGeom>
            <a:avLst/>
            <a:gdLst/>
            <a:ahLst/>
            <a:cxnLst/>
            <a:rect l="l" t="t" r="r" b="b"/>
            <a:pathLst>
              <a:path w="4049291" h="2127719">
                <a:moveTo>
                  <a:pt x="0" y="0"/>
                </a:moveTo>
                <a:lnTo>
                  <a:pt x="4049291" y="0"/>
                </a:lnTo>
                <a:lnTo>
                  <a:pt x="4049291" y="2127719"/>
                </a:lnTo>
                <a:lnTo>
                  <a:pt x="0" y="21277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831078" y="8611518"/>
            <a:ext cx="3603249" cy="1880241"/>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10800000">
            <a:off x="457200" y="2041681"/>
            <a:ext cx="12344399" cy="5128137"/>
            <a:chOff x="0" y="0"/>
            <a:chExt cx="3572462" cy="1638691"/>
          </a:xfrm>
        </p:grpSpPr>
        <p:sp>
          <p:nvSpPr>
            <p:cNvPr id="8" name="Freeform 8"/>
            <p:cNvSpPr/>
            <p:nvPr/>
          </p:nvSpPr>
          <p:spPr>
            <a:xfrm>
              <a:off x="0" y="0"/>
              <a:ext cx="3573351" cy="1641739"/>
            </a:xfrm>
            <a:custGeom>
              <a:avLst/>
              <a:gdLst/>
              <a:ahLst/>
              <a:cxnLst/>
              <a:rect l="l" t="t" r="r" b="b"/>
              <a:pathLst>
                <a:path w="3573351" h="1641739">
                  <a:moveTo>
                    <a:pt x="3511121" y="1636913"/>
                  </a:moveTo>
                  <a:cubicBezTo>
                    <a:pt x="3518360" y="1634881"/>
                    <a:pt x="3525853" y="1631833"/>
                    <a:pt x="3532457" y="1627642"/>
                  </a:cubicBezTo>
                  <a:cubicBezTo>
                    <a:pt x="3525472" y="1631960"/>
                    <a:pt x="3517979" y="1635135"/>
                    <a:pt x="3511121" y="1636913"/>
                  </a:cubicBezTo>
                  <a:close/>
                  <a:moveTo>
                    <a:pt x="3572462" y="1542933"/>
                  </a:moveTo>
                  <a:cubicBezTo>
                    <a:pt x="3572208" y="1554363"/>
                    <a:pt x="3571827" y="1554744"/>
                    <a:pt x="3571446" y="1554744"/>
                  </a:cubicBezTo>
                  <a:cubicBezTo>
                    <a:pt x="3571192" y="1554744"/>
                    <a:pt x="3571065" y="1554617"/>
                    <a:pt x="3570811" y="1555633"/>
                  </a:cubicBezTo>
                  <a:cubicBezTo>
                    <a:pt x="3570557" y="1556903"/>
                    <a:pt x="3570684" y="1558046"/>
                    <a:pt x="3570049" y="1565920"/>
                  </a:cubicBezTo>
                  <a:cubicBezTo>
                    <a:pt x="3570176" y="1572270"/>
                    <a:pt x="3568652" y="1583573"/>
                    <a:pt x="3562556" y="1595511"/>
                  </a:cubicBezTo>
                  <a:cubicBezTo>
                    <a:pt x="3556587" y="1607449"/>
                    <a:pt x="3545919" y="1619641"/>
                    <a:pt x="3532457" y="1627642"/>
                  </a:cubicBezTo>
                  <a:cubicBezTo>
                    <a:pt x="3547443" y="1618752"/>
                    <a:pt x="3559000" y="1603258"/>
                    <a:pt x="3563953" y="1590304"/>
                  </a:cubicBezTo>
                  <a:cubicBezTo>
                    <a:pt x="3569033" y="1577223"/>
                    <a:pt x="3568906" y="1567825"/>
                    <a:pt x="3568271" y="1568968"/>
                  </a:cubicBezTo>
                  <a:cubicBezTo>
                    <a:pt x="3567001" y="1579382"/>
                    <a:pt x="3564461" y="1584843"/>
                    <a:pt x="3563318" y="1588018"/>
                  </a:cubicBezTo>
                  <a:cubicBezTo>
                    <a:pt x="3562048" y="1591193"/>
                    <a:pt x="3561159" y="1592082"/>
                    <a:pt x="3560524" y="1593225"/>
                  </a:cubicBezTo>
                  <a:cubicBezTo>
                    <a:pt x="3559762" y="1594495"/>
                    <a:pt x="3559127" y="1595511"/>
                    <a:pt x="3557476" y="1598305"/>
                  </a:cubicBezTo>
                  <a:cubicBezTo>
                    <a:pt x="3557222" y="1598813"/>
                    <a:pt x="3556841" y="1599448"/>
                    <a:pt x="3556460" y="1599956"/>
                  </a:cubicBezTo>
                  <a:cubicBezTo>
                    <a:pt x="3556460" y="1599956"/>
                    <a:pt x="3555190" y="1604782"/>
                    <a:pt x="3545284" y="1614434"/>
                  </a:cubicBezTo>
                  <a:lnTo>
                    <a:pt x="3544141" y="1617609"/>
                  </a:lnTo>
                  <a:cubicBezTo>
                    <a:pt x="3539696" y="1622054"/>
                    <a:pt x="3532711" y="1626880"/>
                    <a:pt x="3525218" y="1630563"/>
                  </a:cubicBezTo>
                  <a:cubicBezTo>
                    <a:pt x="3506422" y="1641739"/>
                    <a:pt x="3490420" y="1637929"/>
                    <a:pt x="3490420" y="1637929"/>
                  </a:cubicBezTo>
                  <a:lnTo>
                    <a:pt x="3464639" y="1634500"/>
                  </a:lnTo>
                  <a:lnTo>
                    <a:pt x="3457781" y="1634881"/>
                  </a:lnTo>
                  <a:lnTo>
                    <a:pt x="3410918" y="1631706"/>
                  </a:lnTo>
                  <a:cubicBezTo>
                    <a:pt x="3113764" y="1633230"/>
                    <a:pt x="2666131" y="1631198"/>
                    <a:pt x="2375646" y="1630817"/>
                  </a:cubicBezTo>
                  <a:cubicBezTo>
                    <a:pt x="2248432" y="1630944"/>
                    <a:pt x="1916449" y="1630436"/>
                    <a:pt x="1739573" y="1631706"/>
                  </a:cubicBezTo>
                  <a:lnTo>
                    <a:pt x="1747736" y="1630563"/>
                  </a:lnTo>
                  <a:cubicBezTo>
                    <a:pt x="1536165" y="1630817"/>
                    <a:pt x="1245000" y="1632595"/>
                    <a:pt x="1117105" y="1632976"/>
                  </a:cubicBezTo>
                  <a:lnTo>
                    <a:pt x="1120506" y="1632468"/>
                  </a:lnTo>
                  <a:cubicBezTo>
                    <a:pt x="1035470" y="1632595"/>
                    <a:pt x="812334" y="1633738"/>
                    <a:pt x="839545" y="1635897"/>
                  </a:cubicBezTo>
                  <a:cubicBezTo>
                    <a:pt x="634097" y="1635262"/>
                    <a:pt x="670153" y="1633230"/>
                    <a:pt x="409600" y="1634373"/>
                  </a:cubicBezTo>
                  <a:lnTo>
                    <a:pt x="449738" y="1634627"/>
                  </a:lnTo>
                  <a:cubicBezTo>
                    <a:pt x="374906" y="1634627"/>
                    <a:pt x="227962" y="1634754"/>
                    <a:pt x="170688" y="1634754"/>
                  </a:cubicBezTo>
                  <a:cubicBezTo>
                    <a:pt x="153670" y="1634754"/>
                    <a:pt x="135001" y="1634627"/>
                    <a:pt x="115570" y="1634627"/>
                  </a:cubicBezTo>
                  <a:cubicBezTo>
                    <a:pt x="105791" y="1634627"/>
                    <a:pt x="95885" y="1634627"/>
                    <a:pt x="85852" y="1634500"/>
                  </a:cubicBezTo>
                  <a:cubicBezTo>
                    <a:pt x="80645" y="1634373"/>
                    <a:pt x="76708" y="1634627"/>
                    <a:pt x="68453" y="1634119"/>
                  </a:cubicBezTo>
                  <a:cubicBezTo>
                    <a:pt x="61087" y="1633230"/>
                    <a:pt x="53975" y="1631452"/>
                    <a:pt x="47117" y="1628658"/>
                  </a:cubicBezTo>
                  <a:cubicBezTo>
                    <a:pt x="19558" y="1617482"/>
                    <a:pt x="1143" y="1588907"/>
                    <a:pt x="1270" y="1560840"/>
                  </a:cubicBezTo>
                  <a:cubicBezTo>
                    <a:pt x="1270" y="1541409"/>
                    <a:pt x="1270" y="1522994"/>
                    <a:pt x="1397" y="1506357"/>
                  </a:cubicBezTo>
                  <a:cubicBezTo>
                    <a:pt x="1270" y="1473337"/>
                    <a:pt x="1270" y="1447429"/>
                    <a:pt x="1270" y="1423587"/>
                  </a:cubicBezTo>
                  <a:lnTo>
                    <a:pt x="1651" y="1432825"/>
                  </a:lnTo>
                  <a:cubicBezTo>
                    <a:pt x="508" y="1339918"/>
                    <a:pt x="1778" y="1221672"/>
                    <a:pt x="0" y="1126917"/>
                  </a:cubicBezTo>
                  <a:cubicBezTo>
                    <a:pt x="1016" y="950605"/>
                    <a:pt x="2413" y="190454"/>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21861" y="508"/>
                    <a:pt x="2698105" y="635"/>
                    <a:pt x="3422221" y="0"/>
                  </a:cubicBezTo>
                  <a:lnTo>
                    <a:pt x="3418030" y="254"/>
                  </a:lnTo>
                  <a:cubicBezTo>
                    <a:pt x="3431238" y="254"/>
                    <a:pt x="3449399" y="127"/>
                    <a:pt x="3471116" y="127"/>
                  </a:cubicBezTo>
                  <a:cubicBezTo>
                    <a:pt x="3476577" y="127"/>
                    <a:pt x="3482165" y="127"/>
                    <a:pt x="3488134" y="127"/>
                  </a:cubicBezTo>
                  <a:lnTo>
                    <a:pt x="3490420" y="127"/>
                  </a:lnTo>
                  <a:lnTo>
                    <a:pt x="3493849" y="254"/>
                  </a:lnTo>
                  <a:cubicBezTo>
                    <a:pt x="3496135" y="381"/>
                    <a:pt x="3498421" y="381"/>
                    <a:pt x="3500707" y="762"/>
                  </a:cubicBezTo>
                  <a:cubicBezTo>
                    <a:pt x="3505279" y="1270"/>
                    <a:pt x="3509978" y="2413"/>
                    <a:pt x="3514550" y="3810"/>
                  </a:cubicBezTo>
                  <a:cubicBezTo>
                    <a:pt x="3532838" y="9525"/>
                    <a:pt x="3549983" y="22860"/>
                    <a:pt x="3560016" y="41656"/>
                  </a:cubicBezTo>
                  <a:cubicBezTo>
                    <a:pt x="3564969" y="51054"/>
                    <a:pt x="3568271" y="61722"/>
                    <a:pt x="3569033" y="72771"/>
                  </a:cubicBezTo>
                  <a:cubicBezTo>
                    <a:pt x="3569414" y="79121"/>
                    <a:pt x="3569287" y="81915"/>
                    <a:pt x="3569287" y="85725"/>
                  </a:cubicBezTo>
                  <a:cubicBezTo>
                    <a:pt x="3569287" y="89408"/>
                    <a:pt x="3569287" y="93091"/>
                    <a:pt x="3569287" y="96901"/>
                  </a:cubicBezTo>
                  <a:cubicBezTo>
                    <a:pt x="3569287" y="111887"/>
                    <a:pt x="3569414" y="127254"/>
                    <a:pt x="3569414" y="143002"/>
                  </a:cubicBezTo>
                  <a:cubicBezTo>
                    <a:pt x="3569541" y="177785"/>
                    <a:pt x="3569668" y="245617"/>
                    <a:pt x="3569795" y="313450"/>
                  </a:cubicBezTo>
                  <a:cubicBezTo>
                    <a:pt x="3570049" y="585046"/>
                    <a:pt x="3570430" y="856378"/>
                    <a:pt x="3570557" y="965913"/>
                  </a:cubicBezTo>
                  <a:lnTo>
                    <a:pt x="3571827" y="1009991"/>
                  </a:lnTo>
                  <a:cubicBezTo>
                    <a:pt x="3570811" y="1055917"/>
                    <a:pt x="3571573" y="1098940"/>
                    <a:pt x="3570811" y="1162021"/>
                  </a:cubicBezTo>
                  <a:cubicBezTo>
                    <a:pt x="3570938" y="1195014"/>
                    <a:pt x="3571954" y="1181289"/>
                    <a:pt x="3572208" y="1165717"/>
                  </a:cubicBezTo>
                  <a:cubicBezTo>
                    <a:pt x="3571446" y="1220616"/>
                    <a:pt x="3572462" y="1280267"/>
                    <a:pt x="3571700" y="1310620"/>
                  </a:cubicBezTo>
                  <a:lnTo>
                    <a:pt x="3571319" y="1301382"/>
                  </a:lnTo>
                  <a:cubicBezTo>
                    <a:pt x="3570049" y="1387163"/>
                    <a:pt x="3573351" y="1437048"/>
                    <a:pt x="3571954" y="1487180"/>
                  </a:cubicBezTo>
                  <a:lnTo>
                    <a:pt x="3571700" y="1486799"/>
                  </a:lnTo>
                  <a:cubicBezTo>
                    <a:pt x="3570811" y="1505468"/>
                    <a:pt x="3572081" y="1526677"/>
                    <a:pt x="3572462" y="1542933"/>
                  </a:cubicBezTo>
                  <a:close/>
                  <a:moveTo>
                    <a:pt x="3530044" y="1627261"/>
                  </a:moveTo>
                  <a:cubicBezTo>
                    <a:pt x="3529409" y="1627642"/>
                    <a:pt x="3528901" y="1628023"/>
                    <a:pt x="3528393" y="1628404"/>
                  </a:cubicBezTo>
                  <a:cubicBezTo>
                    <a:pt x="3528901" y="1628150"/>
                    <a:pt x="3529409" y="1628023"/>
                    <a:pt x="3529917" y="1627642"/>
                  </a:cubicBezTo>
                  <a:cubicBezTo>
                    <a:pt x="3529917" y="1627642"/>
                    <a:pt x="3530044" y="1627388"/>
                    <a:pt x="3530044" y="1627261"/>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9"/>
          <p:cNvSpPr txBox="1"/>
          <p:nvPr/>
        </p:nvSpPr>
        <p:spPr>
          <a:xfrm>
            <a:off x="838200" y="2552700"/>
            <a:ext cx="11506200" cy="4062651"/>
          </a:xfrm>
          <a:prstGeom prst="rect">
            <a:avLst/>
          </a:prstGeom>
        </p:spPr>
        <p:txBody>
          <a:bodyPr wrap="square" lIns="0" tIns="0" rIns="0" bIns="0" rtlCol="0" anchor="t">
            <a:spAutoFit/>
          </a:bodyPr>
          <a:lstStyle/>
          <a:p>
            <a:pPr lvl="0" algn="just"/>
            <a:r>
              <a:rPr lang="en-US" sz="6600" dirty="0">
                <a:solidFill>
                  <a:srgbClr val="FF0000"/>
                </a:solidFill>
                <a:latin typeface="Cambria" panose="02040503050406030204" pitchFamily="18" charset="0"/>
                <a:ea typeface="Cambria" panose="02040503050406030204" pitchFamily="18" charset="0"/>
              </a:rPr>
              <a:t>   </a:t>
            </a:r>
            <a:r>
              <a:rPr lang="vi-VN" sz="6600" dirty="0">
                <a:solidFill>
                  <a:srgbClr val="FF0000"/>
                </a:solidFill>
                <a:latin typeface="Cambria" panose="02040503050406030204" pitchFamily="18" charset="0"/>
                <a:ea typeface="Cambria" panose="02040503050406030204" pitchFamily="18" charset="0"/>
              </a:rPr>
              <a:t>Việc chăm sóc sức khoẻ cần được thực hiện đầy đủ và thường xuyên thì chúng ta mới có  chất lượng cuộc sống cao. </a:t>
            </a:r>
            <a:endPar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30D1D04B-B6E4-03E0-93B5-8634D85530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53200" y="190500"/>
            <a:ext cx="6355576" cy="1831934"/>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3C42F1F5-8D44-FA3B-6947-8826356A9A7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25200" y="7658100"/>
            <a:ext cx="1981200" cy="1981200"/>
          </a:xfrm>
          <a:prstGeom prst="rect">
            <a:avLst/>
          </a:prstGeom>
        </p:spPr>
      </p:pic>
    </p:spTree>
    <p:extLst>
      <p:ext uri="{BB962C8B-B14F-4D97-AF65-F5344CB8AC3E}">
        <p14:creationId xmlns:p14="http://schemas.microsoft.com/office/powerpoint/2010/main" val="382483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9144000" y="2571750"/>
            <a:ext cx="81153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37363" cy="17991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flipH="1">
            <a:off x="1371027" y="2072805"/>
            <a:ext cx="6951967" cy="7185495"/>
          </a:xfrm>
          <a:custGeom>
            <a:avLst/>
            <a:gdLst/>
            <a:ahLst/>
            <a:cxnLst/>
            <a:rect l="l" t="t" r="r" b="b"/>
            <a:pathLst>
              <a:path w="6951967" h="7185495">
                <a:moveTo>
                  <a:pt x="6951967" y="0"/>
                </a:moveTo>
                <a:lnTo>
                  <a:pt x="0" y="0"/>
                </a:lnTo>
                <a:lnTo>
                  <a:pt x="0" y="7185495"/>
                </a:lnTo>
                <a:lnTo>
                  <a:pt x="6951967" y="7185495"/>
                </a:lnTo>
                <a:lnTo>
                  <a:pt x="6951967"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627994">
            <a:off x="3549718" y="290401"/>
            <a:ext cx="2187622" cy="2100117"/>
          </a:xfrm>
          <a:custGeom>
            <a:avLst/>
            <a:gdLst/>
            <a:ahLst/>
            <a:cxnLst/>
            <a:rect l="l" t="t" r="r" b="b"/>
            <a:pathLst>
              <a:path w="2187622" h="2100117">
                <a:moveTo>
                  <a:pt x="0" y="0"/>
                </a:moveTo>
                <a:lnTo>
                  <a:pt x="2187622" y="0"/>
                </a:lnTo>
                <a:lnTo>
                  <a:pt x="2187622" y="2100117"/>
                </a:lnTo>
                <a:lnTo>
                  <a:pt x="0" y="21001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07832" y="1498341"/>
            <a:ext cx="2783556" cy="2146817"/>
          </a:xfrm>
          <a:custGeom>
            <a:avLst/>
            <a:gdLst/>
            <a:ahLst/>
            <a:cxnLst/>
            <a:rect l="l" t="t" r="r" b="b"/>
            <a:pathLst>
              <a:path w="2783556" h="2146817">
                <a:moveTo>
                  <a:pt x="0" y="0"/>
                </a:moveTo>
                <a:lnTo>
                  <a:pt x="2783555" y="0"/>
                </a:lnTo>
                <a:lnTo>
                  <a:pt x="2783555" y="2146818"/>
                </a:lnTo>
                <a:lnTo>
                  <a:pt x="0" y="2146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1154235">
            <a:off x="6457172" y="422969"/>
            <a:ext cx="2932901" cy="2992756"/>
          </a:xfrm>
          <a:custGeom>
            <a:avLst/>
            <a:gdLst/>
            <a:ahLst/>
            <a:cxnLst/>
            <a:rect l="l" t="t" r="r" b="b"/>
            <a:pathLst>
              <a:path w="2932901" h="2992756">
                <a:moveTo>
                  <a:pt x="0" y="0"/>
                </a:moveTo>
                <a:lnTo>
                  <a:pt x="2932901" y="0"/>
                </a:lnTo>
                <a:lnTo>
                  <a:pt x="2932901" y="2992756"/>
                </a:lnTo>
                <a:lnTo>
                  <a:pt x="0" y="29927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B5AA9482-AEF0-E415-F967-C170A44045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86800" y="2781300"/>
            <a:ext cx="8707966" cy="7010651"/>
          </a:xfrm>
          <a:prstGeom prst="rect">
            <a:avLst/>
          </a:prstGeom>
        </p:spPr>
      </p:pic>
    </p:spTree>
    <p:extLst>
      <p:ext uri="{BB962C8B-B14F-4D97-AF65-F5344CB8AC3E}">
        <p14:creationId xmlns:p14="http://schemas.microsoft.com/office/powerpoint/2010/main" val="139506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5DBC636C-03C9-FEE4-7212-5F73A1793BD8}"/>
              </a:ext>
            </a:extLst>
          </p:cNvPr>
          <p:cNvGrpSpPr/>
          <p:nvPr/>
        </p:nvGrpSpPr>
        <p:grpSpPr>
          <a:xfrm>
            <a:off x="5638800" y="2400300"/>
            <a:ext cx="11598163" cy="6858000"/>
            <a:chOff x="-575" y="0"/>
            <a:chExt cx="13838558" cy="2227310"/>
          </a:xfrm>
        </p:grpSpPr>
        <p:grpSp>
          <p:nvGrpSpPr>
            <p:cNvPr id="5" name="Group 5">
              <a:extLst>
                <a:ext uri="{FF2B5EF4-FFF2-40B4-BE49-F238E27FC236}">
                  <a16:creationId xmlns:a16="http://schemas.microsoft.com/office/drawing/2014/main" id="{C0A89124-2F80-7E06-F938-47630142FCE4}"/>
                </a:ext>
              </a:extLst>
            </p:cNvPr>
            <p:cNvGrpSpPr/>
            <p:nvPr/>
          </p:nvGrpSpPr>
          <p:grpSpPr>
            <a:xfrm>
              <a:off x="-575" y="0"/>
              <a:ext cx="13838558" cy="2227310"/>
              <a:chOff x="-127" y="0"/>
              <a:chExt cx="3056685" cy="491972"/>
            </a:xfrm>
          </p:grpSpPr>
          <p:sp>
            <p:nvSpPr>
              <p:cNvPr id="7" name="Freeform 6">
                <a:extLst>
                  <a:ext uri="{FF2B5EF4-FFF2-40B4-BE49-F238E27FC236}">
                    <a16:creationId xmlns:a16="http://schemas.microsoft.com/office/drawing/2014/main" id="{3B35DF3D-E50E-454A-EFC3-0666562B8E80}"/>
                  </a:ext>
                </a:extLst>
              </p:cNvPr>
              <p:cNvSpPr/>
              <p:nvPr/>
            </p:nvSpPr>
            <p:spPr>
              <a:xfrm>
                <a:off x="-127" y="0"/>
                <a:ext cx="3056685" cy="491972"/>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7">
              <a:extLst>
                <a:ext uri="{FF2B5EF4-FFF2-40B4-BE49-F238E27FC236}">
                  <a16:creationId xmlns:a16="http://schemas.microsoft.com/office/drawing/2014/main" id="{93B36F3D-8BA9-8E54-1CEB-DCACE67D7B74}"/>
                </a:ext>
              </a:extLst>
            </p:cNvPr>
            <p:cNvSpPr txBox="1"/>
            <p:nvPr/>
          </p:nvSpPr>
          <p:spPr>
            <a:xfrm>
              <a:off x="914399" y="102409"/>
              <a:ext cx="12332809" cy="1913368"/>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việc làm nào trong sinh hoạt hằng ngày của em và người thân có thể dẫn tới lây nhiễm vi khuẩn tả? Em và người t</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t>
              </a:r>
              <a:r>
                <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ân cần thay đổi thói quen gì để phòng tránh bệnh tả?</a:t>
              </a:r>
              <a:endParaRPr kumimoji="0" lang="vi-VN" sz="5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4" name="Freeform 16">
            <a:extLst>
              <a:ext uri="{FF2B5EF4-FFF2-40B4-BE49-F238E27FC236}">
                <a16:creationId xmlns:a16="http://schemas.microsoft.com/office/drawing/2014/main" id="{48A6F2FC-A264-3D83-D8C1-0A7ADDD1FEEF}"/>
              </a:ext>
            </a:extLst>
          </p:cNvPr>
          <p:cNvSpPr/>
          <p:nvPr/>
        </p:nvSpPr>
        <p:spPr>
          <a:xfrm>
            <a:off x="685800" y="3543300"/>
            <a:ext cx="4477793" cy="6111132"/>
          </a:xfrm>
          <a:custGeom>
            <a:avLst/>
            <a:gdLst/>
            <a:ahLst/>
            <a:cxnLst/>
            <a:rect l="l" t="t" r="r" b="b"/>
            <a:pathLst>
              <a:path w="4477793" h="6111132">
                <a:moveTo>
                  <a:pt x="0" y="0"/>
                </a:moveTo>
                <a:lnTo>
                  <a:pt x="4477794" y="0"/>
                </a:lnTo>
                <a:lnTo>
                  <a:pt x="4477794" y="6111132"/>
                </a:lnTo>
                <a:lnTo>
                  <a:pt x="0" y="61111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518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457200" y="419100"/>
            <a:ext cx="12115800" cy="84582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89814" y="0"/>
              <a:ext cx="925780"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Đi vệ sinh xong quên rửa tay.</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Ăn uống quà vặt ở cổng trường.</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Lười dọn dẹp nhà cửa, bếp ăn.</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Không bảo quản đồ ăn cẩn thận,...</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Không ăn thức ăn ôi thiu, không rõ nguồn gốc.</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Dọn dẹp nhà cửa, nhà vệ sinh hằng ngày,...</a:t>
              </a:r>
            </a:p>
          </p:txBody>
        </p:sp>
      </p:grpSp>
    </p:spTree>
    <p:extLst>
      <p:ext uri="{BB962C8B-B14F-4D97-AF65-F5344CB8AC3E}">
        <p14:creationId xmlns:p14="http://schemas.microsoft.com/office/powerpoint/2010/main" val="184796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1600200" y="342900"/>
            <a:ext cx="11749656" cy="2590800"/>
            <a:chOff x="0" y="0"/>
            <a:chExt cx="13837408" cy="1577677"/>
          </a:xfrm>
        </p:grpSpPr>
        <p:grpSp>
          <p:nvGrpSpPr>
            <p:cNvPr id="26" name="Group 5">
              <a:extLst>
                <a:ext uri="{FF2B5EF4-FFF2-40B4-BE49-F238E27FC236}">
                  <a16:creationId xmlns:a16="http://schemas.microsoft.com/office/drawing/2014/main" id="{34D1674C-7704-2AB2-D446-CF94DE31C3D0}"/>
                </a:ext>
              </a:extLst>
            </p:cNvPr>
            <p:cNvGrpSpPr/>
            <p:nvPr/>
          </p:nvGrpSpPr>
          <p:grpSpPr>
            <a:xfrm>
              <a:off x="0" y="0"/>
              <a:ext cx="13837408" cy="1577677"/>
              <a:chOff x="0" y="0"/>
              <a:chExt cx="3056431" cy="348480"/>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538438" y="102409"/>
              <a:ext cx="13191734" cy="1029844"/>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Ngoài bệnh tả, còn có những bệnh nào do vi khuẩn gây ra qua đường ăn uống?</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3848100"/>
            <a:ext cx="10515600" cy="41148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55721" y="0"/>
              <a:ext cx="1026859"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Bệnh</a:t>
              </a:r>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chảy</a:t>
              </a:r>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bệnh</a:t>
              </a:r>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viêm</a:t>
              </a:r>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gan</a:t>
              </a:r>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 </a:t>
              </a:r>
              <a:r>
                <a:rPr kumimoji="0" lang="en-US"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bệnh</a:t>
              </a:r>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dạ</a:t>
              </a:r>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dày</a:t>
              </a:r>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bệnh</a:t>
              </a:r>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kiết</a:t>
              </a:r>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lị</a:t>
              </a:r>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70656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1600200" y="342900"/>
            <a:ext cx="11749656" cy="3276600"/>
            <a:chOff x="0" y="0"/>
            <a:chExt cx="13837408" cy="1672026"/>
          </a:xfrm>
        </p:grpSpPr>
        <p:grpSp>
          <p:nvGrpSpPr>
            <p:cNvPr id="26" name="Group 5">
              <a:extLst>
                <a:ext uri="{FF2B5EF4-FFF2-40B4-BE49-F238E27FC236}">
                  <a16:creationId xmlns:a16="http://schemas.microsoft.com/office/drawing/2014/main" id="{34D1674C-7704-2AB2-D446-CF94DE31C3D0}"/>
                </a:ext>
              </a:extLst>
            </p:cNvPr>
            <p:cNvGrpSpPr/>
            <p:nvPr/>
          </p:nvGrpSpPr>
          <p:grpSpPr>
            <a:xfrm>
              <a:off x="0" y="0"/>
              <a:ext cx="13837408" cy="1577677"/>
              <a:chOff x="0" y="0"/>
              <a:chExt cx="3056431" cy="348480"/>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538438" y="102409"/>
              <a:ext cx="13191734" cy="1569617"/>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sẽ khuyên mọi người xung quanh như thế nào để phòng tránh các bệnh do vi khuẩn gây ra?</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3848100"/>
            <a:ext cx="10515600" cy="59436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55721" y="0"/>
              <a:ext cx="979098"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lang="vi-VN" sz="4800" b="0" i="0" dirty="0">
                  <a:solidFill>
                    <a:srgbClr val="FF0000"/>
                  </a:solidFill>
                  <a:effectLst/>
                  <a:latin typeface="Cambria" panose="02040503050406030204" pitchFamily="18" charset="0"/>
                  <a:ea typeface="Cambria" panose="02040503050406030204" pitchFamily="18" charset="0"/>
                </a:rPr>
                <a:t>Em và người t</a:t>
              </a:r>
              <a:r>
                <a:rPr lang="en-US" sz="4800" b="0" i="0" dirty="0">
                  <a:solidFill>
                    <a:srgbClr val="FF0000"/>
                  </a:solidFill>
                  <a:effectLst/>
                  <a:latin typeface="Cambria" panose="02040503050406030204" pitchFamily="18" charset="0"/>
                  <a:ea typeface="Cambria" panose="02040503050406030204" pitchFamily="18" charset="0"/>
                </a:rPr>
                <a:t>h</a:t>
              </a:r>
              <a:r>
                <a:rPr lang="vi-VN" sz="4800" b="0" i="0" dirty="0">
                  <a:solidFill>
                    <a:srgbClr val="FF0000"/>
                  </a:solidFill>
                  <a:effectLst/>
                  <a:latin typeface="Cambria" panose="02040503050406030204" pitchFamily="18" charset="0"/>
                  <a:ea typeface="Cambria" panose="02040503050406030204" pitchFamily="18" charset="0"/>
                </a:rPr>
                <a:t>ân cần thay đổi thói quen để phòng tránh bệnh tả là thường xuyên rửa tay trước khi ăn, sau khi đi vệ sinh, thực hiện ăn chín, uống sôi, sử dụng lồng bàn che đậy mâm cơm,….</a:t>
              </a:r>
              <a:endParaRPr kumimoji="0" lang="vi-VN"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30715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806CB457-B586-22AD-7AFF-0411AD4A7E45}"/>
              </a:ext>
            </a:extLst>
          </p:cNvPr>
          <p:cNvPicPr>
            <a:picLocks noChangeAspect="1"/>
          </p:cNvPicPr>
          <p:nvPr/>
        </p:nvPicPr>
        <p:blipFill>
          <a:blip r:embed="rId3"/>
          <a:stretch>
            <a:fillRect/>
          </a:stretch>
        </p:blipFill>
        <p:spPr>
          <a:xfrm>
            <a:off x="1600200" y="2247900"/>
            <a:ext cx="15186928" cy="563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8802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2052912" y="2951608"/>
            <a:ext cx="14182176" cy="4383784"/>
            <a:chOff x="0" y="0"/>
            <a:chExt cx="3735223" cy="1154577"/>
          </a:xfrm>
        </p:grpSpPr>
        <p:sp>
          <p:nvSpPr>
            <p:cNvPr id="4" name="Freeform 4"/>
            <p:cNvSpPr/>
            <p:nvPr/>
          </p:nvSpPr>
          <p:spPr>
            <a:xfrm>
              <a:off x="0" y="0"/>
              <a:ext cx="3735223" cy="1154577"/>
            </a:xfrm>
            <a:custGeom>
              <a:avLst/>
              <a:gdLst/>
              <a:ahLst/>
              <a:cxnLst/>
              <a:rect l="l" t="t" r="r" b="b"/>
              <a:pathLst>
                <a:path w="3735223" h="1154577">
                  <a:moveTo>
                    <a:pt x="27840" y="0"/>
                  </a:moveTo>
                  <a:lnTo>
                    <a:pt x="3707383" y="0"/>
                  </a:lnTo>
                  <a:cubicBezTo>
                    <a:pt x="3714767" y="0"/>
                    <a:pt x="3721848" y="2933"/>
                    <a:pt x="3727069" y="8154"/>
                  </a:cubicBezTo>
                  <a:cubicBezTo>
                    <a:pt x="3732290" y="13375"/>
                    <a:pt x="3735223" y="20457"/>
                    <a:pt x="3735223" y="27840"/>
                  </a:cubicBezTo>
                  <a:lnTo>
                    <a:pt x="3735223" y="1126736"/>
                  </a:lnTo>
                  <a:cubicBezTo>
                    <a:pt x="3735223" y="1134120"/>
                    <a:pt x="3732290" y="1141201"/>
                    <a:pt x="3727069" y="1146422"/>
                  </a:cubicBezTo>
                  <a:cubicBezTo>
                    <a:pt x="3721848" y="1151644"/>
                    <a:pt x="3714767" y="1154577"/>
                    <a:pt x="3707383" y="1154577"/>
                  </a:cubicBezTo>
                  <a:lnTo>
                    <a:pt x="27840" y="1154577"/>
                  </a:lnTo>
                  <a:cubicBezTo>
                    <a:pt x="20457" y="1154577"/>
                    <a:pt x="13375" y="1151644"/>
                    <a:pt x="8154" y="1146422"/>
                  </a:cubicBezTo>
                  <a:cubicBezTo>
                    <a:pt x="2933" y="1141201"/>
                    <a:pt x="0" y="1134120"/>
                    <a:pt x="0" y="1126736"/>
                  </a:cubicBezTo>
                  <a:lnTo>
                    <a:pt x="0" y="27840"/>
                  </a:lnTo>
                  <a:cubicBezTo>
                    <a:pt x="0" y="20457"/>
                    <a:pt x="2933" y="13375"/>
                    <a:pt x="8154" y="8154"/>
                  </a:cubicBezTo>
                  <a:cubicBezTo>
                    <a:pt x="13375" y="2933"/>
                    <a:pt x="20457" y="0"/>
                    <a:pt x="27840"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3735223" cy="119267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3798144">
            <a:off x="16119838" y="3086100"/>
            <a:ext cx="3374136" cy="411480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2508841">
            <a:off x="-1460191" y="1994174"/>
            <a:ext cx="4545953" cy="4318655"/>
          </a:xfrm>
          <a:custGeom>
            <a:avLst/>
            <a:gdLst/>
            <a:ahLst/>
            <a:cxnLst/>
            <a:rect l="l" t="t" r="r" b="b"/>
            <a:pathLst>
              <a:path w="4545953" h="4318655">
                <a:moveTo>
                  <a:pt x="0" y="0"/>
                </a:moveTo>
                <a:lnTo>
                  <a:pt x="4545953" y="0"/>
                </a:lnTo>
                <a:lnTo>
                  <a:pt x="4545953" y="4318655"/>
                </a:lnTo>
                <a:lnTo>
                  <a:pt x="0" y="43186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rot="-1053958">
            <a:off x="15244093" y="-237972"/>
            <a:ext cx="3221499" cy="3092639"/>
          </a:xfrm>
          <a:custGeom>
            <a:avLst/>
            <a:gdLst/>
            <a:ahLst/>
            <a:cxnLst/>
            <a:rect l="l" t="t" r="r" b="b"/>
            <a:pathLst>
              <a:path w="3221499" h="3092639">
                <a:moveTo>
                  <a:pt x="0" y="0"/>
                </a:moveTo>
                <a:lnTo>
                  <a:pt x="3221500" y="0"/>
                </a:lnTo>
                <a:lnTo>
                  <a:pt x="3221500" y="3092640"/>
                </a:lnTo>
                <a:lnTo>
                  <a:pt x="0" y="30926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4001750" y="6997999"/>
            <a:ext cx="5335235" cy="4114800"/>
          </a:xfrm>
          <a:custGeom>
            <a:avLst/>
            <a:gdLst/>
            <a:ahLst/>
            <a:cxnLst/>
            <a:rect l="l" t="t" r="r" b="b"/>
            <a:pathLst>
              <a:path w="5335235" h="4114800">
                <a:moveTo>
                  <a:pt x="0" y="0"/>
                </a:moveTo>
                <a:lnTo>
                  <a:pt x="5335235" y="0"/>
                </a:lnTo>
                <a:lnTo>
                  <a:pt x="533523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rot="1339956" flipH="1">
            <a:off x="-369756" y="6168263"/>
            <a:ext cx="2796913" cy="4585103"/>
          </a:xfrm>
          <a:custGeom>
            <a:avLst/>
            <a:gdLst/>
            <a:ahLst/>
            <a:cxnLst/>
            <a:rect l="l" t="t" r="r" b="b"/>
            <a:pathLst>
              <a:path w="2796913" h="4585103">
                <a:moveTo>
                  <a:pt x="2796912" y="0"/>
                </a:moveTo>
                <a:lnTo>
                  <a:pt x="0" y="0"/>
                </a:lnTo>
                <a:lnTo>
                  <a:pt x="0" y="4585103"/>
                </a:lnTo>
                <a:lnTo>
                  <a:pt x="2796912" y="4585103"/>
                </a:lnTo>
                <a:lnTo>
                  <a:pt x="2796912"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rot="-10540091">
            <a:off x="5867093" y="-1015747"/>
            <a:ext cx="4242787" cy="4374007"/>
          </a:xfrm>
          <a:custGeom>
            <a:avLst/>
            <a:gdLst/>
            <a:ahLst/>
            <a:cxnLst/>
            <a:rect l="l" t="t" r="r" b="b"/>
            <a:pathLst>
              <a:path w="4242787" h="4374007">
                <a:moveTo>
                  <a:pt x="0" y="0"/>
                </a:moveTo>
                <a:lnTo>
                  <a:pt x="4242787" y="0"/>
                </a:lnTo>
                <a:lnTo>
                  <a:pt x="4242787" y="4374006"/>
                </a:lnTo>
                <a:lnTo>
                  <a:pt x="0" y="437400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Freeform 12"/>
          <p:cNvSpPr/>
          <p:nvPr/>
        </p:nvSpPr>
        <p:spPr>
          <a:xfrm rot="1705624">
            <a:off x="8751454" y="6929462"/>
            <a:ext cx="5739834" cy="4477071"/>
          </a:xfrm>
          <a:custGeom>
            <a:avLst/>
            <a:gdLst/>
            <a:ahLst/>
            <a:cxnLst/>
            <a:rect l="l" t="t" r="r" b="b"/>
            <a:pathLst>
              <a:path w="5739834" h="4477071">
                <a:moveTo>
                  <a:pt x="0" y="0"/>
                </a:moveTo>
                <a:lnTo>
                  <a:pt x="5739834" y="0"/>
                </a:lnTo>
                <a:lnTo>
                  <a:pt x="5739834" y="4477071"/>
                </a:lnTo>
                <a:lnTo>
                  <a:pt x="0" y="447707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3" name="Freeform 13"/>
          <p:cNvSpPr/>
          <p:nvPr/>
        </p:nvSpPr>
        <p:spPr>
          <a:xfrm>
            <a:off x="2001045" y="-334038"/>
            <a:ext cx="3421124" cy="3010589"/>
          </a:xfrm>
          <a:custGeom>
            <a:avLst/>
            <a:gdLst/>
            <a:ahLst/>
            <a:cxnLst/>
            <a:rect l="l" t="t" r="r" b="b"/>
            <a:pathLst>
              <a:path w="3421124" h="3010589">
                <a:moveTo>
                  <a:pt x="0" y="0"/>
                </a:moveTo>
                <a:lnTo>
                  <a:pt x="3421123" y="0"/>
                </a:lnTo>
                <a:lnTo>
                  <a:pt x="3421123" y="3010589"/>
                </a:lnTo>
                <a:lnTo>
                  <a:pt x="0" y="301058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4" name="Freeform 14"/>
          <p:cNvSpPr/>
          <p:nvPr/>
        </p:nvSpPr>
        <p:spPr>
          <a:xfrm>
            <a:off x="10554805" y="-651997"/>
            <a:ext cx="4107808" cy="4191640"/>
          </a:xfrm>
          <a:custGeom>
            <a:avLst/>
            <a:gdLst/>
            <a:ahLst/>
            <a:cxnLst/>
            <a:rect l="l" t="t" r="r" b="b"/>
            <a:pathLst>
              <a:path w="4107808" h="4191640">
                <a:moveTo>
                  <a:pt x="0" y="0"/>
                </a:moveTo>
                <a:lnTo>
                  <a:pt x="4107807" y="0"/>
                </a:lnTo>
                <a:lnTo>
                  <a:pt x="4107807" y="4191640"/>
                </a:lnTo>
                <a:lnTo>
                  <a:pt x="0" y="419164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5" name="Freeform 15"/>
          <p:cNvSpPr/>
          <p:nvPr/>
        </p:nvSpPr>
        <p:spPr>
          <a:xfrm>
            <a:off x="2207269" y="6997999"/>
            <a:ext cx="7001390" cy="5181029"/>
          </a:xfrm>
          <a:custGeom>
            <a:avLst/>
            <a:gdLst/>
            <a:ahLst/>
            <a:cxnLst/>
            <a:rect l="l" t="t" r="r" b="b"/>
            <a:pathLst>
              <a:path w="7001390" h="5181029">
                <a:moveTo>
                  <a:pt x="0" y="0"/>
                </a:moveTo>
                <a:lnTo>
                  <a:pt x="7001390" y="0"/>
                </a:lnTo>
                <a:lnTo>
                  <a:pt x="7001390" y="5181028"/>
                </a:lnTo>
                <a:lnTo>
                  <a:pt x="0" y="518102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pic>
        <p:nvPicPr>
          <p:cNvPr id="17" name="Picture 16">
            <a:extLst>
              <a:ext uri="{FF2B5EF4-FFF2-40B4-BE49-F238E27FC236}">
                <a16:creationId xmlns:a16="http://schemas.microsoft.com/office/drawing/2014/main" id="{65ABA0FA-C771-8141-18C9-49F62521915F}"/>
              </a:ext>
            </a:extLst>
          </p:cNvPr>
          <p:cNvPicPr>
            <a:picLocks noChangeAspect="1"/>
          </p:cNvPicPr>
          <p:nvPr/>
        </p:nvPicPr>
        <p:blipFill>
          <a:blip r:embed="rId23"/>
          <a:stretch>
            <a:fillRect/>
          </a:stretch>
        </p:blipFill>
        <p:spPr>
          <a:xfrm>
            <a:off x="3200400" y="3009900"/>
            <a:ext cx="12436918" cy="46516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9144000" y="2571750"/>
            <a:ext cx="81153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2137363" cy="17991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3104546">
            <a:off x="934832" y="960495"/>
            <a:ext cx="1670206" cy="1687077"/>
          </a:xfrm>
          <a:custGeom>
            <a:avLst/>
            <a:gdLst/>
            <a:ahLst/>
            <a:cxnLst/>
            <a:rect l="l" t="t" r="r" b="b"/>
            <a:pathLst>
              <a:path w="1670206" h="1687077">
                <a:moveTo>
                  <a:pt x="0" y="0"/>
                </a:moveTo>
                <a:lnTo>
                  <a:pt x="1670207" y="0"/>
                </a:lnTo>
                <a:lnTo>
                  <a:pt x="1670207" y="1687077"/>
                </a:lnTo>
                <a:lnTo>
                  <a:pt x="0" y="16870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875179">
            <a:off x="6924746" y="1110209"/>
            <a:ext cx="1917098" cy="1859586"/>
          </a:xfrm>
          <a:custGeom>
            <a:avLst/>
            <a:gdLst/>
            <a:ahLst/>
            <a:cxnLst/>
            <a:rect l="l" t="t" r="r" b="b"/>
            <a:pathLst>
              <a:path w="1917098" h="1859586">
                <a:moveTo>
                  <a:pt x="0" y="0"/>
                </a:moveTo>
                <a:lnTo>
                  <a:pt x="1917099" y="0"/>
                </a:lnTo>
                <a:lnTo>
                  <a:pt x="1917099" y="1859586"/>
                </a:lnTo>
                <a:lnTo>
                  <a:pt x="0" y="18595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rot="1808177">
            <a:off x="4014393" y="625964"/>
            <a:ext cx="1745453" cy="1535998"/>
          </a:xfrm>
          <a:custGeom>
            <a:avLst/>
            <a:gdLst/>
            <a:ahLst/>
            <a:cxnLst/>
            <a:rect l="l" t="t" r="r" b="b"/>
            <a:pathLst>
              <a:path w="1745453" h="1535998">
                <a:moveTo>
                  <a:pt x="0" y="0"/>
                </a:moveTo>
                <a:lnTo>
                  <a:pt x="1745453" y="0"/>
                </a:lnTo>
                <a:lnTo>
                  <a:pt x="1745453" y="1535999"/>
                </a:lnTo>
                <a:lnTo>
                  <a:pt x="0" y="15359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TextBox 13"/>
          <p:cNvSpPr txBox="1"/>
          <p:nvPr/>
        </p:nvSpPr>
        <p:spPr>
          <a:xfrm>
            <a:off x="9753600" y="3619500"/>
            <a:ext cx="7239000" cy="4924425"/>
          </a:xfrm>
          <a:prstGeom prst="rect">
            <a:avLst/>
          </a:prstGeom>
        </p:spPr>
        <p:txBody>
          <a:bodyPr wrap="square" lIns="0" tIns="0" rIns="0" bIns="0" rtlCol="0" anchor="t">
            <a:spAutoFit/>
          </a:bodyPr>
          <a:lstStyle/>
          <a:p>
            <a:pPr algn="ctr"/>
            <a:r>
              <a:rPr lang="vi-VN" sz="8000" b="1" spc="182" dirty="0">
                <a:solidFill>
                  <a:srgbClr val="000000"/>
                </a:solidFill>
                <a:latin typeface="Cambria" panose="02040503050406030204" pitchFamily="18" charset="0"/>
                <a:ea typeface="Cambria" panose="02040503050406030204" pitchFamily="18" charset="0"/>
                <a:cs typeface="Playwrite US Modern"/>
                <a:sym typeface="Playwrite US Modern"/>
              </a:rPr>
              <a:t>Qua đoạn phim em nhận ra những thông tin nào?</a:t>
            </a:r>
            <a:endParaRPr lang="en-US" sz="8000" b="1" spc="182" dirty="0">
              <a:solidFill>
                <a:srgbClr val="000000"/>
              </a:solidFill>
              <a:latin typeface="Cambria" panose="02040503050406030204" pitchFamily="18" charset="0"/>
              <a:ea typeface="Cambria" panose="02040503050406030204" pitchFamily="18" charset="0"/>
              <a:cs typeface="Playwrite US Modern"/>
              <a:sym typeface="Playwrite US Modern"/>
            </a:endParaRPr>
          </a:p>
        </p:txBody>
      </p:sp>
      <p:sp>
        <p:nvSpPr>
          <p:cNvPr id="6" name="Freeform 16">
            <a:extLst>
              <a:ext uri="{FF2B5EF4-FFF2-40B4-BE49-F238E27FC236}">
                <a16:creationId xmlns:a16="http://schemas.microsoft.com/office/drawing/2014/main" id="{70D34788-0791-DAD9-EDF3-C03D93EDC36D}"/>
              </a:ext>
            </a:extLst>
          </p:cNvPr>
          <p:cNvSpPr/>
          <p:nvPr/>
        </p:nvSpPr>
        <p:spPr>
          <a:xfrm flipH="1">
            <a:off x="4343400" y="1866900"/>
            <a:ext cx="3614703"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6" name="Group 6"/>
          <p:cNvGrpSpPr/>
          <p:nvPr/>
        </p:nvGrpSpPr>
        <p:grpSpPr>
          <a:xfrm>
            <a:off x="1066800" y="800100"/>
            <a:ext cx="15392400" cy="8534400"/>
            <a:chOff x="0" y="0"/>
            <a:chExt cx="1688991" cy="812800"/>
          </a:xfrm>
        </p:grpSpPr>
        <p:sp>
          <p:nvSpPr>
            <p:cNvPr id="7" name="Freeform 7"/>
            <p:cNvSpPr/>
            <p:nvPr/>
          </p:nvSpPr>
          <p:spPr>
            <a:xfrm>
              <a:off x="0" y="0"/>
              <a:ext cx="1688991" cy="812800"/>
            </a:xfrm>
            <a:custGeom>
              <a:avLst/>
              <a:gdLst/>
              <a:ahLst/>
              <a:cxnLst/>
              <a:rect l="l" t="t" r="r" b="b"/>
              <a:pathLst>
                <a:path w="1688991" h="812800">
                  <a:moveTo>
                    <a:pt x="61569" y="0"/>
                  </a:moveTo>
                  <a:lnTo>
                    <a:pt x="1627422" y="0"/>
                  </a:lnTo>
                  <a:cubicBezTo>
                    <a:pt x="1643751" y="0"/>
                    <a:pt x="1659412" y="6487"/>
                    <a:pt x="1670958" y="18033"/>
                  </a:cubicBezTo>
                  <a:cubicBezTo>
                    <a:pt x="1682504" y="29580"/>
                    <a:pt x="1688991" y="45240"/>
                    <a:pt x="1688991" y="61569"/>
                  </a:cubicBezTo>
                  <a:lnTo>
                    <a:pt x="1688991" y="751231"/>
                  </a:lnTo>
                  <a:cubicBezTo>
                    <a:pt x="1688991" y="785234"/>
                    <a:pt x="1661426" y="812800"/>
                    <a:pt x="1627422" y="812800"/>
                  </a:cubicBezTo>
                  <a:lnTo>
                    <a:pt x="61569" y="812800"/>
                  </a:lnTo>
                  <a:cubicBezTo>
                    <a:pt x="45240" y="812800"/>
                    <a:pt x="29580" y="806313"/>
                    <a:pt x="18033" y="794767"/>
                  </a:cubicBezTo>
                  <a:cubicBezTo>
                    <a:pt x="6487" y="783220"/>
                    <a:pt x="0" y="767560"/>
                    <a:pt x="0" y="751231"/>
                  </a:cubicBezTo>
                  <a:lnTo>
                    <a:pt x="0" y="61569"/>
                  </a:lnTo>
                  <a:cubicBezTo>
                    <a:pt x="0" y="45240"/>
                    <a:pt x="6487" y="29580"/>
                    <a:pt x="18033" y="18033"/>
                  </a:cubicBezTo>
                  <a:cubicBezTo>
                    <a:pt x="29580" y="6487"/>
                    <a:pt x="45240" y="0"/>
                    <a:pt x="61569" y="0"/>
                  </a:cubicBezTo>
                  <a:close/>
                </a:path>
              </a:pathLst>
            </a:custGeom>
            <a:solidFill>
              <a:srgbClr val="3C7152"/>
            </a:solidFill>
            <a:ln w="142875" cap="rnd">
              <a:solidFill>
                <a:srgbClr val="FFFFFF"/>
              </a:solidFill>
              <a:prstDash val="solid"/>
              <a:round/>
            </a:ln>
          </p:spPr>
          <p:txBody>
            <a:bodyPr/>
            <a:lstStyle/>
            <a:p>
              <a:endParaRPr lang="en-US"/>
            </a:p>
          </p:txBody>
        </p:sp>
        <p:sp>
          <p:nvSpPr>
            <p:cNvPr id="8" name="TextBox 8"/>
            <p:cNvSpPr txBox="1"/>
            <p:nvPr/>
          </p:nvSpPr>
          <p:spPr>
            <a:xfrm>
              <a:off x="0" y="-38100"/>
              <a:ext cx="1688991" cy="850900"/>
            </a:xfrm>
            <a:prstGeom prst="rect">
              <a:avLst/>
            </a:prstGeom>
          </p:spPr>
          <p:txBody>
            <a:bodyPr lIns="50800" tIns="50800" rIns="50800" bIns="50800" rtlCol="0" anchor="ctr"/>
            <a:lstStyle/>
            <a:p>
              <a:pPr algn="ctr">
                <a:lnSpc>
                  <a:spcPts val="2659"/>
                </a:lnSpc>
              </a:pPr>
              <a:endParaRPr/>
            </a:p>
          </p:txBody>
        </p:sp>
      </p:grpSp>
      <p:sp>
        <p:nvSpPr>
          <p:cNvPr id="3" name="TextBox 2">
            <a:extLst>
              <a:ext uri="{FF2B5EF4-FFF2-40B4-BE49-F238E27FC236}">
                <a16:creationId xmlns:a16="http://schemas.microsoft.com/office/drawing/2014/main" id="{580358D6-5332-1EB1-405A-C689853A938D}"/>
              </a:ext>
            </a:extLst>
          </p:cNvPr>
          <p:cNvSpPr txBox="1"/>
          <p:nvPr/>
        </p:nvSpPr>
        <p:spPr>
          <a:xfrm>
            <a:off x="2286000" y="1943100"/>
            <a:ext cx="13106400" cy="6247864"/>
          </a:xfrm>
          <a:prstGeom prst="rect">
            <a:avLst/>
          </a:prstGeom>
          <a:noFill/>
        </p:spPr>
        <p:txBody>
          <a:bodyPr wrap="square" rtlCol="0">
            <a:spAutoFit/>
          </a:bodyPr>
          <a:lstStyle/>
          <a:p>
            <a:pPr algn="just"/>
            <a:r>
              <a:rPr lang="vi-VN" sz="8000" dirty="0">
                <a:solidFill>
                  <a:schemeClr val="bg1"/>
                </a:solidFill>
                <a:latin typeface="Cambria" panose="02040503050406030204" pitchFamily="18" charset="0"/>
                <a:ea typeface="Cambria" panose="02040503050406030204" pitchFamily="18" charset="0"/>
              </a:rPr>
              <a:t>Đây là căn bệnh nguy hiểm có thể bùng phát thành dịch trên diện rộng, có thể gây chết người nếu không được điều trị kịp thời.</a:t>
            </a:r>
            <a:endParaRPr lang="en-US" sz="8000" dirty="0">
              <a:solidFill>
                <a:schemeClr val="bg1"/>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grpSp>
        <p:nvGrpSpPr>
          <p:cNvPr id="3" name="Group 3"/>
          <p:cNvGrpSpPr/>
          <p:nvPr/>
        </p:nvGrpSpPr>
        <p:grpSpPr>
          <a:xfrm>
            <a:off x="1028700" y="2951608"/>
            <a:ext cx="16230600" cy="4383784"/>
            <a:chOff x="0" y="0"/>
            <a:chExt cx="4274726" cy="1154577"/>
          </a:xfrm>
        </p:grpSpPr>
        <p:sp>
          <p:nvSpPr>
            <p:cNvPr id="4" name="Freeform 4"/>
            <p:cNvSpPr/>
            <p:nvPr/>
          </p:nvSpPr>
          <p:spPr>
            <a:xfrm>
              <a:off x="0" y="0"/>
              <a:ext cx="4274726" cy="1154577"/>
            </a:xfrm>
            <a:custGeom>
              <a:avLst/>
              <a:gdLst/>
              <a:ahLst/>
              <a:cxnLst/>
              <a:rect l="l" t="t" r="r" b="b"/>
              <a:pathLst>
                <a:path w="4274726" h="1154577">
                  <a:moveTo>
                    <a:pt x="24327" y="0"/>
                  </a:moveTo>
                  <a:lnTo>
                    <a:pt x="4250399" y="0"/>
                  </a:lnTo>
                  <a:cubicBezTo>
                    <a:pt x="4263834" y="0"/>
                    <a:pt x="4274726" y="10891"/>
                    <a:pt x="4274726" y="24327"/>
                  </a:cubicBezTo>
                  <a:lnTo>
                    <a:pt x="4274726" y="1130250"/>
                  </a:lnTo>
                  <a:cubicBezTo>
                    <a:pt x="4274726" y="1136702"/>
                    <a:pt x="4272163" y="1142889"/>
                    <a:pt x="4267601" y="1147452"/>
                  </a:cubicBezTo>
                  <a:cubicBezTo>
                    <a:pt x="4263039" y="1152014"/>
                    <a:pt x="4256851" y="1154577"/>
                    <a:pt x="4250399" y="1154577"/>
                  </a:cubicBezTo>
                  <a:lnTo>
                    <a:pt x="24327" y="1154577"/>
                  </a:lnTo>
                  <a:cubicBezTo>
                    <a:pt x="10891" y="1154577"/>
                    <a:pt x="0" y="1143685"/>
                    <a:pt x="0" y="1130250"/>
                  </a:cubicBezTo>
                  <a:lnTo>
                    <a:pt x="0" y="24327"/>
                  </a:lnTo>
                  <a:cubicBezTo>
                    <a:pt x="0" y="10891"/>
                    <a:pt x="10891" y="0"/>
                    <a:pt x="24327"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4274726" cy="119267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3798144">
            <a:off x="16198728" y="1676537"/>
            <a:ext cx="3374136" cy="411480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2508841">
            <a:off x="-1460191" y="416554"/>
            <a:ext cx="4545953" cy="4318655"/>
          </a:xfrm>
          <a:custGeom>
            <a:avLst/>
            <a:gdLst/>
            <a:ahLst/>
            <a:cxnLst/>
            <a:rect l="l" t="t" r="r" b="b"/>
            <a:pathLst>
              <a:path w="4545953" h="4318655">
                <a:moveTo>
                  <a:pt x="0" y="0"/>
                </a:moveTo>
                <a:lnTo>
                  <a:pt x="4545953" y="0"/>
                </a:lnTo>
                <a:lnTo>
                  <a:pt x="4545953" y="4318655"/>
                </a:lnTo>
                <a:lnTo>
                  <a:pt x="0" y="43186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1053958">
            <a:off x="14364089" y="-2274"/>
            <a:ext cx="2581436" cy="2478178"/>
          </a:xfrm>
          <a:custGeom>
            <a:avLst/>
            <a:gdLst/>
            <a:ahLst/>
            <a:cxnLst/>
            <a:rect l="l" t="t" r="r" b="b"/>
            <a:pathLst>
              <a:path w="2581436" h="2478178">
                <a:moveTo>
                  <a:pt x="0" y="0"/>
                </a:moveTo>
                <a:lnTo>
                  <a:pt x="2581435" y="0"/>
                </a:lnTo>
                <a:lnTo>
                  <a:pt x="2581435" y="2478179"/>
                </a:lnTo>
                <a:lnTo>
                  <a:pt x="0" y="24781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14001750" y="6997999"/>
            <a:ext cx="5335235" cy="4114800"/>
          </a:xfrm>
          <a:custGeom>
            <a:avLst/>
            <a:gdLst/>
            <a:ahLst/>
            <a:cxnLst/>
            <a:rect l="l" t="t" r="r" b="b"/>
            <a:pathLst>
              <a:path w="5335235" h="4114800">
                <a:moveTo>
                  <a:pt x="0" y="0"/>
                </a:moveTo>
                <a:lnTo>
                  <a:pt x="5335235" y="0"/>
                </a:lnTo>
                <a:lnTo>
                  <a:pt x="533523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rot="1339956" flipH="1">
            <a:off x="-585671" y="6361745"/>
            <a:ext cx="2796913" cy="4585103"/>
          </a:xfrm>
          <a:custGeom>
            <a:avLst/>
            <a:gdLst/>
            <a:ahLst/>
            <a:cxnLst/>
            <a:rect l="l" t="t" r="r" b="b"/>
            <a:pathLst>
              <a:path w="2796913" h="4585103">
                <a:moveTo>
                  <a:pt x="2796913" y="0"/>
                </a:moveTo>
                <a:lnTo>
                  <a:pt x="0" y="0"/>
                </a:lnTo>
                <a:lnTo>
                  <a:pt x="0" y="4585103"/>
                </a:lnTo>
                <a:lnTo>
                  <a:pt x="2796913" y="4585103"/>
                </a:lnTo>
                <a:lnTo>
                  <a:pt x="2796913"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 name="Freeform 11"/>
          <p:cNvSpPr/>
          <p:nvPr/>
        </p:nvSpPr>
        <p:spPr>
          <a:xfrm rot="-10378117">
            <a:off x="6060255" y="-785462"/>
            <a:ext cx="4242787" cy="4374007"/>
          </a:xfrm>
          <a:custGeom>
            <a:avLst/>
            <a:gdLst/>
            <a:ahLst/>
            <a:cxnLst/>
            <a:rect l="l" t="t" r="r" b="b"/>
            <a:pathLst>
              <a:path w="4242787" h="4374007">
                <a:moveTo>
                  <a:pt x="0" y="0"/>
                </a:moveTo>
                <a:lnTo>
                  <a:pt x="4242787" y="0"/>
                </a:lnTo>
                <a:lnTo>
                  <a:pt x="4242787" y="4374007"/>
                </a:lnTo>
                <a:lnTo>
                  <a:pt x="0" y="437400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2" name="Freeform 12"/>
          <p:cNvSpPr/>
          <p:nvPr/>
        </p:nvSpPr>
        <p:spPr>
          <a:xfrm rot="1705624">
            <a:off x="8751454" y="6929462"/>
            <a:ext cx="5739834" cy="4477071"/>
          </a:xfrm>
          <a:custGeom>
            <a:avLst/>
            <a:gdLst/>
            <a:ahLst/>
            <a:cxnLst/>
            <a:rect l="l" t="t" r="r" b="b"/>
            <a:pathLst>
              <a:path w="5739834" h="4477071">
                <a:moveTo>
                  <a:pt x="0" y="0"/>
                </a:moveTo>
                <a:lnTo>
                  <a:pt x="5739834" y="0"/>
                </a:lnTo>
                <a:lnTo>
                  <a:pt x="5739834" y="4477071"/>
                </a:lnTo>
                <a:lnTo>
                  <a:pt x="0" y="447707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3" name="Freeform 13"/>
          <p:cNvSpPr/>
          <p:nvPr/>
        </p:nvSpPr>
        <p:spPr>
          <a:xfrm>
            <a:off x="2741778" y="-202919"/>
            <a:ext cx="3421124" cy="3010589"/>
          </a:xfrm>
          <a:custGeom>
            <a:avLst/>
            <a:gdLst/>
            <a:ahLst/>
            <a:cxnLst/>
            <a:rect l="l" t="t" r="r" b="b"/>
            <a:pathLst>
              <a:path w="3421124" h="3010589">
                <a:moveTo>
                  <a:pt x="0" y="0"/>
                </a:moveTo>
                <a:lnTo>
                  <a:pt x="3421124" y="0"/>
                </a:lnTo>
                <a:lnTo>
                  <a:pt x="3421124" y="3010589"/>
                </a:lnTo>
                <a:lnTo>
                  <a:pt x="0" y="301058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4" name="Freeform 14"/>
          <p:cNvSpPr/>
          <p:nvPr/>
        </p:nvSpPr>
        <p:spPr>
          <a:xfrm>
            <a:off x="9942506" y="-651997"/>
            <a:ext cx="4107808" cy="4191640"/>
          </a:xfrm>
          <a:custGeom>
            <a:avLst/>
            <a:gdLst/>
            <a:ahLst/>
            <a:cxnLst/>
            <a:rect l="l" t="t" r="r" b="b"/>
            <a:pathLst>
              <a:path w="4107808" h="4191640">
                <a:moveTo>
                  <a:pt x="0" y="0"/>
                </a:moveTo>
                <a:lnTo>
                  <a:pt x="4107807" y="0"/>
                </a:lnTo>
                <a:lnTo>
                  <a:pt x="4107807" y="4191640"/>
                </a:lnTo>
                <a:lnTo>
                  <a:pt x="0" y="419164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5" name="Freeform 15"/>
          <p:cNvSpPr/>
          <p:nvPr/>
        </p:nvSpPr>
        <p:spPr>
          <a:xfrm>
            <a:off x="2001045" y="7696486"/>
            <a:ext cx="7001390" cy="5181029"/>
          </a:xfrm>
          <a:custGeom>
            <a:avLst/>
            <a:gdLst/>
            <a:ahLst/>
            <a:cxnLst/>
            <a:rect l="l" t="t" r="r" b="b"/>
            <a:pathLst>
              <a:path w="7001390" h="5181029">
                <a:moveTo>
                  <a:pt x="0" y="0"/>
                </a:moveTo>
                <a:lnTo>
                  <a:pt x="7001390" y="0"/>
                </a:lnTo>
                <a:lnTo>
                  <a:pt x="7001390" y="5181028"/>
                </a:lnTo>
                <a:lnTo>
                  <a:pt x="0" y="518102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pic>
        <p:nvPicPr>
          <p:cNvPr id="20" name="Picture 19">
            <a:extLst>
              <a:ext uri="{FF2B5EF4-FFF2-40B4-BE49-F238E27FC236}">
                <a16:creationId xmlns:a16="http://schemas.microsoft.com/office/drawing/2014/main" id="{F37C8BE4-72FB-1F3D-EE90-B311D060AFCF}"/>
              </a:ext>
            </a:extLst>
          </p:cNvPr>
          <p:cNvPicPr>
            <a:picLocks noChangeAspect="1"/>
          </p:cNvPicPr>
          <p:nvPr/>
        </p:nvPicPr>
        <p:blipFill>
          <a:blip r:embed="rId24"/>
          <a:stretch>
            <a:fillRect/>
          </a:stretch>
        </p:blipFill>
        <p:spPr>
          <a:xfrm>
            <a:off x="1828800" y="3543300"/>
            <a:ext cx="14412193" cy="3133616"/>
          </a:xfrm>
          <a:prstGeom prst="rect">
            <a:avLst/>
          </a:prstGeom>
        </p:spPr>
      </p:pic>
      <p:pic>
        <p:nvPicPr>
          <p:cNvPr id="24" name="Picture 23">
            <a:extLst>
              <a:ext uri="{FF2B5EF4-FFF2-40B4-BE49-F238E27FC236}">
                <a16:creationId xmlns:a16="http://schemas.microsoft.com/office/drawing/2014/main" id="{5D63415B-0837-3C20-0A4B-22EB6CA90F88}"/>
              </a:ext>
            </a:extLst>
          </p:cNvPr>
          <p:cNvPicPr>
            <a:picLocks noChangeAspect="1"/>
          </p:cNvPicPr>
          <p:nvPr/>
        </p:nvPicPr>
        <p:blipFill>
          <a:blip r:embed="rId25"/>
          <a:stretch>
            <a:fillRect/>
          </a:stretch>
        </p:blipFill>
        <p:spPr>
          <a:xfrm>
            <a:off x="6553200" y="876300"/>
            <a:ext cx="4895512" cy="1969179"/>
          </a:xfrm>
          <a:prstGeom prst="rect">
            <a:avLst/>
          </a:prstGeom>
        </p:spPr>
      </p:pic>
      <p:pic>
        <p:nvPicPr>
          <p:cNvPr id="25" name="Picture 24" descr="A round pink label with white text and a black background&#10;&#10;Description automatically generated">
            <a:extLst>
              <a:ext uri="{FF2B5EF4-FFF2-40B4-BE49-F238E27FC236}">
                <a16:creationId xmlns:a16="http://schemas.microsoft.com/office/drawing/2014/main" id="{1421AA15-57C3-82B8-6F54-0D1C925822F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163800" y="7658100"/>
            <a:ext cx="2380953" cy="2380953"/>
          </a:xfrm>
          <a:prstGeom prst="rect">
            <a:avLst/>
          </a:prstGeom>
        </p:spPr>
      </p:pic>
      <p:sp>
        <p:nvSpPr>
          <p:cNvPr id="16" name="TextBox 15">
            <a:extLst>
              <a:ext uri="{FF2B5EF4-FFF2-40B4-BE49-F238E27FC236}">
                <a16:creationId xmlns:a16="http://schemas.microsoft.com/office/drawing/2014/main" id="{3955066A-552D-AC5F-782C-9B0C3C445D1D}"/>
              </a:ext>
            </a:extLst>
          </p:cNvPr>
          <p:cNvSpPr txBox="1"/>
          <p:nvPr/>
        </p:nvSpPr>
        <p:spPr>
          <a:xfrm>
            <a:off x="7391400" y="6286500"/>
            <a:ext cx="3505200" cy="1015663"/>
          </a:xfrm>
          <a:prstGeom prst="rect">
            <a:avLst/>
          </a:prstGeom>
          <a:noFill/>
        </p:spPr>
        <p:txBody>
          <a:bodyPr wrap="square" rtlCol="0">
            <a:spAutoFit/>
          </a:bodyPr>
          <a:lstStyle/>
          <a:p>
            <a:r>
              <a:rPr lang="en-US" sz="6000" b="1" dirty="0">
                <a:solidFill>
                  <a:srgbClr val="FF0000"/>
                </a:solidFill>
                <a:latin typeface="Cambria" panose="02040503050406030204" pitchFamily="18" charset="0"/>
                <a:ea typeface="Cambria" panose="02040503050406030204" pitchFamily="18" charset="0"/>
              </a:rPr>
              <a:t>(</a:t>
            </a:r>
            <a:r>
              <a:rPr lang="en-US" sz="6000" b="1" dirty="0" err="1">
                <a:solidFill>
                  <a:srgbClr val="FF0000"/>
                </a:solidFill>
                <a:latin typeface="Cambria" panose="02040503050406030204" pitchFamily="18" charset="0"/>
                <a:ea typeface="Cambria" panose="02040503050406030204" pitchFamily="18" charset="0"/>
              </a:rPr>
              <a:t>Tiết</a:t>
            </a:r>
            <a:r>
              <a:rPr lang="en-US" sz="6000" b="1" dirty="0">
                <a:solidFill>
                  <a:srgbClr val="FF0000"/>
                </a:solidFill>
                <a:latin typeface="Cambria" panose="02040503050406030204" pitchFamily="18" charset="0"/>
                <a:ea typeface="Cambria" panose="02040503050406030204" pitchFamily="18" charset="0"/>
              </a:rPr>
              <a:t>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9144000" y="2571750"/>
            <a:ext cx="81153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37363" cy="17991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flipH="1">
            <a:off x="1371027" y="2072805"/>
            <a:ext cx="6951967" cy="7185495"/>
          </a:xfrm>
          <a:custGeom>
            <a:avLst/>
            <a:gdLst/>
            <a:ahLst/>
            <a:cxnLst/>
            <a:rect l="l" t="t" r="r" b="b"/>
            <a:pathLst>
              <a:path w="6951967" h="7185495">
                <a:moveTo>
                  <a:pt x="6951967" y="0"/>
                </a:moveTo>
                <a:lnTo>
                  <a:pt x="0" y="0"/>
                </a:lnTo>
                <a:lnTo>
                  <a:pt x="0" y="7185495"/>
                </a:lnTo>
                <a:lnTo>
                  <a:pt x="6951967" y="7185495"/>
                </a:lnTo>
                <a:lnTo>
                  <a:pt x="6951967"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627994">
            <a:off x="3549718" y="290401"/>
            <a:ext cx="2187622" cy="2100117"/>
          </a:xfrm>
          <a:custGeom>
            <a:avLst/>
            <a:gdLst/>
            <a:ahLst/>
            <a:cxnLst/>
            <a:rect l="l" t="t" r="r" b="b"/>
            <a:pathLst>
              <a:path w="2187622" h="2100117">
                <a:moveTo>
                  <a:pt x="0" y="0"/>
                </a:moveTo>
                <a:lnTo>
                  <a:pt x="2187622" y="0"/>
                </a:lnTo>
                <a:lnTo>
                  <a:pt x="2187622" y="2100117"/>
                </a:lnTo>
                <a:lnTo>
                  <a:pt x="0" y="21001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07832" y="1498341"/>
            <a:ext cx="2783556" cy="2146817"/>
          </a:xfrm>
          <a:custGeom>
            <a:avLst/>
            <a:gdLst/>
            <a:ahLst/>
            <a:cxnLst/>
            <a:rect l="l" t="t" r="r" b="b"/>
            <a:pathLst>
              <a:path w="2783556" h="2146817">
                <a:moveTo>
                  <a:pt x="0" y="0"/>
                </a:moveTo>
                <a:lnTo>
                  <a:pt x="2783555" y="0"/>
                </a:lnTo>
                <a:lnTo>
                  <a:pt x="2783555" y="2146818"/>
                </a:lnTo>
                <a:lnTo>
                  <a:pt x="0" y="2146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1154235">
            <a:off x="6457172" y="422969"/>
            <a:ext cx="2932901" cy="2992756"/>
          </a:xfrm>
          <a:custGeom>
            <a:avLst/>
            <a:gdLst/>
            <a:ahLst/>
            <a:cxnLst/>
            <a:rect l="l" t="t" r="r" b="b"/>
            <a:pathLst>
              <a:path w="2932901" h="2992756">
                <a:moveTo>
                  <a:pt x="0" y="0"/>
                </a:moveTo>
                <a:lnTo>
                  <a:pt x="2932901" y="0"/>
                </a:lnTo>
                <a:lnTo>
                  <a:pt x="2932901" y="2992756"/>
                </a:lnTo>
                <a:lnTo>
                  <a:pt x="0" y="29927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9350972-2B2B-6F6D-9676-28E8281FFE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39200" y="2933700"/>
            <a:ext cx="9083872" cy="6803620"/>
          </a:xfrm>
          <a:prstGeom prst="rect">
            <a:avLst/>
          </a:prstGeom>
        </p:spPr>
      </p:pic>
    </p:spTree>
    <p:extLst>
      <p:ext uri="{BB962C8B-B14F-4D97-AF65-F5344CB8AC3E}">
        <p14:creationId xmlns:p14="http://schemas.microsoft.com/office/powerpoint/2010/main" val="95707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9144000" y="2571750"/>
            <a:ext cx="8115300" cy="46291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2137363" cy="1799167"/>
            </a:xfrm>
            <a:prstGeom prst="rect">
              <a:avLst/>
            </a:prstGeom>
          </p:spPr>
          <p:txBody>
            <a:bodyPr lIns="50800" tIns="50800" rIns="50800" bIns="50800" rtlCol="0" anchor="ctr"/>
            <a:lstStyle/>
            <a:p>
              <a:pPr algn="ctr">
                <a:lnSpc>
                  <a:spcPts val="2659"/>
                </a:lnSpc>
                <a:spcBef>
                  <a:spcPct val="0"/>
                </a:spcBef>
              </a:pPr>
              <a:endParaRPr/>
            </a:p>
          </p:txBody>
        </p:sp>
      </p:grpSp>
      <p:sp>
        <p:nvSpPr>
          <p:cNvPr id="21" name="TextBox 21"/>
          <p:cNvSpPr txBox="1"/>
          <p:nvPr/>
        </p:nvSpPr>
        <p:spPr>
          <a:xfrm>
            <a:off x="9448800" y="3771900"/>
            <a:ext cx="7772400" cy="1769715"/>
          </a:xfrm>
          <a:prstGeom prst="rect">
            <a:avLst/>
          </a:prstGeom>
        </p:spPr>
        <p:txBody>
          <a:bodyPr wrap="square" lIns="0" tIns="0" rIns="0" bIns="0" rtlCol="0" anchor="t">
            <a:spAutoFit/>
          </a:bodyPr>
          <a:lstStyle/>
          <a:p>
            <a:pPr algn="ctr"/>
            <a:r>
              <a:rPr lang="en-US" sz="11500" b="1" spc="234" dirty="0">
                <a:solidFill>
                  <a:srgbClr val="000000"/>
                </a:solidFill>
                <a:latin typeface="Cambria" panose="02040503050406030204" pitchFamily="18" charset="0"/>
                <a:ea typeface="Cambria" panose="02040503050406030204" pitchFamily="18" charset="0"/>
                <a:cs typeface="Playwrite US Modern"/>
                <a:sym typeface="Playwrite US Modern"/>
              </a:rPr>
              <a:t>2. </a:t>
            </a:r>
            <a:r>
              <a:rPr lang="en-US" sz="11500" b="1" spc="234" dirty="0" err="1">
                <a:solidFill>
                  <a:srgbClr val="000000"/>
                </a:solidFill>
                <a:latin typeface="Cambria" panose="02040503050406030204" pitchFamily="18" charset="0"/>
                <a:ea typeface="Cambria" panose="02040503050406030204" pitchFamily="18" charset="0"/>
                <a:cs typeface="Playwrite US Modern"/>
                <a:sym typeface="Playwrite US Modern"/>
              </a:rPr>
              <a:t>Bệnh</a:t>
            </a:r>
            <a:r>
              <a:rPr lang="en-US" sz="11500" b="1"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11500" b="1" spc="234" dirty="0" err="1">
                <a:solidFill>
                  <a:srgbClr val="000000"/>
                </a:solidFill>
                <a:latin typeface="Cambria" panose="02040503050406030204" pitchFamily="18" charset="0"/>
                <a:ea typeface="Cambria" panose="02040503050406030204" pitchFamily="18" charset="0"/>
                <a:cs typeface="Playwrite US Modern"/>
                <a:sym typeface="Playwrite US Modern"/>
              </a:rPr>
              <a:t>tả</a:t>
            </a:r>
            <a:endParaRPr lang="en-US" sz="11500" spc="234" dirty="0">
              <a:solidFill>
                <a:srgbClr val="000000"/>
              </a:solidFill>
              <a:latin typeface="Cambria" panose="02040503050406030204" pitchFamily="18" charset="0"/>
              <a:ea typeface="Cambria" panose="02040503050406030204" pitchFamily="18" charset="0"/>
              <a:cs typeface="Playwrite US Modern"/>
              <a:sym typeface="Playwrite US Modern"/>
            </a:endParaRPr>
          </a:p>
        </p:txBody>
      </p:sp>
      <p:pic>
        <p:nvPicPr>
          <p:cNvPr id="1026" name="Picture 2" descr="Dịch Tả Hình ảnh PNG | Vector Và Các Tập Tin PSD | Tải Về Miễn Phí Trên  Pngtree">
            <a:extLst>
              <a:ext uri="{FF2B5EF4-FFF2-40B4-BE49-F238E27FC236}">
                <a16:creationId xmlns:a16="http://schemas.microsoft.com/office/drawing/2014/main" id="{E07924AE-C09B-BAFD-F8FE-254BE49CFD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476500"/>
            <a:ext cx="7010400" cy="7010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1066800" y="800100"/>
            <a:ext cx="15392400" cy="8534400"/>
            <a:chOff x="0" y="0"/>
            <a:chExt cx="1688991" cy="812800"/>
          </a:xfrm>
        </p:grpSpPr>
        <p:sp>
          <p:nvSpPr>
            <p:cNvPr id="7" name="Freeform 7"/>
            <p:cNvSpPr/>
            <p:nvPr/>
          </p:nvSpPr>
          <p:spPr>
            <a:xfrm>
              <a:off x="0" y="0"/>
              <a:ext cx="1688991" cy="812800"/>
            </a:xfrm>
            <a:custGeom>
              <a:avLst/>
              <a:gdLst/>
              <a:ahLst/>
              <a:cxnLst/>
              <a:rect l="l" t="t" r="r" b="b"/>
              <a:pathLst>
                <a:path w="1688991" h="812800">
                  <a:moveTo>
                    <a:pt x="61569" y="0"/>
                  </a:moveTo>
                  <a:lnTo>
                    <a:pt x="1627422" y="0"/>
                  </a:lnTo>
                  <a:cubicBezTo>
                    <a:pt x="1643751" y="0"/>
                    <a:pt x="1659412" y="6487"/>
                    <a:pt x="1670958" y="18033"/>
                  </a:cubicBezTo>
                  <a:cubicBezTo>
                    <a:pt x="1682504" y="29580"/>
                    <a:pt x="1688991" y="45240"/>
                    <a:pt x="1688991" y="61569"/>
                  </a:cubicBezTo>
                  <a:lnTo>
                    <a:pt x="1688991" y="751231"/>
                  </a:lnTo>
                  <a:cubicBezTo>
                    <a:pt x="1688991" y="785234"/>
                    <a:pt x="1661426" y="812800"/>
                    <a:pt x="1627422" y="812800"/>
                  </a:cubicBezTo>
                  <a:lnTo>
                    <a:pt x="61569" y="812800"/>
                  </a:lnTo>
                  <a:cubicBezTo>
                    <a:pt x="45240" y="812800"/>
                    <a:pt x="29580" y="806313"/>
                    <a:pt x="18033" y="794767"/>
                  </a:cubicBezTo>
                  <a:cubicBezTo>
                    <a:pt x="6487" y="783220"/>
                    <a:pt x="0" y="767560"/>
                    <a:pt x="0" y="751231"/>
                  </a:cubicBezTo>
                  <a:lnTo>
                    <a:pt x="0" y="61569"/>
                  </a:lnTo>
                  <a:cubicBezTo>
                    <a:pt x="0" y="45240"/>
                    <a:pt x="6487" y="29580"/>
                    <a:pt x="18033" y="18033"/>
                  </a:cubicBezTo>
                  <a:cubicBezTo>
                    <a:pt x="29580" y="6487"/>
                    <a:pt x="45240" y="0"/>
                    <a:pt x="61569" y="0"/>
                  </a:cubicBezTo>
                  <a:close/>
                </a:path>
              </a:pathLst>
            </a:custGeom>
            <a:solidFill>
              <a:srgbClr val="3C7152"/>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38100"/>
              <a:ext cx="1688991"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TextBox 2">
            <a:extLst>
              <a:ext uri="{FF2B5EF4-FFF2-40B4-BE49-F238E27FC236}">
                <a16:creationId xmlns:a16="http://schemas.microsoft.com/office/drawing/2014/main" id="{580358D6-5332-1EB1-405A-C689853A938D}"/>
              </a:ext>
            </a:extLst>
          </p:cNvPr>
          <p:cNvSpPr txBox="1"/>
          <p:nvPr/>
        </p:nvSpPr>
        <p:spPr>
          <a:xfrm>
            <a:off x="2057400" y="1333500"/>
            <a:ext cx="13487400" cy="7478970"/>
          </a:xfrm>
          <a:prstGeom prst="rect">
            <a:avLst/>
          </a:prstGeom>
          <a:noFill/>
        </p:spPr>
        <p:txBody>
          <a:bodyPr wrap="square" rtlCol="0">
            <a:spAutoFit/>
          </a:bodyPr>
          <a:lstStyle/>
          <a:p>
            <a:pPr lvl="0" algn="just"/>
            <a:r>
              <a:rPr lang="vi-VN" sz="8000" dirty="0">
                <a:solidFill>
                  <a:prstClr val="white"/>
                </a:solidFill>
                <a:latin typeface="Cambria" panose="02040503050406030204" pitchFamily="18" charset="0"/>
                <a:ea typeface="Cambria" panose="02040503050406030204" pitchFamily="18" charset="0"/>
              </a:rPr>
              <a:t>Bệnh tả do vi khuẩn tả gây ra. Bệnh lây qua đường tiêu hoá. Ban đầu, người bệnh có biểu hiện đầy bụng, sôi bụng, sau đó là đi ngoài, nôn nhiều gây mất nước, mệt lả.</a:t>
            </a:r>
          </a:p>
        </p:txBody>
      </p:sp>
    </p:spTree>
    <p:extLst>
      <p:ext uri="{BB962C8B-B14F-4D97-AF65-F5344CB8AC3E}">
        <p14:creationId xmlns:p14="http://schemas.microsoft.com/office/powerpoint/2010/main" val="55775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609600" y="342900"/>
            <a:ext cx="16725900" cy="205740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2137363" cy="1799167"/>
            </a:xfrm>
            <a:prstGeom prst="rect">
              <a:avLst/>
            </a:prstGeom>
          </p:spPr>
          <p:txBody>
            <a:bodyPr lIns="50800" tIns="50800" rIns="50800" bIns="50800" rtlCol="0" anchor="ctr"/>
            <a:lstStyle/>
            <a:p>
              <a:pPr algn="ctr">
                <a:lnSpc>
                  <a:spcPts val="2659"/>
                </a:lnSpc>
                <a:spcBef>
                  <a:spcPct val="0"/>
                </a:spcBef>
              </a:pPr>
              <a:endParaRPr/>
            </a:p>
          </p:txBody>
        </p:sp>
      </p:grpSp>
      <p:sp>
        <p:nvSpPr>
          <p:cNvPr id="25" name="TextBox 24">
            <a:extLst>
              <a:ext uri="{FF2B5EF4-FFF2-40B4-BE49-F238E27FC236}">
                <a16:creationId xmlns:a16="http://schemas.microsoft.com/office/drawing/2014/main" id="{0F4BF985-5A60-5E4E-EDFC-F621FB5CE1B5}"/>
              </a:ext>
            </a:extLst>
          </p:cNvPr>
          <p:cNvSpPr txBox="1"/>
          <p:nvPr/>
        </p:nvSpPr>
        <p:spPr>
          <a:xfrm>
            <a:off x="1066800" y="495300"/>
            <a:ext cx="16002000" cy="1754326"/>
          </a:xfrm>
          <a:prstGeom prst="rect">
            <a:avLst/>
          </a:prstGeom>
          <a:noFill/>
        </p:spPr>
        <p:txBody>
          <a:bodyPr wrap="square" rtlCol="0">
            <a:spAutoFit/>
          </a:bodyPr>
          <a:lstStyle/>
          <a:p>
            <a:r>
              <a:rPr lang="vi-VN" sz="5400" b="1" dirty="0">
                <a:latin typeface="Cambria" panose="02040503050406030204" pitchFamily="18" charset="0"/>
                <a:ea typeface="Cambria" panose="02040503050406030204" pitchFamily="18" charset="0"/>
              </a:rPr>
              <a:t>Quan sát hình 5 và cho biết người mắc bệnh tả có những dấu hiệu gì?</a:t>
            </a:r>
            <a:endParaRPr lang="en-US" sz="5400"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EE2D8015-4321-8318-35F1-2EA1DDECCA62}"/>
              </a:ext>
            </a:extLst>
          </p:cNvPr>
          <p:cNvPicPr>
            <a:picLocks noChangeAspect="1"/>
          </p:cNvPicPr>
          <p:nvPr/>
        </p:nvPicPr>
        <p:blipFill>
          <a:blip r:embed="rId3"/>
          <a:stretch>
            <a:fillRect/>
          </a:stretch>
        </p:blipFill>
        <p:spPr>
          <a:xfrm>
            <a:off x="4190999" y="2933700"/>
            <a:ext cx="10280705" cy="6934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3C8DE68F-C0AE-40FE-B5EC-9CBC8D9043FF}"/>
</file>

<file path=customXml/itemProps2.xml><?xml version="1.0" encoding="utf-8"?>
<ds:datastoreItem xmlns:ds="http://schemas.openxmlformats.org/officeDocument/2006/customXml" ds:itemID="{9A56C01B-1AA4-4532-8DFC-A972170B7B69}"/>
</file>

<file path=customXml/itemProps3.xml><?xml version="1.0" encoding="utf-8"?>
<ds:datastoreItem xmlns:ds="http://schemas.openxmlformats.org/officeDocument/2006/customXml" ds:itemID="{6459B3BA-EE70-4441-A0B3-62E5EED46A6D}"/>
</file>

<file path=docProps/app.xml><?xml version="1.0" encoding="utf-8"?>
<Properties xmlns="http://schemas.openxmlformats.org/officeDocument/2006/extended-properties" xmlns:vt="http://schemas.openxmlformats.org/officeDocument/2006/docPropsVTypes">
  <TotalTime>194</TotalTime>
  <Words>779</Words>
  <Application>Microsoft Office PowerPoint</Application>
  <PresentationFormat>Custom</PresentationFormat>
  <Paragraphs>56</Paragraphs>
  <Slides>27</Slides>
  <Notes>1</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27</vt:i4>
      </vt:variant>
    </vt:vector>
  </HeadingPairs>
  <TitlesOfParts>
    <vt:vector size="33" baseType="lpstr">
      <vt:lpstr>Arial</vt:lpstr>
      <vt:lpstr>Calibri</vt:lpstr>
      <vt:lpstr>Cambria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Thao Tran</cp:lastModifiedBy>
  <cp:revision>31</cp:revision>
  <dcterms:created xsi:type="dcterms:W3CDTF">2006-08-16T00:00:00Z</dcterms:created>
  <dcterms:modified xsi:type="dcterms:W3CDTF">2024-11-18T04:41:42Z</dcterms:modified>
  <dc:identifier>DAGU8QCx2sU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