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6.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57" r:id="rId4"/>
    <p:sldId id="584" r:id="rId5"/>
    <p:sldId id="585" r:id="rId6"/>
    <p:sldId id="586" r:id="rId7"/>
    <p:sldId id="587" r:id="rId8"/>
    <p:sldId id="588" r:id="rId9"/>
    <p:sldId id="307" r:id="rId10"/>
    <p:sldId id="589" r:id="rId11"/>
    <p:sldId id="256" r:id="rId12"/>
    <p:sldId id="292" r:id="rId13"/>
    <p:sldId id="274" r:id="rId14"/>
    <p:sldId id="275" r:id="rId15"/>
    <p:sldId id="590" r:id="rId16"/>
    <p:sldId id="279" r:id="rId17"/>
    <p:sldId id="277" r:id="rId18"/>
    <p:sldId id="592" r:id="rId19"/>
    <p:sldId id="591" r:id="rId20"/>
    <p:sldId id="593" r:id="rId21"/>
    <p:sldId id="594"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0C8B5-9F63-49E4-9AB2-475E4BD31D8E}"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7F8C0-C9C1-4918-8616-4B06243D638A}" type="slidenum">
              <a:rPr lang="en-US" smtClean="0"/>
              <a:t>‹#›</a:t>
            </a:fld>
            <a:endParaRPr lang="en-US"/>
          </a:p>
        </p:txBody>
      </p:sp>
    </p:spTree>
    <p:extLst>
      <p:ext uri="{BB962C8B-B14F-4D97-AF65-F5344CB8AC3E}">
        <p14:creationId xmlns:p14="http://schemas.microsoft.com/office/powerpoint/2010/main" val="18140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8682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12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5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74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99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12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3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24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25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73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036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71498" indent="0" algn="ctr">
              <a:buNone/>
              <a:defRPr>
                <a:solidFill>
                  <a:schemeClr val="tx1">
                    <a:tint val="75000"/>
                  </a:schemeClr>
                </a:solidFill>
              </a:defRPr>
            </a:lvl2pPr>
            <a:lvl3pPr marL="742995" indent="0" algn="ctr">
              <a:buNone/>
              <a:defRPr>
                <a:solidFill>
                  <a:schemeClr val="tx1">
                    <a:tint val="75000"/>
                  </a:schemeClr>
                </a:solidFill>
              </a:defRPr>
            </a:lvl3pPr>
            <a:lvl4pPr marL="1114494" indent="0" algn="ctr">
              <a:buNone/>
              <a:defRPr>
                <a:solidFill>
                  <a:schemeClr val="tx1">
                    <a:tint val="75000"/>
                  </a:schemeClr>
                </a:solidFill>
              </a:defRPr>
            </a:lvl4pPr>
            <a:lvl5pPr marL="1485992" indent="0" algn="ctr">
              <a:buNone/>
              <a:defRPr>
                <a:solidFill>
                  <a:schemeClr val="tx1">
                    <a:tint val="75000"/>
                  </a:schemeClr>
                </a:solidFill>
              </a:defRPr>
            </a:lvl5pPr>
            <a:lvl6pPr marL="1857489" indent="0" algn="ctr">
              <a:buNone/>
              <a:defRPr>
                <a:solidFill>
                  <a:schemeClr val="tx1">
                    <a:tint val="75000"/>
                  </a:schemeClr>
                </a:solidFill>
              </a:defRPr>
            </a:lvl6pPr>
            <a:lvl7pPr marL="2228987" indent="0" algn="ctr">
              <a:buNone/>
              <a:defRPr>
                <a:solidFill>
                  <a:schemeClr val="tx1">
                    <a:tint val="75000"/>
                  </a:schemeClr>
                </a:solidFill>
              </a:defRPr>
            </a:lvl7pPr>
            <a:lvl8pPr marL="2600486" indent="0" algn="ctr">
              <a:buNone/>
              <a:defRPr>
                <a:solidFill>
                  <a:schemeClr val="tx1">
                    <a:tint val="75000"/>
                  </a:schemeClr>
                </a:solidFill>
              </a:defRPr>
            </a:lvl8pPr>
            <a:lvl9pPr marL="2971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39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15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25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1625">
                <a:solidFill>
                  <a:schemeClr val="tx1">
                    <a:tint val="75000"/>
                  </a:schemeClr>
                </a:solidFill>
              </a:defRPr>
            </a:lvl1pPr>
            <a:lvl2pPr marL="371498" indent="0">
              <a:buNone/>
              <a:defRPr sz="1463">
                <a:solidFill>
                  <a:schemeClr val="tx1">
                    <a:tint val="75000"/>
                  </a:schemeClr>
                </a:solidFill>
              </a:defRPr>
            </a:lvl2pPr>
            <a:lvl3pPr marL="742995" indent="0">
              <a:buNone/>
              <a:defRPr sz="1301">
                <a:solidFill>
                  <a:schemeClr val="tx1">
                    <a:tint val="75000"/>
                  </a:schemeClr>
                </a:solidFill>
              </a:defRPr>
            </a:lvl3pPr>
            <a:lvl4pPr marL="1114494" indent="0">
              <a:buNone/>
              <a:defRPr sz="1137">
                <a:solidFill>
                  <a:schemeClr val="tx1">
                    <a:tint val="75000"/>
                  </a:schemeClr>
                </a:solidFill>
              </a:defRPr>
            </a:lvl4pPr>
            <a:lvl5pPr marL="1485992" indent="0">
              <a:buNone/>
              <a:defRPr sz="1137">
                <a:solidFill>
                  <a:schemeClr val="tx1">
                    <a:tint val="75000"/>
                  </a:schemeClr>
                </a:solidFill>
              </a:defRPr>
            </a:lvl5pPr>
            <a:lvl6pPr marL="1857489" indent="0">
              <a:buNone/>
              <a:defRPr sz="1137">
                <a:solidFill>
                  <a:schemeClr val="tx1">
                    <a:tint val="75000"/>
                  </a:schemeClr>
                </a:solidFill>
              </a:defRPr>
            </a:lvl6pPr>
            <a:lvl7pPr marL="2228987" indent="0">
              <a:buNone/>
              <a:defRPr sz="1137">
                <a:solidFill>
                  <a:schemeClr val="tx1">
                    <a:tint val="75000"/>
                  </a:schemeClr>
                </a:solidFill>
              </a:defRPr>
            </a:lvl7pPr>
            <a:lvl8pPr marL="2600486" indent="0">
              <a:buNone/>
              <a:defRPr sz="1137">
                <a:solidFill>
                  <a:schemeClr val="tx1">
                    <a:tint val="75000"/>
                  </a:schemeClr>
                </a:solidFill>
              </a:defRPr>
            </a:lvl8pPr>
            <a:lvl9pPr marL="2971983" indent="0">
              <a:buNone/>
              <a:defRPr sz="113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0048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5588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5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57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40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25"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2599"/>
            </a:lvl1pPr>
            <a:lvl2pPr>
              <a:defRPr sz="2276"/>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62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599"/>
            </a:lvl1pPr>
            <a:lvl2pPr marL="371498" indent="0">
              <a:buNone/>
              <a:defRPr sz="2276"/>
            </a:lvl2pPr>
            <a:lvl3pPr marL="742995" indent="0">
              <a:buNone/>
              <a:defRPr sz="1950"/>
            </a:lvl3pPr>
            <a:lvl4pPr marL="1114494" indent="0">
              <a:buNone/>
              <a:defRPr sz="1625"/>
            </a:lvl4pPr>
            <a:lvl5pPr marL="1485992" indent="0">
              <a:buNone/>
              <a:defRPr sz="1625"/>
            </a:lvl5pPr>
            <a:lvl6pPr marL="1857489" indent="0">
              <a:buNone/>
              <a:defRPr sz="1625"/>
            </a:lvl6pPr>
            <a:lvl7pPr marL="2228987" indent="0">
              <a:buNone/>
              <a:defRPr sz="1625"/>
            </a:lvl7pPr>
            <a:lvl8pPr marL="2600486" indent="0">
              <a:buNone/>
              <a:defRPr sz="1625"/>
            </a:lvl8pPr>
            <a:lvl9pPr marL="2971983" indent="0">
              <a:buNone/>
              <a:defRPr sz="1625"/>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41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05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98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C03D20A3-D171-D452-D1D4-9BCB3CA730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extLst>
      <p:ext uri="{BB962C8B-B14F-4D97-AF65-F5344CB8AC3E}">
        <p14:creationId xmlns:p14="http://schemas.microsoft.com/office/powerpoint/2010/main" val="111625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975">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9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37324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42995" rtl="0" eaLnBrk="1" latinLnBrk="0" hangingPunct="1">
        <a:spcBef>
          <a:spcPct val="0"/>
        </a:spcBef>
        <a:buNone/>
        <a:defRPr sz="3574" kern="1200">
          <a:solidFill>
            <a:schemeClr val="tx1"/>
          </a:solidFill>
          <a:latin typeface="+mj-lt"/>
          <a:ea typeface="+mj-ea"/>
          <a:cs typeface="+mj-cs"/>
        </a:defRPr>
      </a:lvl1pPr>
    </p:titleStyle>
    <p:bodyStyle>
      <a:lvl1pPr marL="278624" indent="-278624" algn="l" defTabSz="742995" rtl="0" eaLnBrk="1" latinLnBrk="0" hangingPunct="1">
        <a:spcBef>
          <a:spcPct val="20000"/>
        </a:spcBef>
        <a:buFont typeface="Arial" pitchFamily="34" charset="0"/>
        <a:buChar char="•"/>
        <a:defRPr sz="2599" kern="1200">
          <a:solidFill>
            <a:schemeClr val="tx1"/>
          </a:solidFill>
          <a:latin typeface="+mn-lt"/>
          <a:ea typeface="+mn-ea"/>
          <a:cs typeface="+mn-cs"/>
        </a:defRPr>
      </a:lvl1pPr>
      <a:lvl2pPr marL="603684" indent="-232187" algn="l" defTabSz="742995" rtl="0" eaLnBrk="1" latinLnBrk="0" hangingPunct="1">
        <a:spcBef>
          <a:spcPct val="20000"/>
        </a:spcBef>
        <a:buFont typeface="Arial" pitchFamily="34" charset="0"/>
        <a:buChar char="–"/>
        <a:defRPr sz="2276" kern="1200">
          <a:solidFill>
            <a:schemeClr val="tx1"/>
          </a:solidFill>
          <a:latin typeface="+mn-lt"/>
          <a:ea typeface="+mn-ea"/>
          <a:cs typeface="+mn-cs"/>
        </a:defRPr>
      </a:lvl2pPr>
      <a:lvl3pPr marL="928745" indent="-185750" algn="l" defTabSz="742995"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242"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741"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239"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736"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234"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733"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95" rtl="0" eaLnBrk="1" latinLnBrk="0" hangingPunct="1">
        <a:defRPr sz="1463" kern="1200">
          <a:solidFill>
            <a:schemeClr val="tx1"/>
          </a:solidFill>
          <a:latin typeface="+mn-lt"/>
          <a:ea typeface="+mn-ea"/>
          <a:cs typeface="+mn-cs"/>
        </a:defRPr>
      </a:lvl1pPr>
      <a:lvl2pPr marL="371498" algn="l" defTabSz="742995" rtl="0" eaLnBrk="1" latinLnBrk="0" hangingPunct="1">
        <a:defRPr sz="1463" kern="1200">
          <a:solidFill>
            <a:schemeClr val="tx1"/>
          </a:solidFill>
          <a:latin typeface="+mn-lt"/>
          <a:ea typeface="+mn-ea"/>
          <a:cs typeface="+mn-cs"/>
        </a:defRPr>
      </a:lvl2pPr>
      <a:lvl3pPr marL="742995" algn="l" defTabSz="742995" rtl="0" eaLnBrk="1" latinLnBrk="0" hangingPunct="1">
        <a:defRPr sz="1463" kern="1200">
          <a:solidFill>
            <a:schemeClr val="tx1"/>
          </a:solidFill>
          <a:latin typeface="+mn-lt"/>
          <a:ea typeface="+mn-ea"/>
          <a:cs typeface="+mn-cs"/>
        </a:defRPr>
      </a:lvl3pPr>
      <a:lvl4pPr marL="1114494" algn="l" defTabSz="742995" rtl="0" eaLnBrk="1" latinLnBrk="0" hangingPunct="1">
        <a:defRPr sz="1463" kern="1200">
          <a:solidFill>
            <a:schemeClr val="tx1"/>
          </a:solidFill>
          <a:latin typeface="+mn-lt"/>
          <a:ea typeface="+mn-ea"/>
          <a:cs typeface="+mn-cs"/>
        </a:defRPr>
      </a:lvl4pPr>
      <a:lvl5pPr marL="1485992" algn="l" defTabSz="742995" rtl="0" eaLnBrk="1" latinLnBrk="0" hangingPunct="1">
        <a:defRPr sz="1463" kern="1200">
          <a:solidFill>
            <a:schemeClr val="tx1"/>
          </a:solidFill>
          <a:latin typeface="+mn-lt"/>
          <a:ea typeface="+mn-ea"/>
          <a:cs typeface="+mn-cs"/>
        </a:defRPr>
      </a:lvl5pPr>
      <a:lvl6pPr marL="1857489" algn="l" defTabSz="742995" rtl="0" eaLnBrk="1" latinLnBrk="0" hangingPunct="1">
        <a:defRPr sz="1463" kern="1200">
          <a:solidFill>
            <a:schemeClr val="tx1"/>
          </a:solidFill>
          <a:latin typeface="+mn-lt"/>
          <a:ea typeface="+mn-ea"/>
          <a:cs typeface="+mn-cs"/>
        </a:defRPr>
      </a:lvl6pPr>
      <a:lvl7pPr marL="2228987" algn="l" defTabSz="742995" rtl="0" eaLnBrk="1" latinLnBrk="0" hangingPunct="1">
        <a:defRPr sz="1463" kern="1200">
          <a:solidFill>
            <a:schemeClr val="tx1"/>
          </a:solidFill>
          <a:latin typeface="+mn-lt"/>
          <a:ea typeface="+mn-ea"/>
          <a:cs typeface="+mn-cs"/>
        </a:defRPr>
      </a:lvl7pPr>
      <a:lvl8pPr marL="2600486" algn="l" defTabSz="742995" rtl="0" eaLnBrk="1" latinLnBrk="0" hangingPunct="1">
        <a:defRPr sz="1463" kern="1200">
          <a:solidFill>
            <a:schemeClr val="tx1"/>
          </a:solidFill>
          <a:latin typeface="+mn-lt"/>
          <a:ea typeface="+mn-ea"/>
          <a:cs typeface="+mn-cs"/>
        </a:defRPr>
      </a:lvl8pPr>
      <a:lvl9pPr marL="2971983" algn="l" defTabSz="74299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2.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slideLayout" Target="../slideLayouts/slideLayout7.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55.gi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62.svg"/><Relationship Id="rId17" Type="http://schemas.openxmlformats.org/officeDocument/2006/relationships/image" Target="../media/image65.png"/><Relationship Id="rId2" Type="http://schemas.openxmlformats.org/officeDocument/2006/relationships/image" Target="../media/image2.pn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61.svg"/><Relationship Id="rId4" Type="http://schemas.openxmlformats.org/officeDocument/2006/relationships/image" Target="../media/image58.svg"/><Relationship Id="rId9" Type="http://schemas.openxmlformats.org/officeDocument/2006/relationships/image" Target="../media/image9.png"/><Relationship Id="rId14" Type="http://schemas.openxmlformats.org/officeDocument/2006/relationships/image" Target="../media/image6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66.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23.xm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slide" Target="slide4.xml"/><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jpe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2.png"/><Relationship Id="rId18" Type="http://schemas.openxmlformats.org/officeDocument/2006/relationships/image" Target="../media/image38.png"/><Relationship Id="rId3" Type="http://schemas.openxmlformats.org/officeDocument/2006/relationships/image" Target="../media/image31.jpeg"/><Relationship Id="rId21" Type="http://schemas.openxmlformats.org/officeDocument/2006/relationships/slide" Target="slide7.xml"/><Relationship Id="rId7" Type="http://schemas.openxmlformats.org/officeDocument/2006/relationships/image" Target="../media/image23.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slide" Target="slide6.xml"/><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slide" Target="slide10.xml"/><Relationship Id="rId5" Type="http://schemas.openxmlformats.org/officeDocument/2006/relationships/image" Target="../media/image32.svg"/><Relationship Id="rId15" Type="http://schemas.openxmlformats.org/officeDocument/2006/relationships/image" Target="../media/image35.png"/><Relationship Id="rId10" Type="http://schemas.openxmlformats.org/officeDocument/2006/relationships/image" Target="../media/image26.png"/><Relationship Id="rId19" Type="http://schemas.openxmlformats.org/officeDocument/2006/relationships/slide" Target="slide5.xml"/><Relationship Id="rId4" Type="http://schemas.openxmlformats.org/officeDocument/2006/relationships/image" Target="../media/image19.png"/><Relationship Id="rId9" Type="http://schemas.openxmlformats.org/officeDocument/2006/relationships/image" Target="../media/image25.png"/><Relationship Id="rId14" Type="http://schemas.openxmlformats.org/officeDocument/2006/relationships/image" Target="../media/image34.png"/><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4.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5.png"/><Relationship Id="rId12" Type="http://schemas.openxmlformats.org/officeDocument/2006/relationships/image" Target="../media/image48.svg"/><Relationship Id="rId17" Type="http://schemas.openxmlformats.org/officeDocument/2006/relationships/image" Target="../media/image51.png"/><Relationship Id="rId2" Type="http://schemas.openxmlformats.org/officeDocument/2006/relationships/image" Target="../media/image42.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7.png"/><Relationship Id="rId5" Type="http://schemas.openxmlformats.org/officeDocument/2006/relationships/image" Target="../media/image3.png"/><Relationship Id="rId15" Type="http://schemas.openxmlformats.org/officeDocument/2006/relationships/image" Target="../media/image1.png"/><Relationship Id="rId10" Type="http://schemas.openxmlformats.org/officeDocument/2006/relationships/image" Target="../media/image46.svg"/><Relationship Id="rId4" Type="http://schemas.openxmlformats.org/officeDocument/2006/relationships/image" Target="../media/image44.svg"/><Relationship Id="rId9" Type="http://schemas.openxmlformats.org/officeDocument/2006/relationships/image" Target="../media/image45.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endParaRPr lang="en-US"/>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4ADCE3B6-BE3E-4B00-B025-5178D74EA1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91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BDE89A9-B129-4CD8-06B0-34C2215F5B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6200" y="3162300"/>
            <a:ext cx="10473836" cy="3560373"/>
          </a:xfrm>
          <a:prstGeom prst="rect">
            <a:avLst/>
          </a:prstGeom>
        </p:spPr>
      </p:pic>
    </p:spTree>
    <p:extLst>
      <p:ext uri="{BB962C8B-B14F-4D97-AF65-F5344CB8AC3E}">
        <p14:creationId xmlns:p14="http://schemas.microsoft.com/office/powerpoint/2010/main" val="9993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75732" b="-75732"/>
            </a:stretch>
          </a:blipFill>
        </p:spPr>
        <p:txBody>
          <a:bodyPr/>
          <a:lstStyle/>
          <a:p>
            <a:endParaRPr lang="en-US"/>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75732" b="-75732"/>
            </a:stretch>
          </a:blipFill>
        </p:spPr>
        <p:txBody>
          <a:bodyPr/>
          <a:lstStyle/>
          <a:p>
            <a:endParaRPr lang="en-US"/>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endParaRPr lang="en-US"/>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sp>
        <p:nvSpPr>
          <p:cNvPr id="3" name="Freeform 2">
            <a:extLst>
              <a:ext uri="{FF2B5EF4-FFF2-40B4-BE49-F238E27FC236}">
                <a16:creationId xmlns:a16="http://schemas.microsoft.com/office/drawing/2014/main" id="{699B485C-A738-E4BD-FC46-0EB6E04608BE}"/>
              </a:ext>
            </a:extLst>
          </p:cNvPr>
          <p:cNvSpPr/>
          <p:nvPr/>
        </p:nvSpPr>
        <p:spPr>
          <a:xfrm>
            <a:off x="2743200" y="1638300"/>
            <a:ext cx="12385026" cy="8496300"/>
          </a:xfrm>
          <a:custGeom>
            <a:avLst/>
            <a:gdLst/>
            <a:ahLst/>
            <a:cxnLst/>
            <a:rect l="l" t="t" r="r" b="b"/>
            <a:pathLst>
              <a:path w="14617407" h="10287000">
                <a:moveTo>
                  <a:pt x="0" y="0"/>
                </a:moveTo>
                <a:lnTo>
                  <a:pt x="14617407" y="0"/>
                </a:lnTo>
                <a:lnTo>
                  <a:pt x="14617407" y="10287000"/>
                </a:lnTo>
                <a:lnTo>
                  <a:pt x="0" y="10287000"/>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B81F3747-9F5F-C60B-8DB9-A91B2D2D79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68140">
            <a:off x="6477000" y="6286500"/>
            <a:ext cx="465459" cy="178271"/>
          </a:xfrm>
          <a:prstGeom prst="rect">
            <a:avLst/>
          </a:prstGeom>
        </p:spPr>
      </p:pic>
      <p:pic>
        <p:nvPicPr>
          <p:cNvPr id="12" name="Picture 11">
            <a:extLst>
              <a:ext uri="{FF2B5EF4-FFF2-40B4-BE49-F238E27FC236}">
                <a16:creationId xmlns:a16="http://schemas.microsoft.com/office/drawing/2014/main" id="{744C403C-D1A5-8072-3DB9-18285F4EAD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35041">
            <a:off x="8397585" y="4823483"/>
            <a:ext cx="465459" cy="178271"/>
          </a:xfrm>
          <a:prstGeom prst="rect">
            <a:avLst/>
          </a:prstGeom>
        </p:spPr>
      </p:pic>
      <p:pic>
        <p:nvPicPr>
          <p:cNvPr id="13" name="J2TEAM-TTS-1734148834224 (1)">
            <a:hlinkClick r:id="" action="ppaction://media"/>
            <a:extLst>
              <a:ext uri="{FF2B5EF4-FFF2-40B4-BE49-F238E27FC236}">
                <a16:creationId xmlns:a16="http://schemas.microsoft.com/office/drawing/2014/main" id="{8323583A-4AAB-A227-3AA1-D94185A7F9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21400" y="800100"/>
            <a:ext cx="406400" cy="406400"/>
          </a:xfrm>
          <a:prstGeom prst="rect">
            <a:avLst/>
          </a:prstGeom>
        </p:spPr>
      </p:pic>
      <p:pic>
        <p:nvPicPr>
          <p:cNvPr id="14" name="J2TEAM-TTS-1734148902368 (1)">
            <a:hlinkClick r:id="" action="ppaction://media"/>
            <a:extLst>
              <a:ext uri="{FF2B5EF4-FFF2-40B4-BE49-F238E27FC236}">
                <a16:creationId xmlns:a16="http://schemas.microsoft.com/office/drawing/2014/main" id="{962E093B-EF06-F7DA-B9CD-2DB51FBFDF9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2000" y="1104900"/>
            <a:ext cx="406400" cy="406400"/>
          </a:xfrm>
          <a:prstGeom prst="rect">
            <a:avLst/>
          </a:prstGeom>
        </p:spPr>
      </p:pic>
    </p:spTree>
    <p:extLst>
      <p:ext uri="{BB962C8B-B14F-4D97-AF65-F5344CB8AC3E}">
        <p14:creationId xmlns:p14="http://schemas.microsoft.com/office/powerpoint/2010/main" val="16174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4032"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33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audio>
              <p:cMediaNode vol="80000">
                <p:cTn id="18"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6329" y="876300"/>
            <a:ext cx="10058400" cy="830997"/>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a) </a:t>
            </a:r>
            <a:r>
              <a:rPr lang="en-US" sz="4800" dirty="0" err="1">
                <a:latin typeface="Cambria" panose="02040503050406030204" pitchFamily="18" charset="0"/>
                <a:ea typeface="Cambria" panose="02040503050406030204" pitchFamily="18" charset="0"/>
              </a:rPr>
              <a:t>Ví</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dụ</a:t>
            </a:r>
            <a:r>
              <a:rPr lang="en-US" sz="4800" dirty="0">
                <a:latin typeface="Cambria" panose="02040503050406030204" pitchFamily="18" charset="0"/>
                <a:ea typeface="Cambria" panose="02040503050406030204" pitchFamily="18" charset="0"/>
              </a:rPr>
              <a:t> 1: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5 %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a:t>
            </a: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Lần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lượt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phím</a:t>
            </a:r>
            <a:endParaRPr lang="en-US" sz="4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0A984D02-1314-3535-CB02-BC24EA882021}"/>
              </a:ext>
            </a:extLst>
          </p:cNvPr>
          <p:cNvPicPr>
            <a:picLocks noChangeAspect="1"/>
          </p:cNvPicPr>
          <p:nvPr/>
        </p:nvPicPr>
        <p:blipFill>
          <a:blip r:embed="rId4"/>
          <a:stretch>
            <a:fillRect/>
          </a:stretch>
        </p:blipFill>
        <p:spPr>
          <a:xfrm>
            <a:off x="3581400" y="2628900"/>
            <a:ext cx="11881131" cy="1600200"/>
          </a:xfrm>
          <a:prstGeom prst="rect">
            <a:avLst/>
          </a:prstGeom>
        </p:spPr>
      </p:pic>
      <p:sp>
        <p:nvSpPr>
          <p:cNvPr id="16" name="TextBox 15">
            <a:extLst>
              <a:ext uri="{FF2B5EF4-FFF2-40B4-BE49-F238E27FC236}">
                <a16:creationId xmlns:a16="http://schemas.microsoft.com/office/drawing/2014/main" id="{75100442-AAE8-DBB9-DF4A-6474B87A758D}"/>
              </a:ext>
            </a:extLst>
          </p:cNvPr>
          <p:cNvSpPr txBox="1"/>
          <p:nvPr/>
        </p:nvSpPr>
        <p:spPr>
          <a:xfrm>
            <a:off x="533400" y="4229100"/>
            <a:ext cx="174498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Màn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xuất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quả</a:t>
            </a:r>
            <a:r>
              <a:rPr lang="en-US" sz="4800" dirty="0">
                <a:latin typeface="Cambria" panose="02040503050406030204" pitchFamily="18" charset="0"/>
                <a:ea typeface="Cambria" panose="02040503050406030204" pitchFamily="18" charset="0"/>
              </a:rPr>
              <a:t> 39 000. </a:t>
            </a:r>
            <a:r>
              <a:rPr lang="en-US" sz="4800" dirty="0" err="1">
                <a:latin typeface="Cambria" panose="02040503050406030204" pitchFamily="18" charset="0"/>
                <a:ea typeface="Cambria" panose="02040503050406030204" pitchFamily="18" charset="0"/>
              </a:rPr>
              <a:t>Vậy</a:t>
            </a:r>
            <a:r>
              <a:rPr lang="en-US" sz="4800" dirty="0">
                <a:latin typeface="Cambria" panose="02040503050406030204" pitchFamily="18" charset="0"/>
                <a:ea typeface="Cambria" panose="02040503050406030204" pitchFamily="18" charset="0"/>
              </a:rPr>
              <a:t> 5%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39 000.</a:t>
            </a:r>
          </a:p>
        </p:txBody>
      </p:sp>
    </p:spTree>
    <p:extLst>
      <p:ext uri="{BB962C8B-B14F-4D97-AF65-F5344CB8AC3E}">
        <p14:creationId xmlns:p14="http://schemas.microsoft.com/office/powerpoint/2010/main" val="37747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0886" y="876300"/>
            <a:ext cx="131662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5A39399-4587-56E6-1061-4BFB536DE60B}"/>
              </a:ext>
            </a:extLst>
          </p:cNvPr>
          <p:cNvPicPr>
            <a:picLocks noChangeAspect="1"/>
          </p:cNvPicPr>
          <p:nvPr/>
        </p:nvPicPr>
        <p:blipFill>
          <a:blip r:embed="rId4"/>
          <a:stretch>
            <a:fillRect/>
          </a:stretch>
        </p:blipFill>
        <p:spPr>
          <a:xfrm>
            <a:off x="4953000" y="2705100"/>
            <a:ext cx="7795846" cy="1447800"/>
          </a:xfrm>
          <a:prstGeom prst="rect">
            <a:avLst/>
          </a:prstGeom>
        </p:spPr>
      </p:pic>
      <p:sp>
        <p:nvSpPr>
          <p:cNvPr id="11" name="TextBox 10">
            <a:extLst>
              <a:ext uri="{FF2B5EF4-FFF2-40B4-BE49-F238E27FC236}">
                <a16:creationId xmlns:a16="http://schemas.microsoft.com/office/drawing/2014/main" id="{75100442-AAE8-DBB9-DF4A-6474B87A758D}"/>
              </a:ext>
            </a:extLst>
          </p:cNvPr>
          <p:cNvSpPr txBox="1"/>
          <p:nvPr/>
        </p:nvSpPr>
        <p:spPr>
          <a:xfrm>
            <a:off x="533400" y="4457700"/>
            <a:ext cx="17449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7,5.</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7,5 %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77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descr="A yellow and blue letters&#10;&#10;Description automatically generated">
            <a:extLst>
              <a:ext uri="{FF2B5EF4-FFF2-40B4-BE49-F238E27FC236}">
                <a16:creationId xmlns:a16="http://schemas.microsoft.com/office/drawing/2014/main" id="{33A247F4-FE79-356A-3614-A4FF08FC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7200" y="3443287"/>
            <a:ext cx="9753600" cy="3400425"/>
          </a:xfrm>
          <a:prstGeom prst="rect">
            <a:avLst/>
          </a:prstGeom>
        </p:spPr>
      </p:pic>
    </p:spTree>
    <p:extLst>
      <p:ext uri="{BB962C8B-B14F-4D97-AF65-F5344CB8AC3E}">
        <p14:creationId xmlns:p14="http://schemas.microsoft.com/office/powerpoint/2010/main" val="466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Sử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máy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tay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r>
              <a:rPr lang="en-US" sz="4800" b="1" dirty="0">
                <a:latin typeface="Cambria" panose="02040503050406030204" pitchFamily="18" charset="0"/>
                <a:ea typeface="Cambria" panose="02040503050406030204" pitchFamily="18" charset="0"/>
              </a:rPr>
              <a:t>a) 8%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35                                       b) 32%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4</a:t>
            </a: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35 x 8% = 2,8 </a:t>
            </a: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4 x 32 % = 1,28.</a:t>
            </a:r>
          </a:p>
        </p:txBody>
      </p:sp>
    </p:spTree>
    <p:extLst>
      <p:ext uri="{BB962C8B-B14F-4D97-AF65-F5344CB8AC3E}">
        <p14:creationId xmlns:p14="http://schemas.microsoft.com/office/powerpoint/2010/main" val="2807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pPr lvl="0"/>
            <a:r>
              <a:rPr lang="en-US" sz="4800" b="1">
                <a:solidFill>
                  <a:prstClr val="black"/>
                </a:solidFill>
                <a:latin typeface="Cambria" panose="02040503050406030204" pitchFamily="18" charset="0"/>
                <a:ea typeface="Cambria" panose="02040503050406030204" pitchFamily="18" charset="0"/>
              </a:rPr>
              <a:t>Sử dụng máy tính cầm tay để tính tỉ số phần trăm của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pPr lvl="0"/>
            <a:r>
              <a:rPr lang="pt-BR" sz="4800" b="1" dirty="0">
                <a:solidFill>
                  <a:prstClr val="black"/>
                </a:solidFill>
                <a:latin typeface="Cambria" panose="02040503050406030204" pitchFamily="18" charset="0"/>
                <a:ea typeface="Cambria" panose="02040503050406030204" pitchFamily="18" charset="0"/>
              </a:rPr>
              <a:t>a) 16 và 80                                          b) 38 và 125</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16 : 80%</a:t>
            </a:r>
          </a:p>
          <a:p>
            <a:pPr lvl="0"/>
            <a:r>
              <a:rPr lang="en-US" sz="6600" b="1" dirty="0">
                <a:solidFill>
                  <a:srgbClr val="FF0000"/>
                </a:solidFill>
                <a:latin typeface="Cambria" panose="02040503050406030204" pitchFamily="18" charset="0"/>
                <a:ea typeface="Cambria" panose="02040503050406030204" pitchFamily="18" charset="0"/>
              </a:rPr>
              <a:t>= 20 %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38 : 125%</a:t>
            </a:r>
          </a:p>
          <a:p>
            <a:pPr lvl="0"/>
            <a:r>
              <a:rPr lang="en-US" sz="6600" b="1" dirty="0">
                <a:solidFill>
                  <a:srgbClr val="FF0000"/>
                </a:solidFill>
                <a:latin typeface="Cambria" panose="02040503050406030204" pitchFamily="18" charset="0"/>
                <a:ea typeface="Cambria" panose="02040503050406030204" pitchFamily="18" charset="0"/>
              </a:rPr>
              <a:t>= 30,4 %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36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6817876F-9EEE-B30F-FF62-C06CE6B762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00" y="2857500"/>
            <a:ext cx="19607711" cy="4727785"/>
          </a:xfrm>
          <a:prstGeom prst="rect">
            <a:avLst/>
          </a:prstGeom>
        </p:spPr>
      </p:pic>
    </p:spTree>
    <p:extLst>
      <p:ext uri="{BB962C8B-B14F-4D97-AF65-F5344CB8AC3E}">
        <p14:creationId xmlns:p14="http://schemas.microsoft.com/office/powerpoint/2010/main" val="4095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Một cửa hàng áp dụng chính sách khuyến mại hoàn tiền 10% cho mọi đơn hàng từ 1 000 000 đồng trở lên. Hãy tính số tiền được hoàn của mỗi hóa đơn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2E8D6980-DB19-2017-83A4-3EC9A7A72267}"/>
              </a:ext>
            </a:extLst>
          </p:cNvPr>
          <p:cNvPicPr>
            <a:picLocks noChangeAspect="1"/>
          </p:cNvPicPr>
          <p:nvPr/>
        </p:nvPicPr>
        <p:blipFill rotWithShape="1">
          <a:blip r:embed="rId4"/>
          <a:srcRect t="38075"/>
          <a:stretch/>
        </p:blipFill>
        <p:spPr bwMode="auto">
          <a:xfrm>
            <a:off x="2895600" y="3238500"/>
            <a:ext cx="11988800" cy="2695243"/>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6914243-C1CB-05E1-78C0-31E73B873F84}"/>
              </a:ext>
            </a:extLst>
          </p:cNvPr>
          <p:cNvSpPr txBox="1"/>
          <p:nvPr/>
        </p:nvSpPr>
        <p:spPr>
          <a:xfrm>
            <a:off x="685800" y="6362700"/>
            <a:ext cx="17373600" cy="3170099"/>
          </a:xfrm>
          <a:prstGeom prst="rect">
            <a:avLst/>
          </a:prstGeom>
          <a:noFill/>
        </p:spPr>
        <p:txBody>
          <a:bodyPr wrap="square" rtlCol="0">
            <a:spAutoFit/>
          </a:bodyPr>
          <a:lstStyle/>
          <a:p>
            <a:r>
              <a:rPr lang="en-US" sz="4000" dirty="0">
                <a:solidFill>
                  <a:srgbClr val="FF0000"/>
                </a:solidFill>
                <a:effectLst/>
                <a:latin typeface="Cambria" panose="02040503050406030204" pitchFamily="18" charset="0"/>
                <a:ea typeface="Cambria" panose="02040503050406030204" pitchFamily="18" charset="0"/>
              </a:rPr>
              <a:t>Ta </a:t>
            </a:r>
            <a:r>
              <a:rPr lang="en-US" sz="4000" dirty="0" err="1">
                <a:solidFill>
                  <a:srgbClr val="FF0000"/>
                </a:solidFill>
                <a:effectLst/>
                <a:latin typeface="Cambria" panose="02040503050406030204" pitchFamily="18" charset="0"/>
                <a:ea typeface="Cambria" panose="02040503050406030204" pitchFamily="18" charset="0"/>
              </a:rPr>
              <a:t>có</a:t>
            </a:r>
            <a:r>
              <a:rPr lang="en-US" sz="4000" dirty="0">
                <a:solidFill>
                  <a:srgbClr val="FF0000"/>
                </a:solidFill>
                <a:effectLst/>
                <a:latin typeface="Cambria" panose="02040503050406030204" pitchFamily="18" charset="0"/>
                <a:ea typeface="Cambria" panose="02040503050406030204" pitchFamily="18" charset="0"/>
              </a:rPr>
              <a:t> : 275 000 + 599 000 + 120 000 =  994 000 (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1 </a:t>
            </a:r>
            <a:r>
              <a:rPr lang="en-US" sz="4000" dirty="0" err="1">
                <a:solidFill>
                  <a:srgbClr val="FF0000"/>
                </a:solidFill>
                <a:effectLst/>
                <a:latin typeface="Cambria" panose="02040503050406030204" pitchFamily="18" charset="0"/>
                <a:ea typeface="Cambria" panose="02040503050406030204" pitchFamily="18" charset="0"/>
              </a:rPr>
              <a:t>không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vì</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a:t>
            </a:r>
            <a:r>
              <a:rPr lang="en-US" sz="4000" dirty="0" err="1">
                <a:solidFill>
                  <a:srgbClr val="FF0000"/>
                </a:solidFill>
                <a:effectLst/>
                <a:latin typeface="Cambria" panose="02040503050406030204" pitchFamily="18" charset="0"/>
                <a:ea typeface="Cambria" panose="02040503050406030204" pitchFamily="18" charset="0"/>
              </a:rPr>
              <a: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&lt; 1 000 000</a:t>
            </a:r>
          </a:p>
          <a:p>
            <a:pPr marL="0" marR="0" fontAlgn="base">
              <a:spcBef>
                <a:spcPts val="0"/>
              </a:spcBef>
              <a:spcAft>
                <a:spcPts val="0"/>
              </a:spcAft>
            </a:pPr>
            <a:r>
              <a:rPr lang="en-US" sz="4000" b="1" dirty="0" err="1">
                <a:solidFill>
                  <a:srgbClr val="FF0000"/>
                </a:solidFill>
                <a:effectLst/>
                <a:latin typeface="Cambria" panose="02040503050406030204" pitchFamily="18" charset="0"/>
                <a:ea typeface="Cambria" panose="02040503050406030204" pitchFamily="18" charset="0"/>
              </a:rPr>
              <a:t>Hóa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đơn</a:t>
            </a:r>
            <a:r>
              <a:rPr lang="en-US" sz="4000" b="1" dirty="0">
                <a:solidFill>
                  <a:srgbClr val="FF0000"/>
                </a:solidFill>
                <a:effectLst/>
                <a:latin typeface="Cambria" panose="02040503050406030204" pitchFamily="18" charset="0"/>
                <a:ea typeface="Cambria" panose="02040503050406030204" pitchFamily="18" charset="0"/>
              </a:rPr>
              <a:t> 2: </a:t>
            </a:r>
            <a:r>
              <a:rPr lang="en-US" sz="4000" dirty="0" err="1">
                <a:solidFill>
                  <a:srgbClr val="FF0000"/>
                </a:solidFill>
                <a:effectLst/>
                <a:latin typeface="Cambria" panose="02040503050406030204" pitchFamily="18" charset="0"/>
                <a:ea typeface="Cambria" panose="02040503050406030204" pitchFamily="18" charset="0"/>
              </a:rPr>
              <a:t>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là</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850 000 + 250 000 = 1 100 000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err="1">
                <a:solidFill>
                  <a:srgbClr val="FF0000"/>
                </a:solidFill>
                <a:effectLst/>
                <a:latin typeface="Cambria" panose="02040503050406030204" pitchFamily="18" charset="0"/>
                <a:ea typeface="Cambria" panose="02040503050406030204" pitchFamily="18" charset="0"/>
              </a:rPr>
              <a:t>Vậy</a:t>
            </a:r>
            <a:r>
              <a:rPr lang="en-US" sz="4000" dirty="0">
                <a:solidFill>
                  <a:srgbClr val="FF0000"/>
                </a:solidFill>
                <a:effectLst/>
                <a:latin typeface="Cambria" panose="02040503050406030204" pitchFamily="18" charset="0"/>
                <a:ea typeface="Cambria" panose="02040503050406030204" pitchFamily="18" charset="0"/>
              </a:rPr>
              <a:t> ta </a:t>
            </a:r>
            <a:r>
              <a:rPr lang="en-US" sz="4000" dirty="0" err="1">
                <a:solidFill>
                  <a:srgbClr val="FF0000"/>
                </a:solidFill>
                <a:effectLst/>
                <a:latin typeface="Cambria" panose="02040503050406030204" pitchFamily="18" charset="0"/>
                <a:ea typeface="Cambria" panose="02040503050406030204" pitchFamily="18" charset="0"/>
              </a:rPr>
              <a:t>tính</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số</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như</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sau</a:t>
            </a:r>
            <a:r>
              <a:rPr lang="en-US" sz="4000" dirty="0">
                <a:solidFill>
                  <a:srgbClr val="FF0000"/>
                </a:solidFill>
                <a:effectLst/>
                <a:latin typeface="Cambria" panose="02040503050406030204" pitchFamily="18" charset="0"/>
                <a:ea typeface="Cambria" panose="02040503050406030204" pitchFamily="18" charset="0"/>
              </a:rPr>
              <a:t>: 1 100 000 x 10% = 110 000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219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down)">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down)">
                                      <p:cBhvr>
                                        <p:cTn id="33" dur="5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Chú Năm gửi 250 000 000 đồng vào ngân hàng với lãi suất 8% một năm. Hãy sử dụng </a:t>
            </a:r>
            <a:r>
              <a:rPr lang="en-US" sz="4800" b="1" dirty="0" err="1">
                <a:solidFill>
                  <a:prstClr val="black"/>
                </a:solidFill>
                <a:latin typeface="Cambria" panose="02040503050406030204" pitchFamily="18" charset="0"/>
                <a:ea typeface="Cambria" panose="02040503050406030204" pitchFamily="18" charset="0"/>
              </a:rPr>
              <a:t>máy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tay</a:t>
            </a:r>
            <a:r>
              <a:rPr lang="vi-VN" sz="4800" b="1" dirty="0">
                <a:solidFill>
                  <a:prstClr val="black"/>
                </a:solidFill>
                <a:latin typeface="Cambria" panose="02040503050406030204" pitchFamily="18" charset="0"/>
                <a:ea typeface="Cambria" panose="02040503050406030204" pitchFamily="18" charset="0"/>
              </a:rPr>
              <a:t> để tính số tiền lãi mà chú nhận được sau </a:t>
            </a:r>
            <a:r>
              <a:rPr lang="en-US" sz="4800" b="1">
                <a:solidFill>
                  <a:prstClr val="black"/>
                </a:solidFill>
                <a:latin typeface="Cambria" panose="02040503050406030204" pitchFamily="18" charset="0"/>
                <a:ea typeface="Cambria" panose="02040503050406030204" pitchFamily="18" charset="0"/>
              </a:rPr>
              <a:t>một</a:t>
            </a:r>
            <a:r>
              <a:rPr lang="vi-VN" sz="4800" b="1">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năm.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089A088-21B6-1E02-1B43-8F899AA56A6E}"/>
              </a:ext>
            </a:extLst>
          </p:cNvPr>
          <p:cNvSpPr txBox="1"/>
          <p:nvPr/>
        </p:nvSpPr>
        <p:spPr>
          <a:xfrm>
            <a:off x="925286" y="3771900"/>
            <a:ext cx="17373600" cy="2308324"/>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Bài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giải</a:t>
            </a:r>
            <a:r>
              <a:rPr lang="en-US" sz="4800" b="1" dirty="0">
                <a:solidFill>
                  <a:srgbClr val="FF0000"/>
                </a:solidFill>
                <a:effectLst/>
                <a:latin typeface="Cambria" panose="02040503050406030204" pitchFamily="18" charset="0"/>
                <a:ea typeface="Cambria" panose="02040503050406030204" pitchFamily="18" charset="0"/>
              </a:rPr>
              <a:t>:</a:t>
            </a:r>
          </a:p>
          <a:p>
            <a:pPr algn="ctr"/>
            <a:r>
              <a:rPr lang="vi-VN" sz="4800" dirty="0">
                <a:solidFill>
                  <a:srgbClr val="FF0000"/>
                </a:solidFill>
                <a:latin typeface="Cambria" panose="02040503050406030204" pitchFamily="18" charset="0"/>
                <a:ea typeface="Cambria" panose="02040503050406030204" pitchFamily="18" charset="0"/>
              </a:rPr>
              <a:t>250 000 000 x 8</a:t>
            </a:r>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 = 20 000 000 (đồng)</a:t>
            </a:r>
          </a:p>
          <a:p>
            <a:pPr algn="ctr"/>
            <a:r>
              <a:rPr lang="vi-VN" sz="4800" dirty="0">
                <a:solidFill>
                  <a:srgbClr val="FF0000"/>
                </a:solidFill>
                <a:latin typeface="Cambria" panose="02040503050406030204" pitchFamily="18" charset="0"/>
                <a:ea typeface="Cambria" panose="02040503050406030204" pitchFamily="18" charset="0"/>
              </a:rPr>
              <a:t>Vậy sau 1 năm bác nhận được số tiền lãi là 20 000 000 đồng.</a:t>
            </a:r>
          </a:p>
        </p:txBody>
      </p:sp>
    </p:spTree>
    <p:extLst>
      <p:ext uri="{BB962C8B-B14F-4D97-AF65-F5344CB8AC3E}">
        <p14:creationId xmlns:p14="http://schemas.microsoft.com/office/powerpoint/2010/main" val="1690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7"/>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8"/>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7"/>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7"/>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7"/>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7"/>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7"/>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7"/>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1043627" y="3719301"/>
            <a:ext cx="7142255" cy="1615530"/>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r>
              <a:rPr lang="en-US" sz="8100" b="1" dirty="0">
                <a:ln>
                  <a:solidFill>
                    <a:srgbClr val="F8D22D"/>
                  </a:solidFill>
                </a:ln>
                <a:solidFill>
                  <a:prstClr val="black"/>
                </a:solidFill>
                <a:latin typeface="UTM Avo" panose="02040603050506020204" pitchFamily="18"/>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9"/>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10"/>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11"/>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666663" y="1062262"/>
            <a:ext cx="6845754" cy="8113487"/>
          </a:xfrm>
          <a:prstGeom prst="rect">
            <a:avLst/>
          </a:prstGeom>
        </p:spPr>
      </p:pic>
      <p:pic>
        <p:nvPicPr>
          <p:cNvPr id="6" name="Picture 5">
            <a:hlinkClick r:id="rId15"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6"/>
          <a:stretch>
            <a:fillRect/>
          </a:stretch>
        </p:blipFill>
        <p:spPr>
          <a:xfrm>
            <a:off x="-1611531" y="7309126"/>
            <a:ext cx="3643070" cy="1998383"/>
          </a:xfrm>
          <a:prstGeom prst="rect">
            <a:avLst/>
          </a:prstGeom>
        </p:spPr>
      </p:pic>
      <p:pic>
        <p:nvPicPr>
          <p:cNvPr id="5" name="Funny Background Music No Copyright _ Cute Background Music">
            <a:hlinkClick r:id="" action="ppaction://media"/>
            <a:extLst>
              <a:ext uri="{FF2B5EF4-FFF2-40B4-BE49-F238E27FC236}">
                <a16:creationId xmlns:a16="http://schemas.microsoft.com/office/drawing/2014/main" id="{88D68761-5B42-38E9-AF67-EDA61A8E0C2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98121" y="-731044"/>
            <a:ext cx="731045" cy="731045"/>
          </a:xfrm>
          <a:prstGeom prst="rect">
            <a:avLst/>
          </a:prstGeom>
        </p:spPr>
      </p:pic>
    </p:spTree>
    <p:extLst>
      <p:ext uri="{BB962C8B-B14F-4D97-AF65-F5344CB8AC3E}">
        <p14:creationId xmlns:p14="http://schemas.microsoft.com/office/powerpoint/2010/main" val="30240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25"/>
                                        </p:tgtEl>
                                      </p:cBhvr>
                                    </p:animEffect>
                                    <p:animScale>
                                      <p:cBhvr>
                                        <p:cTn id="9" dur="250" autoRev="1" fill="hold"/>
                                        <p:tgtEl>
                                          <p:spTgt spid="25"/>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2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0" fill="hold"/>
                                        <p:tgtEl>
                                          <p:spTgt spid="34"/>
                                        </p:tgtEl>
                                        <p:attrNameLst>
                                          <p:attrName>ppt_x</p:attrName>
                                        </p:attrNameLst>
                                      </p:cBhvr>
                                      <p:tavLst>
                                        <p:tav tm="0">
                                          <p:val>
                                            <p:strVal val="1+#ppt_w/2"/>
                                          </p:val>
                                        </p:tav>
                                        <p:tav tm="100000">
                                          <p:val>
                                            <p:strVal val="#ppt_x"/>
                                          </p:val>
                                        </p:tav>
                                      </p:tavLst>
                                    </p:anim>
                                    <p:anim calcmode="lin" valueType="num">
                                      <p:cBhvr additive="base">
                                        <p:cTn id="15" dur="10000" fill="hold"/>
                                        <p:tgtEl>
                                          <p:spTgt spid="34"/>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8000" fill="hold"/>
                                        <p:tgtEl>
                                          <p:spTgt spid="28"/>
                                        </p:tgtEl>
                                        <p:attrNameLst>
                                          <p:attrName>ppt_x</p:attrName>
                                        </p:attrNameLst>
                                      </p:cBhvr>
                                      <p:tavLst>
                                        <p:tav tm="0">
                                          <p:val>
                                            <p:strVal val="0-#ppt_w/2"/>
                                          </p:val>
                                        </p:tav>
                                        <p:tav tm="100000">
                                          <p:val>
                                            <p:strVal val="#ppt_x"/>
                                          </p:val>
                                        </p:tav>
                                      </p:tavLst>
                                    </p:anim>
                                    <p:anim calcmode="lin" valueType="num">
                                      <p:cBhvr additive="base">
                                        <p:cTn id="21"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2" repeatCount="indefinite" fill="hold" display="0">
                  <p:stCondLst>
                    <p:cond delay="indefinite"/>
                  </p:stCondLst>
                  <p:endCondLst>
                    <p:cond evt="onStopAudio" delay="0">
                      <p:tgtEl>
                        <p:sldTgt/>
                      </p:tgtEl>
                    </p:cond>
                  </p:endCondLst>
                </p:cTn>
                <p:tgtEl>
                  <p:spTgt spid="5"/>
                </p:tgtEl>
              </p:cMediaNode>
            </p:audio>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a:extLst>
            <a:ext uri="{FF2B5EF4-FFF2-40B4-BE49-F238E27FC236}">
              <a16:creationId xmlns:a16="http://schemas.microsoft.com/office/drawing/2014/main" id="{F30C1CAE-2540-E393-85CF-4133184D45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1EC1E8-C421-9FBB-224A-B71DF5E0CC42}"/>
              </a:ext>
            </a:extLst>
          </p:cNvPr>
          <p:cNvSpPr/>
          <p:nvPr/>
        </p:nvSpPr>
        <p:spPr>
          <a:xfrm>
            <a:off x="-2483286" y="-5533337"/>
            <a:ext cx="10980714" cy="10980714"/>
          </a:xfrm>
          <a:custGeom>
            <a:avLst/>
            <a:gdLst/>
            <a:ahLst/>
            <a:cxnLst/>
            <a:rect l="l" t="t" r="r" b="b"/>
            <a:pathLst>
              <a:path w="10980714" h="10980714">
                <a:moveTo>
                  <a:pt x="0" y="0"/>
                </a:moveTo>
                <a:lnTo>
                  <a:pt x="10980714" y="0"/>
                </a:lnTo>
                <a:lnTo>
                  <a:pt x="10980714" y="10980715"/>
                </a:lnTo>
                <a:lnTo>
                  <a:pt x="0" y="10980715"/>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F32621F-775B-1D29-70C7-3E86CCA97B00}"/>
              </a:ext>
            </a:extLst>
          </p:cNvPr>
          <p:cNvSpPr/>
          <p:nvPr/>
        </p:nvSpPr>
        <p:spPr>
          <a:xfrm>
            <a:off x="10381572" y="6791394"/>
            <a:ext cx="10980714" cy="10980714"/>
          </a:xfrm>
          <a:custGeom>
            <a:avLst/>
            <a:gdLst/>
            <a:ahLst/>
            <a:cxnLst/>
            <a:rect l="l" t="t" r="r" b="b"/>
            <a:pathLst>
              <a:path w="10980714" h="10980714">
                <a:moveTo>
                  <a:pt x="0" y="0"/>
                </a:moveTo>
                <a:lnTo>
                  <a:pt x="10980714" y="0"/>
                </a:lnTo>
                <a:lnTo>
                  <a:pt x="10980714" y="10980714"/>
                </a:lnTo>
                <a:lnTo>
                  <a:pt x="0" y="10980714"/>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0928F7-5322-196A-510F-F3D6BC158F5C}"/>
              </a:ext>
            </a:extLst>
          </p:cNvPr>
          <p:cNvSpPr/>
          <p:nvPr/>
        </p:nvSpPr>
        <p:spPr>
          <a:xfrm rot="-1204398">
            <a:off x="14957421" y="1037595"/>
            <a:ext cx="4937348" cy="5840922"/>
          </a:xfrm>
          <a:custGeom>
            <a:avLst/>
            <a:gdLst/>
            <a:ahLst/>
            <a:cxnLst/>
            <a:rect l="l" t="t" r="r" b="b"/>
            <a:pathLst>
              <a:path w="3718538" h="4154791">
                <a:moveTo>
                  <a:pt x="0" y="0"/>
                </a:moveTo>
                <a:lnTo>
                  <a:pt x="3718537" y="0"/>
                </a:lnTo>
                <a:lnTo>
                  <a:pt x="3718537" y="4154790"/>
                </a:lnTo>
                <a:lnTo>
                  <a:pt x="0" y="415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27D2A1A-8BBC-2E3D-362A-865F2AD6F75D}"/>
              </a:ext>
            </a:extLst>
          </p:cNvPr>
          <p:cNvSpPr/>
          <p:nvPr/>
        </p:nvSpPr>
        <p:spPr>
          <a:xfrm rot="921173" flipH="1">
            <a:off x="-1169303" y="4195339"/>
            <a:ext cx="5135593" cy="5192110"/>
          </a:xfrm>
          <a:custGeom>
            <a:avLst/>
            <a:gdLst/>
            <a:ahLst/>
            <a:cxnLst/>
            <a:rect l="l" t="t" r="r" b="b"/>
            <a:pathLst>
              <a:path w="3718538" h="4154791">
                <a:moveTo>
                  <a:pt x="3718538" y="0"/>
                </a:moveTo>
                <a:lnTo>
                  <a:pt x="0" y="0"/>
                </a:lnTo>
                <a:lnTo>
                  <a:pt x="0" y="4154790"/>
                </a:lnTo>
                <a:lnTo>
                  <a:pt x="3718538" y="4154790"/>
                </a:lnTo>
                <a:lnTo>
                  <a:pt x="37185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32130EF2-03EC-1C79-CA17-F762554A3BBE}"/>
              </a:ext>
            </a:extLst>
          </p:cNvPr>
          <p:cNvSpPr/>
          <p:nvPr/>
        </p:nvSpPr>
        <p:spPr>
          <a:xfrm flipH="1">
            <a:off x="2372859" y="3086100"/>
            <a:ext cx="1527320" cy="1491047"/>
          </a:xfrm>
          <a:custGeom>
            <a:avLst/>
            <a:gdLst/>
            <a:ahLst/>
            <a:cxnLst/>
            <a:rect l="l" t="t" r="r" b="b"/>
            <a:pathLst>
              <a:path w="1527320" h="1491047">
                <a:moveTo>
                  <a:pt x="1527320" y="0"/>
                </a:moveTo>
                <a:lnTo>
                  <a:pt x="0" y="0"/>
                </a:lnTo>
                <a:lnTo>
                  <a:pt x="0" y="1491047"/>
                </a:lnTo>
                <a:lnTo>
                  <a:pt x="1527320" y="1491047"/>
                </a:lnTo>
                <a:lnTo>
                  <a:pt x="1527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556BC9D4-D7F4-EFA6-B071-97AF4E63A93B}"/>
              </a:ext>
            </a:extLst>
          </p:cNvPr>
          <p:cNvSpPr/>
          <p:nvPr/>
        </p:nvSpPr>
        <p:spPr>
          <a:xfrm>
            <a:off x="16175660" y="6599691"/>
            <a:ext cx="948724" cy="948724"/>
          </a:xfrm>
          <a:custGeom>
            <a:avLst/>
            <a:gdLst/>
            <a:ahLst/>
            <a:cxnLst/>
            <a:rect l="l" t="t" r="r" b="b"/>
            <a:pathLst>
              <a:path w="948724" h="948724">
                <a:moveTo>
                  <a:pt x="0" y="0"/>
                </a:moveTo>
                <a:lnTo>
                  <a:pt x="948723" y="0"/>
                </a:lnTo>
                <a:lnTo>
                  <a:pt x="948723" y="948723"/>
                </a:lnTo>
                <a:lnTo>
                  <a:pt x="0" y="948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F529294-C056-BFCD-39D1-253BA23CE99C}"/>
              </a:ext>
            </a:extLst>
          </p:cNvPr>
          <p:cNvPicPr>
            <a:picLocks noChangeAspect="1"/>
          </p:cNvPicPr>
          <p:nvPr/>
        </p:nvPicPr>
        <p:blipFill>
          <a:blip r:embed="rId10"/>
          <a:stretch>
            <a:fillRect/>
          </a:stretch>
        </p:blipFill>
        <p:spPr>
          <a:xfrm>
            <a:off x="3537712" y="2927412"/>
            <a:ext cx="12357663" cy="4432176"/>
          </a:xfrm>
          <a:prstGeom prst="rect">
            <a:avLst/>
          </a:prstGeom>
        </p:spPr>
      </p:pic>
    </p:spTree>
    <p:extLst>
      <p:ext uri="{BB962C8B-B14F-4D97-AF65-F5344CB8AC3E}">
        <p14:creationId xmlns:p14="http://schemas.microsoft.com/office/powerpoint/2010/main" val="22341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66663" y="1062262"/>
            <a:ext cx="6845754" cy="8113487"/>
          </a:xfrm>
          <a:prstGeom prst="rect">
            <a:avLst/>
          </a:prstGeom>
        </p:spPr>
      </p:pic>
      <p:sp>
        <p:nvSpPr>
          <p:cNvPr id="3" name="Scroll: Horizontal 2">
            <a:extLst>
              <a:ext uri="{FF2B5EF4-FFF2-40B4-BE49-F238E27FC236}">
                <a16:creationId xmlns:a16="http://schemas.microsoft.com/office/drawing/2014/main" id="{3EE6CB15-FEBC-092C-D9F5-0FDD9218EE13}"/>
              </a:ext>
            </a:extLst>
          </p:cNvPr>
          <p:cNvSpPr/>
          <p:nvPr/>
        </p:nvSpPr>
        <p:spPr>
          <a:xfrm>
            <a:off x="356408" y="1428540"/>
            <a:ext cx="12647886" cy="7972635"/>
          </a:xfrm>
          <a:prstGeom prst="horizontalScroll">
            <a:avLst>
              <a:gd name="adj" fmla="val 10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3418364" y="2178491"/>
            <a:ext cx="6974688" cy="1613171"/>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endParaRPr lang="en-US" sz="7500" b="1" dirty="0">
              <a:ln>
                <a:solidFill>
                  <a:srgbClr val="F8D22D"/>
                </a:solidFill>
              </a:ln>
              <a:solidFill>
                <a:prstClr val="black"/>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C515A056-8D56-157C-9C48-6DF1559CE03D}"/>
              </a:ext>
            </a:extLst>
          </p:cNvPr>
          <p:cNvSpPr txBox="1"/>
          <p:nvPr/>
        </p:nvSpPr>
        <p:spPr>
          <a:xfrm>
            <a:off x="1192910" y="2449389"/>
            <a:ext cx="11646765" cy="6365269"/>
          </a:xfrm>
          <a:prstGeom prst="rect">
            <a:avLst/>
          </a:prstGeom>
          <a:noFill/>
        </p:spPr>
        <p:txBody>
          <a:bodyPr wrap="square" rtlCol="0">
            <a:spAutoFit/>
          </a:bodyPr>
          <a:lstStyle/>
          <a:p>
            <a:pPr algn="ctr" defTabSz="804581">
              <a:lnSpc>
                <a:spcPct val="150000"/>
              </a:lnSpc>
              <a:defRPr/>
            </a:pPr>
            <a:r>
              <a:rPr lang="en-US" sz="3600" b="1" dirty="0" err="1">
                <a:solidFill>
                  <a:prstClr val="black"/>
                </a:solidFill>
                <a:latin typeface="UTM Avo" panose="02040603050506020204" pitchFamily="18"/>
                <a:cs typeface="Arial" panose="020B0604020202020204" pitchFamily="34" charset="0"/>
              </a:rPr>
              <a:t>Hướng</a:t>
            </a:r>
            <a:r>
              <a:rPr lang="en-US" sz="3600" b="1" dirty="0">
                <a:solidFill>
                  <a:prstClr val="black"/>
                </a:solidFill>
                <a:latin typeface="UTM Avo" panose="02040603050506020204" pitchFamily="18"/>
                <a:cs typeface="Arial" panose="020B0604020202020204" pitchFamily="34" charset="0"/>
              </a:rPr>
              <a:t> </a:t>
            </a:r>
            <a:r>
              <a:rPr lang="en-US" sz="3600" b="1" dirty="0" err="1">
                <a:solidFill>
                  <a:prstClr val="black"/>
                </a:solidFill>
                <a:latin typeface="UTM Avo" panose="02040603050506020204" pitchFamily="18"/>
                <a:cs typeface="Arial" panose="020B0604020202020204" pitchFamily="34" charset="0"/>
              </a:rPr>
              <a:t>dẫn</a:t>
            </a:r>
            <a:endParaRPr lang="en-US" sz="36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GV click vào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hình</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tròn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chứa</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số</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để</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đến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Sau khi chọn đáp án, GV click vào bảng “</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Q</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uay về" để về màn hình hái chanh. </a:t>
            </a:r>
          </a:p>
          <a:p>
            <a:pPr marL="514350" indent="-514350" algn="just" defTabSz="804581">
              <a:lnSpc>
                <a:spcPct val="150000"/>
              </a:lnSpc>
              <a:buFontTx/>
              <a:buChar char="-"/>
              <a:defRPr/>
            </a:pPr>
            <a:r>
              <a:rPr lang="vi-VN" sz="3000" dirty="0" err="1">
                <a:solidFill>
                  <a:srgbClr val="000000"/>
                </a:solidFill>
                <a:latin typeface="UTM Avo" panose="02040603050506020204" pitchFamily="18"/>
                <a:ea typeface="Times New Roman" panose="02020603050405020304" pitchFamily="18" charset="0"/>
                <a:cs typeface="Arial" panose="020B0604020202020204" pitchFamily="34" charset="0"/>
              </a:rPr>
              <a:t>Click</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vào quả chanh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tương</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ứng</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quả chanh sẽ rơi xuống.</a:t>
            </a:r>
          </a:p>
          <a:p>
            <a:pPr marL="514350" indent="-514350" algn="just" defTabSz="804581">
              <a:lnSpc>
                <a:spcPct val="150000"/>
              </a:lnSpc>
              <a:buFontTx/>
              <a:buChar char="-"/>
              <a:defRPr/>
            </a:pP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Sau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khi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kết</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thúc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trò</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chơi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GV click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vào</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“NEXT”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để</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tiếp</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tục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bài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học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a:t>
            </a:r>
            <a:endParaRPr lang="en-US" sz="3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514350" indent="-514350" algn="just" defTabSz="804581">
              <a:lnSpc>
                <a:spcPct val="150000"/>
              </a:lnSpc>
              <a:buFontTx/>
              <a:buChar char="-"/>
              <a:defRPr/>
            </a:pP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751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49119" y="1305413"/>
            <a:ext cx="2142095" cy="2287952"/>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14287518" y="7162014"/>
            <a:ext cx="2295915" cy="214731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552398" y="1725633"/>
            <a:ext cx="7392531" cy="3173532"/>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5039206" y="1474211"/>
            <a:ext cx="6797558" cy="7877421"/>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5677996" y="2492763"/>
            <a:ext cx="1107092" cy="1768374"/>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7240182" y="2770895"/>
            <a:ext cx="1114521" cy="1775804"/>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8487183" y="2069369"/>
            <a:ext cx="1114521" cy="1768374"/>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748407" y="3328102"/>
            <a:ext cx="1114521" cy="1783235"/>
          </a:xfrm>
          <a:prstGeom prst="rect">
            <a:avLst/>
          </a:prstGeom>
        </p:spPr>
      </p:pic>
      <p:sp>
        <p:nvSpPr>
          <p:cNvPr id="6" name="Oval 5">
            <a:hlinkClick r:id="rId19" action="ppaction://hlinksldjump"/>
            <a:extLst>
              <a:ext uri="{FF2B5EF4-FFF2-40B4-BE49-F238E27FC236}">
                <a16:creationId xmlns:a16="http://schemas.microsoft.com/office/drawing/2014/main" id="{30ECB528-9C8F-1A4F-DEEC-AA1069FB5592}"/>
              </a:ext>
            </a:extLst>
          </p:cNvPr>
          <p:cNvSpPr/>
          <p:nvPr/>
        </p:nvSpPr>
        <p:spPr>
          <a:xfrm>
            <a:off x="59846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1</a:t>
            </a:r>
          </a:p>
        </p:txBody>
      </p:sp>
      <p:sp>
        <p:nvSpPr>
          <p:cNvPr id="7" name="Oval 6">
            <a:hlinkClick r:id="rId20" action="ppaction://hlinksldjump"/>
            <a:extLst>
              <a:ext uri="{FF2B5EF4-FFF2-40B4-BE49-F238E27FC236}">
                <a16:creationId xmlns:a16="http://schemas.microsoft.com/office/drawing/2014/main" id="{F01B215B-011D-B286-1A77-A844B569D84B}"/>
              </a:ext>
            </a:extLst>
          </p:cNvPr>
          <p:cNvSpPr/>
          <p:nvPr/>
        </p:nvSpPr>
        <p:spPr>
          <a:xfrm>
            <a:off x="74705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2</a:t>
            </a:r>
          </a:p>
        </p:txBody>
      </p:sp>
      <p:sp>
        <p:nvSpPr>
          <p:cNvPr id="9" name="Oval 8">
            <a:hlinkClick r:id="rId21" action="ppaction://hlinksldjump"/>
            <a:extLst>
              <a:ext uri="{FF2B5EF4-FFF2-40B4-BE49-F238E27FC236}">
                <a16:creationId xmlns:a16="http://schemas.microsoft.com/office/drawing/2014/main" id="{E2647FEF-F278-85AC-9691-1392700984FF}"/>
              </a:ext>
            </a:extLst>
          </p:cNvPr>
          <p:cNvSpPr/>
          <p:nvPr/>
        </p:nvSpPr>
        <p:spPr>
          <a:xfrm>
            <a:off x="89564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3</a:t>
            </a:r>
          </a:p>
        </p:txBody>
      </p:sp>
      <p:sp>
        <p:nvSpPr>
          <p:cNvPr id="14" name="Oval 13">
            <a:hlinkClick r:id="rId22" action="ppaction://hlinksldjump"/>
            <a:extLst>
              <a:ext uri="{FF2B5EF4-FFF2-40B4-BE49-F238E27FC236}">
                <a16:creationId xmlns:a16="http://schemas.microsoft.com/office/drawing/2014/main" id="{7F23DC7C-B5EE-680F-C741-FC0335FDBD7F}"/>
              </a:ext>
            </a:extLst>
          </p:cNvPr>
          <p:cNvSpPr/>
          <p:nvPr/>
        </p:nvSpPr>
        <p:spPr>
          <a:xfrm>
            <a:off x="10465242"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4</a:t>
            </a:r>
          </a:p>
        </p:txBody>
      </p:sp>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8" restart="whenNotActive" fill="hold" evtFilter="cancelBubble" nodeType="interactiveSeq">
                <p:stCondLst>
                  <p:cond evt="onClick" delay="0">
                    <p:tgtEl>
                      <p:spTgt spid="7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9"/>
                                        </p:tgtEl>
                                      </p:cBhvr>
                                    </p:animEffect>
                                    <p:anim calcmode="lin" valueType="num">
                                      <p:cBhvr>
                                        <p:cTn id="53" dur="1000"/>
                                        <p:tgtEl>
                                          <p:spTgt spid="79"/>
                                        </p:tgtEl>
                                        <p:attrNameLst>
                                          <p:attrName>ppt_x</p:attrName>
                                        </p:attrNameLst>
                                      </p:cBhvr>
                                      <p:tavLst>
                                        <p:tav tm="0">
                                          <p:val>
                                            <p:strVal val="ppt_x"/>
                                          </p:val>
                                        </p:tav>
                                        <p:tav tm="100000">
                                          <p:val>
                                            <p:strVal val="ppt_x"/>
                                          </p:val>
                                        </p:tav>
                                      </p:tavLst>
                                    </p:anim>
                                    <p:anim calcmode="lin" valueType="num">
                                      <p:cBhvr>
                                        <p:cTn id="54" dur="1000"/>
                                        <p:tgtEl>
                                          <p:spTgt spid="79"/>
                                        </p:tgtEl>
                                        <p:attrNameLst>
                                          <p:attrName>ppt_y</p:attrName>
                                        </p:attrNameLst>
                                      </p:cBhvr>
                                      <p:tavLst>
                                        <p:tav tm="0">
                                          <p:val>
                                            <p:strVal val="ppt_y"/>
                                          </p:val>
                                        </p:tav>
                                        <p:tav tm="100000">
                                          <p:val>
                                            <p:strVal val="ppt_y+.1"/>
                                          </p:val>
                                        </p:tav>
                                      </p:tavLst>
                                    </p:anim>
                                    <p:set>
                                      <p:cBhvr>
                                        <p:cTn id="55" dur="1" fill="hold">
                                          <p:stCondLst>
                                            <p:cond delay="999"/>
                                          </p:stCondLst>
                                        </p:cTn>
                                        <p:tgtEl>
                                          <p:spTgt spid="7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6" grpId="0" animBg="1"/>
      <p:bldP spid="7"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4"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5"/>
          <a:stretch>
            <a:fillRect/>
          </a:stretch>
        </p:blipFill>
        <p:spPr>
          <a:xfrm>
            <a:off x="16417805" y="8437943"/>
            <a:ext cx="1974683" cy="1833635"/>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A. 45 868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C. 45 888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lnSpc>
                <a:spcPct val="150000"/>
              </a:lnSpc>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B. 45 878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D.</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45 858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669" y="5302000"/>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48561" y="8030840"/>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8232" y="530643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2669" y="7917503"/>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r>
              <a:rPr lang="pt-BR" sz="5400" b="1" dirty="0">
                <a:solidFill>
                  <a:srgbClr val="000000"/>
                </a:solidFill>
                <a:latin typeface="Cambria" panose="02040503050406030204" pitchFamily="18" charset="0"/>
                <a:ea typeface="Cambria" panose="02040503050406030204" pitchFamily="18" charset="0"/>
                <a:cs typeface="Arial" panose="020B0604020202020204" pitchFamily="34" charset="0"/>
              </a:rPr>
              <a:t>Câu 1: Tính:  28 459 + 17 409 = ?</a:t>
            </a:r>
            <a:endPar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1 016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1 025</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9597096" y="697987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D. 1 026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9597096" y="437078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1 126</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3111" y="7919485"/>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3440" y="5411712"/>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899" y="526980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424" y="7483162"/>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giá</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trị</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biểu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thức</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a:t>
            </a:r>
          </a:p>
          <a:p>
            <a:pPr algn="ctr" defTabSz="804581">
              <a:lnSpc>
                <a:spcPct val="150000"/>
              </a:lnSpc>
            </a:pP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1230 – 34 x 6 = ?</a:t>
            </a:r>
          </a:p>
        </p:txBody>
      </p:sp>
      <p:pic>
        <p:nvPicPr>
          <p:cNvPr id="35" name="Picture 34">
            <a:hlinkClick r:id="rId6"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7"/>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1431111"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A. 71 580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9426647" y="424353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B. 270,3</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1431111" y="696099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C. 7 158</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D. 2 730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91568" y="5346319"/>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699" y="7667769"/>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4664" y="7755089"/>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351" y="5250118"/>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6000" b="1">
                <a:solidFill>
                  <a:srgbClr val="000000"/>
                </a:solidFill>
                <a:latin typeface="Cambria" panose="02040503050406030204" pitchFamily="18" charset="0"/>
                <a:ea typeface="Cambria" panose="02040503050406030204" pitchFamily="18" charset="0"/>
                <a:cs typeface="Arial" panose="020B0604020202020204" pitchFamily="34" charset="0"/>
              </a:rPr>
              <a:t>Câu hỏi 3: </a:t>
            </a: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Kết quả của phép tính:</a:t>
            </a:r>
          </a:p>
          <a:p>
            <a:pPr algn="ctr" defTabSz="804581">
              <a:lnSpc>
                <a:spcPct val="150000"/>
              </a:lnSpc>
            </a:pP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720,3 – 4,5 x 100 =?</a:t>
            </a:r>
            <a:endParaRPr lang="en-US" sz="60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A. 25%.</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54%.</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75%.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D. 45%.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199" y="5143501"/>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5196962"/>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vi-VN" sz="4800" b="1">
                <a:solidFill>
                  <a:srgbClr val="000000"/>
                </a:solidFill>
                <a:latin typeface="Cambria" panose="02040503050406030204" pitchFamily="18" charset="0"/>
                <a:ea typeface="Cambria" panose="02040503050406030204" pitchFamily="18" charset="0"/>
                <a:cs typeface="Arial" panose="020B0604020202020204" pitchFamily="34" charset="0"/>
              </a:rPr>
              <a:t>Câu hỏi 4: </a:t>
            </a:r>
            <a:r>
              <a:rPr lang="vi-VN" sz="4800">
                <a:solidFill>
                  <a:srgbClr val="000000"/>
                </a:solidFill>
                <a:latin typeface="Cambria" panose="02040503050406030204" pitchFamily="18" charset="0"/>
                <a:ea typeface="Cambria" panose="02040503050406030204" pitchFamily="18" charset="0"/>
                <a:cs typeface="Arial" panose="020B0604020202020204" pitchFamily="34" charset="0"/>
              </a:rPr>
              <a:t>Đội văn nghệ của một trường tiểu học có 96 bạn trong đó có 72 bạn nữ. Tính tỉ số phần trăm của số bạn nam và các bạn trong đội văn nghệ.</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88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5"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close/>
                </a:path>
              </a:pathLst>
            </a:custGeom>
            <a:solidFill>
              <a:srgbClr val="704430"/>
            </a:solidFill>
          </p:spPr>
          <p:txBody>
            <a:bodyPr/>
            <a:lstStyle/>
            <a:p>
              <a:endParaRPr lang="en-US"/>
            </a:p>
          </p:txBody>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lose/>
                </a:path>
              </a:pathLst>
            </a:custGeom>
            <a:solidFill>
              <a:srgbClr val="704430"/>
            </a:solidFill>
          </p:spPr>
          <p:txBody>
            <a:bodyPr/>
            <a:lstStyle/>
            <a:p>
              <a:endParaRPr lang="en-US"/>
            </a:p>
          </p:txBody>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close/>
                </a:path>
              </a:pathLst>
            </a:custGeom>
            <a:solidFill>
              <a:srgbClr val="704430"/>
            </a:solidFill>
          </p:spPr>
          <p:txBody>
            <a:bodyPr/>
            <a:lstStyle/>
            <a:p>
              <a:endParaRPr lang="en-US"/>
            </a:p>
          </p:txBody>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lose/>
                </a:path>
              </a:pathLst>
            </a:custGeom>
            <a:solidFill>
              <a:srgbClr val="704430"/>
            </a:solidFill>
          </p:spPr>
          <p:txBody>
            <a:bodyPr/>
            <a:lstStyle/>
            <a:p>
              <a:endParaRPr lang="en-US"/>
            </a:p>
          </p:txBody>
        </p:sp>
      </p:grpSp>
      <p:grpSp>
        <p:nvGrpSpPr>
          <p:cNvPr id="11" name="Group 11"/>
          <p:cNvGrpSpPr/>
          <p:nvPr/>
        </p:nvGrpSpPr>
        <p:grpSpPr>
          <a:xfrm>
            <a:off x="1447800" y="1790700"/>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lose/>
                </a:path>
              </a:pathLst>
            </a:custGeom>
            <a:solidFill>
              <a:srgbClr val="704430"/>
            </a:solidFill>
          </p:spPr>
          <p:txBody>
            <a:bodyPr/>
            <a:lstStyle/>
            <a:p>
              <a:endParaRPr lang="en-US"/>
            </a:p>
          </p:txBody>
        </p:sp>
      </p:grpSp>
      <p:sp>
        <p:nvSpPr>
          <p:cNvPr id="15" name="Freeform 15"/>
          <p:cNvSpPr/>
          <p:nvPr/>
        </p:nvSpPr>
        <p:spPr>
          <a:xfrm>
            <a:off x="13792200" y="6362700"/>
            <a:ext cx="4630183" cy="3924300"/>
          </a:xfrm>
          <a:custGeom>
            <a:avLst/>
            <a:gdLst/>
            <a:ahLst/>
            <a:cxnLst/>
            <a:rect l="l" t="t" r="r" b="b"/>
            <a:pathLst>
              <a:path w="5315983" h="4552415">
                <a:moveTo>
                  <a:pt x="0" y="0"/>
                </a:moveTo>
                <a:lnTo>
                  <a:pt x="5315984" y="0"/>
                </a:lnTo>
                <a:lnTo>
                  <a:pt x="5315984" y="4552415"/>
                </a:lnTo>
                <a:lnTo>
                  <a:pt x="0" y="4552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2575183" y="2246427"/>
            <a:ext cx="10675301" cy="823276"/>
            <a:chOff x="0" y="0"/>
            <a:chExt cx="24817148" cy="1913890"/>
          </a:xfrm>
        </p:grpSpPr>
        <p:sp>
          <p:nvSpPr>
            <p:cNvPr id="17" name="Freeform 17"/>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F8CDA2"/>
            </a:solidFill>
          </p:spPr>
          <p:txBody>
            <a:bodyPr/>
            <a:lstStyle/>
            <a:p>
              <a:endParaRPr lang="en-US"/>
            </a:p>
          </p:txBody>
        </p:sp>
      </p:grpSp>
      <p:sp>
        <p:nvSpPr>
          <p:cNvPr id="18" name="AutoShape 18"/>
          <p:cNvSpPr/>
          <p:nvPr/>
        </p:nvSpPr>
        <p:spPr>
          <a:xfrm rot="5400000">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9" name="AutoShape 19"/>
          <p:cNvSpPr/>
          <p:nvPr/>
        </p:nvSpPr>
        <p:spPr>
          <a:xfrm>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0" name="AutoShape 20"/>
          <p:cNvSpPr/>
          <p:nvPr/>
        </p:nvSpPr>
        <p:spPr>
          <a:xfrm>
            <a:off x="15271777" y="2442503"/>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1" name="AutoShape 21"/>
          <p:cNvSpPr/>
          <p:nvPr/>
        </p:nvSpPr>
        <p:spPr>
          <a:xfrm>
            <a:off x="15271777" y="2634252"/>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2" name="AutoShape 22"/>
          <p:cNvSpPr/>
          <p:nvPr/>
        </p:nvSpPr>
        <p:spPr>
          <a:xfrm>
            <a:off x="15271777" y="2826001"/>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3" name="Freeform 23"/>
          <p:cNvSpPr/>
          <p:nvPr/>
        </p:nvSpPr>
        <p:spPr>
          <a:xfrm>
            <a:off x="12439310" y="2377623"/>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3833244" y="2257037"/>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2911752" y="2377623"/>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3712516" y="2377623"/>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7"/>
          <p:cNvGrpSpPr/>
          <p:nvPr/>
        </p:nvGrpSpPr>
        <p:grpSpPr>
          <a:xfrm>
            <a:off x="14350757" y="1070721"/>
            <a:ext cx="406363" cy="406363"/>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29" name="Group 29"/>
          <p:cNvGrpSpPr/>
          <p:nvPr/>
        </p:nvGrpSpPr>
        <p:grpSpPr>
          <a:xfrm>
            <a:off x="15040638" y="1070721"/>
            <a:ext cx="406363" cy="406363"/>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31" name="Group 31"/>
          <p:cNvGrpSpPr/>
          <p:nvPr/>
        </p:nvGrpSpPr>
        <p:grpSpPr>
          <a:xfrm>
            <a:off x="15730518" y="1070721"/>
            <a:ext cx="406363" cy="40636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sp>
        <p:nvSpPr>
          <p:cNvPr id="33" name="TextBox 33"/>
          <p:cNvSpPr txBox="1"/>
          <p:nvPr/>
        </p:nvSpPr>
        <p:spPr>
          <a:xfrm>
            <a:off x="2895600" y="1257300"/>
            <a:ext cx="3389965" cy="458523"/>
          </a:xfrm>
          <a:prstGeom prst="rect">
            <a:avLst/>
          </a:prstGeom>
        </p:spPr>
        <p:txBody>
          <a:bodyPr lIns="0" tIns="0" rIns="0" bIns="0" rtlCol="0" anchor="t">
            <a:spAutoFit/>
          </a:bodyPr>
          <a:lstStyle/>
          <a:p>
            <a:pPr algn="ctr">
              <a:lnSpc>
                <a:spcPts val="3300"/>
              </a:lnSpc>
            </a:pPr>
            <a:r>
              <a:rPr lang="en-US" sz="5400" dirty="0" err="1">
                <a:solidFill>
                  <a:srgbClr val="704430"/>
                </a:solidFill>
                <a:latin typeface="#9Slide03 Neutra" panose="02040603050506020204" pitchFamily="18" charset="0"/>
                <a:ea typeface="Nunito"/>
                <a:cs typeface="Nunito"/>
                <a:sym typeface="Nunito"/>
              </a:rPr>
              <a:t>Toán</a:t>
            </a:r>
            <a:endParaRPr lang="en-US" sz="5400" dirty="0">
              <a:solidFill>
                <a:srgbClr val="704430"/>
              </a:solidFill>
              <a:latin typeface="#9Slide03 Neutra" panose="02040603050506020204" pitchFamily="18" charset="0"/>
              <a:ea typeface="Nunito"/>
              <a:cs typeface="Nunito"/>
              <a:sym typeface="Nunito"/>
            </a:endParaRPr>
          </a:p>
        </p:txBody>
      </p:sp>
      <p:pic>
        <p:nvPicPr>
          <p:cNvPr id="1026" name="Picture 2" descr="Máy tính cá nhân của FX FXES PSD Ico Icns, máy tính khoa học Casio FX-82ES  màu đen đã tắt, png | PNGEgg">
            <a:extLst>
              <a:ext uri="{FF2B5EF4-FFF2-40B4-BE49-F238E27FC236}">
                <a16:creationId xmlns:a16="http://schemas.microsoft.com/office/drawing/2014/main" id="{C943C4FD-FF94-59CD-44F3-9C321BC47CA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556" b="93889" l="10000" r="90000">
                        <a14:foregroundMark x1="31111" y1="6556" x2="67556" y2="7111"/>
                        <a14:foregroundMark x1="34000" y1="93222" x2="47889" y2="93889"/>
                        <a14:foregroundMark x1="47889" y1="93889" x2="66556"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4405993"/>
            <a:ext cx="588645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round pink label with white text and a black background&#10;&#10;Description automatically generated">
            <a:extLst>
              <a:ext uri="{FF2B5EF4-FFF2-40B4-BE49-F238E27FC236}">
                <a16:creationId xmlns:a16="http://schemas.microsoft.com/office/drawing/2014/main" id="{85D4C9F4-09F4-40F2-F634-5B62278ADA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925800" y="0"/>
            <a:ext cx="2362200" cy="2362200"/>
          </a:xfrm>
          <a:prstGeom prst="rect">
            <a:avLst/>
          </a:prstGeom>
        </p:spPr>
      </p:pic>
      <p:pic>
        <p:nvPicPr>
          <p:cNvPr id="35" name="Picture 34">
            <a:extLst>
              <a:ext uri="{FF2B5EF4-FFF2-40B4-BE49-F238E27FC236}">
                <a16:creationId xmlns:a16="http://schemas.microsoft.com/office/drawing/2014/main" id="{F9EFAD4D-B1B3-D45A-037A-B47F81DF325C}"/>
              </a:ext>
            </a:extLst>
          </p:cNvPr>
          <p:cNvPicPr>
            <a:picLocks noChangeAspect="1"/>
          </p:cNvPicPr>
          <p:nvPr/>
        </p:nvPicPr>
        <p:blipFill>
          <a:blip r:embed="rId16"/>
          <a:stretch>
            <a:fillRect/>
          </a:stretch>
        </p:blipFill>
        <p:spPr>
          <a:xfrm>
            <a:off x="7467600" y="7353300"/>
            <a:ext cx="3694496" cy="1774090"/>
          </a:xfrm>
          <a:prstGeom prst="rect">
            <a:avLst/>
          </a:prstGeom>
        </p:spPr>
      </p:pic>
      <p:pic>
        <p:nvPicPr>
          <p:cNvPr id="34" name="Picture 33">
            <a:extLst>
              <a:ext uri="{FF2B5EF4-FFF2-40B4-BE49-F238E27FC236}">
                <a16:creationId xmlns:a16="http://schemas.microsoft.com/office/drawing/2014/main" id="{565EF802-6E86-E1E7-E878-526D65159210}"/>
              </a:ext>
            </a:extLst>
          </p:cNvPr>
          <p:cNvPicPr>
            <a:picLocks noChangeAspect="1"/>
          </p:cNvPicPr>
          <p:nvPr/>
        </p:nvPicPr>
        <p:blipFill>
          <a:blip r:embed="rId17"/>
          <a:stretch>
            <a:fillRect/>
          </a:stretch>
        </p:blipFill>
        <p:spPr>
          <a:xfrm>
            <a:off x="5410200" y="3009900"/>
            <a:ext cx="7852329" cy="4523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CE398A73-610A-4008-A74A-EE85945E5824}"/>
</file>

<file path=customXml/itemProps2.xml><?xml version="1.0" encoding="utf-8"?>
<ds:datastoreItem xmlns:ds="http://schemas.openxmlformats.org/officeDocument/2006/customXml" ds:itemID="{CA1FC8D5-4783-4506-B585-71D367F6C3F3}"/>
</file>

<file path=customXml/itemProps3.xml><?xml version="1.0" encoding="utf-8"?>
<ds:datastoreItem xmlns:ds="http://schemas.openxmlformats.org/officeDocument/2006/customXml" ds:itemID="{6BACAE47-429A-42C7-AEA6-29FEBB863714}"/>
</file>

<file path=docProps/app.xml><?xml version="1.0" encoding="utf-8"?>
<Properties xmlns="http://schemas.openxmlformats.org/officeDocument/2006/extended-properties" xmlns:vt="http://schemas.openxmlformats.org/officeDocument/2006/docPropsVTypes">
  <TotalTime>104</TotalTime>
  <Words>587</Words>
  <Application>Microsoft Office PowerPoint</Application>
  <PresentationFormat>Custom</PresentationFormat>
  <Paragraphs>67</Paragraphs>
  <Slides>20</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#9Slide03 Neutra</vt:lpstr>
      <vt:lpstr>Aptos</vt:lpstr>
      <vt:lpstr>Arial</vt:lpstr>
      <vt:lpstr>Calibri</vt:lpstr>
      <vt:lpstr>Cambria</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52</cp:revision>
  <dcterms:created xsi:type="dcterms:W3CDTF">2006-08-16T00:00:00Z</dcterms:created>
  <dcterms:modified xsi:type="dcterms:W3CDTF">2024-12-14T04:08:56Z</dcterms:modified>
  <dc:identifier>DAGXpVHRm8M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