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441" r:id="rId2"/>
    <p:sldId id="443" r:id="rId3"/>
    <p:sldId id="444" r:id="rId4"/>
    <p:sldId id="272" r:id="rId5"/>
    <p:sldId id="274" r:id="rId6"/>
    <p:sldId id="453" r:id="rId7"/>
    <p:sldId id="275" r:id="rId8"/>
    <p:sldId id="455" r:id="rId9"/>
    <p:sldId id="454" r:id="rId10"/>
    <p:sldId id="456" r:id="rId11"/>
    <p:sldId id="452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okie" panose="020B0604020202020204" charset="0"/>
      <p:regular r:id="rId18"/>
    </p:embeddedFont>
    <p:embeddedFont>
      <p:font typeface="HP001 5H" panose="020B0603050302020204" pitchFamily="34" charset="0"/>
      <p:regular r:id="rId19"/>
      <p:bold r:id="rId20"/>
    </p:embeddedFont>
    <p:embeddedFont>
      <p:font typeface="iCiel Cadena" panose="02000503000000020004" pitchFamily="2" charset="0"/>
      <p:bold r:id="rId21"/>
    </p:embeddedFont>
    <p:embeddedFont>
      <p:font typeface="iCiel Crocante" panose="02000000000000000000" pitchFamily="2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tNb646SsZJK8YIE2t+kXxjkMd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DFA83A-7691-473D-971F-F73FD2BF0A40}">
  <a:tblStyle styleId="{BEDFA83A-7691-473D-971F-F73FD2BF0A4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9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customschemas.google.com/relationships/presentationmetadata" Target="meta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24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7544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097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07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324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8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99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5"/>
            <a:ext cx="10363200" cy="14700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8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1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7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8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emf"/><Relationship Id="rId4" Type="http://schemas.openxmlformats.org/officeDocument/2006/relationships/image" Target="../media/image13.png"/><Relationship Id="rId9" Type="http://schemas.openxmlformats.org/officeDocument/2006/relationships/image" Target="../media/image18.emf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29" b="8206"/>
          <a:stretch/>
        </p:blipFill>
        <p:spPr>
          <a:xfrm>
            <a:off x="40383" y="-20601"/>
            <a:ext cx="12110234" cy="6855323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" y="4707185"/>
            <a:ext cx="12109232" cy="21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18653" y="3355013"/>
            <a:ext cx="4163742" cy="34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673" y="4561531"/>
            <a:ext cx="1731385" cy="1917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87" y="4735625"/>
            <a:ext cx="1240657" cy="17826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08" y="6012531"/>
            <a:ext cx="968108" cy="64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92" y="269043"/>
            <a:ext cx="2661859" cy="146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C311854C-4A41-4CD9-9505-8B01FF30A93F}"/>
              </a:ext>
            </a:extLst>
          </p:cNvPr>
          <p:cNvSpPr txBox="1"/>
          <p:nvPr/>
        </p:nvSpPr>
        <p:spPr>
          <a:xfrm>
            <a:off x="1847199" y="1769676"/>
            <a:ext cx="8713673" cy="1721139"/>
          </a:xfrm>
          <a:prstGeom prst="rect">
            <a:avLst/>
          </a:prstGeom>
          <a:noFill/>
        </p:spPr>
        <p:txBody>
          <a:bodyPr wrap="none" numCol="1" rtlCol="0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363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</a:t>
            </a:r>
            <a:r>
              <a:rPr lang="en-US" altLang="zh-CN" sz="5363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363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mừng</a:t>
            </a:r>
            <a:r>
              <a:rPr lang="en-US" altLang="zh-CN" sz="5363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363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363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 </a:t>
            </a:r>
            <a:r>
              <a:rPr lang="en-US" altLang="zh-CN" sz="5363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đến</a:t>
            </a:r>
            <a:r>
              <a:rPr lang="en-US" altLang="zh-CN" sz="5363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363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với</a:t>
            </a:r>
            <a:r>
              <a:rPr lang="en-US" altLang="zh-CN" sz="5363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363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lớp</a:t>
            </a:r>
            <a:r>
              <a:rPr lang="en-US" altLang="zh-CN" sz="5363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363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học</a:t>
            </a:r>
            <a:r>
              <a:rPr lang="en-US" altLang="zh-CN" sz="5363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online!</a:t>
            </a:r>
            <a:endParaRPr lang="zh-CN" altLang="en-US" sz="5363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98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p21"/>
          <p:cNvSpPr/>
          <p:nvPr/>
        </p:nvSpPr>
        <p:spPr>
          <a:xfrm>
            <a:off x="929148" y="437535"/>
            <a:ext cx="10333703" cy="11890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2800" b="1" dirty="0">
                <a:solidFill>
                  <a:schemeClr val="dk1"/>
                </a:solidFill>
              </a:rPr>
              <a:t>b) </a:t>
            </a:r>
            <a:r>
              <a:rPr lang="en-US" sz="2800" b="1" dirty="0" err="1">
                <a:solidFill>
                  <a:schemeClr val="dk1"/>
                </a:solidFill>
              </a:rPr>
              <a:t>Tính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từ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chỗ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gặp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cua</a:t>
            </a:r>
            <a:r>
              <a:rPr lang="en-US" sz="2800" b="1" dirty="0">
                <a:solidFill>
                  <a:schemeClr val="dk1"/>
                </a:solidFill>
              </a:rPr>
              <a:t>, </a:t>
            </a:r>
            <a:r>
              <a:rPr lang="en-US" sz="2800" b="1" dirty="0" err="1">
                <a:solidFill>
                  <a:schemeClr val="dk1"/>
                </a:solidFill>
              </a:rPr>
              <a:t>cóc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đi</a:t>
            </a:r>
            <a:r>
              <a:rPr lang="en-US" sz="2800" b="1" dirty="0">
                <a:solidFill>
                  <a:schemeClr val="dk1"/>
                </a:solidFill>
              </a:rPr>
              <a:t> bao </a:t>
            </a:r>
            <a:r>
              <a:rPr lang="en-US" sz="2800" b="1" dirty="0" err="1">
                <a:solidFill>
                  <a:schemeClr val="dk1"/>
                </a:solidFill>
              </a:rPr>
              <a:t>nhiêu</a:t>
            </a:r>
            <a:r>
              <a:rPr lang="en-US" sz="2800" b="1" dirty="0">
                <a:solidFill>
                  <a:schemeClr val="dk1"/>
                </a:solidFill>
              </a:rPr>
              <a:t> ki-</a:t>
            </a:r>
            <a:r>
              <a:rPr lang="en-US" sz="2800" b="1" dirty="0" err="1">
                <a:solidFill>
                  <a:schemeClr val="dk1"/>
                </a:solidFill>
              </a:rPr>
              <a:t>lô</a:t>
            </a:r>
            <a:r>
              <a:rPr lang="en-US" sz="2800" b="1" dirty="0">
                <a:solidFill>
                  <a:schemeClr val="dk1"/>
                </a:solidFill>
              </a:rPr>
              <a:t>-</a:t>
            </a:r>
            <a:r>
              <a:rPr lang="en-US" sz="2800" b="1" dirty="0" err="1">
                <a:solidFill>
                  <a:schemeClr val="dk1"/>
                </a:solidFill>
              </a:rPr>
              <a:t>mét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thì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gặp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ong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mật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và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cáo</a:t>
            </a:r>
            <a:r>
              <a:rPr lang="en-US" sz="2800" b="1" dirty="0">
                <a:solidFill>
                  <a:schemeClr val="dk1"/>
                </a:solidFill>
              </a:rPr>
              <a:t>?</a:t>
            </a:r>
            <a:endParaRPr sz="2800" b="1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4589" name="Google Shape;4589;p21"/>
          <p:cNvPicPr preferRelativeResize="0"/>
          <p:nvPr/>
        </p:nvPicPr>
        <p:blipFill rotWithShape="1">
          <a:blip r:embed="rId3">
            <a:alphaModFix/>
          </a:blip>
          <a:srcRect b="20816"/>
          <a:stretch/>
        </p:blipFill>
        <p:spPr>
          <a:xfrm>
            <a:off x="114828" y="2706335"/>
            <a:ext cx="6128656" cy="37141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457232-ABD9-45ED-8C38-9DB97C0B69A9}"/>
              </a:ext>
            </a:extLst>
          </p:cNvPr>
          <p:cNvSpPr txBox="1"/>
          <p:nvPr/>
        </p:nvSpPr>
        <p:spPr>
          <a:xfrm>
            <a:off x="4670324" y="1308027"/>
            <a:ext cx="6243482" cy="3497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Tính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chỗ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gặp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cua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cóc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ki-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lô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mét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thì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gặp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ong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mật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cáo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36 + 46 = 82 (km) </a:t>
            </a:r>
          </a:p>
          <a:p>
            <a:pPr lvl="0" algn="ctr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    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: 82 km.</a:t>
            </a:r>
            <a:endParaRPr lang="en-US" sz="3000" b="1" dirty="0">
              <a:latin typeface="HP001 5H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7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" y="169"/>
            <a:ext cx="12113904" cy="68578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9196" y="558366"/>
            <a:ext cx="5927876" cy="62996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39200" y="1203643"/>
            <a:ext cx="6835243" cy="5415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" y="2799531"/>
            <a:ext cx="12113612" cy="4058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35793" y="2533547"/>
            <a:ext cx="890259" cy="10480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601034" y="1058575"/>
            <a:ext cx="769115" cy="106125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" y="3139014"/>
            <a:ext cx="720069" cy="33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47" y="2275371"/>
            <a:ext cx="858576" cy="204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0543" y="3140978"/>
            <a:ext cx="4303436" cy="35171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3" y="3244044"/>
            <a:ext cx="2623621" cy="331097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22" y="258791"/>
            <a:ext cx="801824" cy="7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798" y="2175435"/>
            <a:ext cx="855016" cy="7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49" y="3365036"/>
            <a:ext cx="764332" cy="68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82" y="360577"/>
            <a:ext cx="1368276" cy="12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424054" y="753850"/>
            <a:ext cx="6022247" cy="1884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706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4ADB-6C6A-4148-83C3-1AAAE9DD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0CE5D104-185E-40FE-9CAC-9F1CE083E1C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7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22727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17E752-DB28-4046-8DFC-FCB3E51BA4D4}"/>
              </a:ext>
            </a:extLst>
          </p:cNvPr>
          <p:cNvSpPr txBox="1"/>
          <p:nvPr/>
        </p:nvSpPr>
        <p:spPr>
          <a:xfrm>
            <a:off x="435096" y="2253323"/>
            <a:ext cx="11022895" cy="923750"/>
          </a:xfrm>
          <a:prstGeom prst="rect">
            <a:avLst/>
          </a:prstGeom>
          <a:noFill/>
        </p:spPr>
        <p:txBody>
          <a:bodyPr wrap="square" lIns="91853" tIns="45928" rIns="91853" bIns="45928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  <a:highlight>
                  <a:srgbClr val="DBEEF4"/>
                </a:highlight>
                <a:latin typeface="iCiel Cadena" panose="02000503000000020004" pitchFamily="2" charset="0"/>
                <a:cs typeface="iCiel Cucho" pitchFamily="50" charset="0"/>
              </a:rPr>
              <a:t>KI-LÔ-MÉT</a:t>
            </a:r>
          </a:p>
        </p:txBody>
      </p:sp>
    </p:spTree>
    <p:extLst>
      <p:ext uri="{BB962C8B-B14F-4D97-AF65-F5344CB8AC3E}">
        <p14:creationId xmlns:p14="http://schemas.microsoft.com/office/powerpoint/2010/main" val="127642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3">
            <a:alphaModFix/>
          </a:blip>
          <a:srcRect t="2038"/>
          <a:stretch/>
        </p:blipFill>
        <p:spPr>
          <a:xfrm>
            <a:off x="1057983" y="900049"/>
            <a:ext cx="10076033" cy="3273745"/>
          </a:xfrm>
          <a:prstGeom prst="rect">
            <a:avLst/>
          </a:prstGeom>
          <a:noFill/>
          <a:ln>
            <a:noFill/>
          </a:ln>
        </p:spPr>
      </p:pic>
      <p:sp>
        <p:nvSpPr>
          <p:cNvPr id="4533" name="Google Shape;4533;p17"/>
          <p:cNvSpPr/>
          <p:nvPr/>
        </p:nvSpPr>
        <p:spPr>
          <a:xfrm>
            <a:off x="1296411" y="4173794"/>
            <a:ext cx="9599177" cy="22202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Ki-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Ki-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rgbClr val="FF0000"/>
                </a:solidFill>
                <a:sym typeface="Arial"/>
              </a:rPr>
              <a:t>km.</a:t>
            </a:r>
            <a:endParaRPr dirty="0">
              <a:solidFill>
                <a:srgbClr val="FF0000"/>
              </a:solidFill>
            </a:endParaRP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km = 1000 m; 1000 m = 1</a:t>
            </a:r>
            <a:r>
              <a:rPr lang="en-US" sz="2400" dirty="0">
                <a:solidFill>
                  <a:srgbClr val="FF0000"/>
                </a:solidFill>
                <a:sym typeface="Arial"/>
              </a:rPr>
              <a:t> km </a:t>
            </a:r>
            <a:endParaRPr dirty="0">
              <a:solidFill>
                <a:srgbClr val="FF0000"/>
              </a:solidFill>
            </a:endParaRP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cột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cột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tiếp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 km.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554;p19">
            <a:extLst>
              <a:ext uri="{FF2B5EF4-FFF2-40B4-BE49-F238E27FC236}">
                <a16:creationId xmlns:a16="http://schemas.microsoft.com/office/drawing/2014/main" id="{3C18A44D-B121-4BEE-BD91-FFBC72CA5D1E}"/>
              </a:ext>
            </a:extLst>
          </p:cNvPr>
          <p:cNvSpPr txBox="1"/>
          <p:nvPr/>
        </p:nvSpPr>
        <p:spPr>
          <a:xfrm>
            <a:off x="4760496" y="463989"/>
            <a:ext cx="3528099" cy="646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endParaRPr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570588"/>
            <a:chOff x="1183343" y="1493800"/>
            <a:chExt cx="2633886" cy="570588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  Số ?</a:t>
              </a:r>
              <a:endParaRPr/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4547" name="Google Shape;4547;p19"/>
          <p:cNvGrpSpPr/>
          <p:nvPr/>
        </p:nvGrpSpPr>
        <p:grpSpPr>
          <a:xfrm>
            <a:off x="1822189" y="2043406"/>
            <a:ext cx="9180576" cy="3270684"/>
            <a:chOff x="1822189" y="2043406"/>
            <a:chExt cx="9180576" cy="3270684"/>
          </a:xfrm>
        </p:grpSpPr>
        <p:grpSp>
          <p:nvGrpSpPr>
            <p:cNvPr id="4548" name="Google Shape;4548;p19"/>
            <p:cNvGrpSpPr/>
            <p:nvPr/>
          </p:nvGrpSpPr>
          <p:grpSpPr>
            <a:xfrm>
              <a:off x="1822189" y="2043406"/>
              <a:ext cx="9180576" cy="820353"/>
              <a:chOff x="2087589" y="2019849"/>
              <a:chExt cx="9180576" cy="820353"/>
            </a:xfrm>
          </p:grpSpPr>
          <p:sp>
            <p:nvSpPr>
              <p:cNvPr id="4549" name="Google Shape;4549;p19"/>
              <p:cNvSpPr txBox="1"/>
              <p:nvPr/>
            </p:nvSpPr>
            <p:spPr>
              <a:xfrm>
                <a:off x="2087589" y="2019849"/>
                <a:ext cx="9180576" cy="820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 km =               m 	                     m = 1 km.		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0" name="Google Shape;4550;p19"/>
              <p:cNvSpPr/>
              <p:nvPr/>
            </p:nvSpPr>
            <p:spPr>
              <a:xfrm>
                <a:off x="3441120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  <a:endParaRPr/>
              </a:p>
            </p:txBody>
          </p:sp>
          <p:sp>
            <p:nvSpPr>
              <p:cNvPr id="4551" name="Google Shape;4551;p19"/>
              <p:cNvSpPr/>
              <p:nvPr/>
            </p:nvSpPr>
            <p:spPr>
              <a:xfrm>
                <a:off x="6691349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  <a:endParaRPr/>
              </a:p>
            </p:txBody>
          </p:sp>
        </p:grpSp>
        <p:sp>
          <p:nvSpPr>
            <p:cNvPr id="4552" name="Google Shape;4552;p19"/>
            <p:cNvSpPr txBox="1"/>
            <p:nvPr/>
          </p:nvSpPr>
          <p:spPr>
            <a:xfrm>
              <a:off x="1860587" y="3167390"/>
              <a:ext cx="8935231" cy="130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Chọn câu trả lời thích hợp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Quãng đường từ nhà Mai đến trường dài khoảng:</a:t>
              </a:r>
              <a:endParaRPr/>
            </a:p>
          </p:txBody>
        </p:sp>
        <p:sp>
          <p:nvSpPr>
            <p:cNvPr id="4553" name="Google Shape;4553;p19"/>
            <p:cNvSpPr txBox="1"/>
            <p:nvPr/>
          </p:nvSpPr>
          <p:spPr>
            <a:xfrm>
              <a:off x="1860587" y="4790870"/>
              <a:ext cx="706154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DF3C7E"/>
                  </a:solidFill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dm		</a:t>
              </a:r>
              <a:r>
                <a:rPr lang="en-US" sz="2800">
                  <a:solidFill>
                    <a:srgbClr val="DF3C7E"/>
                  </a:solidFill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m		</a:t>
              </a:r>
              <a:r>
                <a:rPr lang="en-US" sz="2800">
                  <a:solidFill>
                    <a:srgbClr val="DF3C7E"/>
                  </a:solidFill>
                  <a:latin typeface="Arial"/>
                  <a:ea typeface="Arial"/>
                  <a:cs typeface="Arial"/>
                  <a:sym typeface="Arial"/>
                </a:rPr>
                <a:t>C. 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km </a:t>
              </a:r>
              <a:endParaRPr/>
            </a:p>
          </p:txBody>
        </p:sp>
      </p:grpSp>
      <p:sp>
        <p:nvSpPr>
          <p:cNvPr id="4554" name="Google Shape;4554;p19"/>
          <p:cNvSpPr txBox="1"/>
          <p:nvPr/>
        </p:nvSpPr>
        <p:spPr>
          <a:xfrm>
            <a:off x="3185552" y="2297309"/>
            <a:ext cx="1044956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1000</a:t>
            </a:r>
            <a:endParaRPr dirty="0"/>
          </a:p>
        </p:txBody>
      </p:sp>
      <p:sp>
        <p:nvSpPr>
          <p:cNvPr id="4555" name="Google Shape;4555;p19"/>
          <p:cNvSpPr txBox="1"/>
          <p:nvPr/>
        </p:nvSpPr>
        <p:spPr>
          <a:xfrm>
            <a:off x="6406285" y="2286670"/>
            <a:ext cx="1044956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1000</a:t>
            </a:r>
            <a:endParaRPr dirty="0"/>
          </a:p>
        </p:txBody>
      </p:sp>
      <p:sp>
        <p:nvSpPr>
          <p:cNvPr id="4556" name="Google Shape;4556;p19"/>
          <p:cNvSpPr/>
          <p:nvPr/>
        </p:nvSpPr>
        <p:spPr>
          <a:xfrm>
            <a:off x="7172293" y="4694876"/>
            <a:ext cx="715207" cy="71520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1" name="Google Shape;4561;p20"/>
          <p:cNvGrpSpPr/>
          <p:nvPr/>
        </p:nvGrpSpPr>
        <p:grpSpPr>
          <a:xfrm>
            <a:off x="790219" y="343912"/>
            <a:ext cx="1630997" cy="570588"/>
            <a:chOff x="1183343" y="1493800"/>
            <a:chExt cx="1630997" cy="570588"/>
          </a:xfrm>
        </p:grpSpPr>
        <p:sp>
          <p:nvSpPr>
            <p:cNvPr id="4562" name="Google Shape;4562;p20"/>
            <p:cNvSpPr/>
            <p:nvPr/>
          </p:nvSpPr>
          <p:spPr>
            <a:xfrm>
              <a:off x="1834335" y="1541167"/>
              <a:ext cx="980005" cy="51077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/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4564" name="Google Shape;4564;p20"/>
          <p:cNvSpPr txBox="1"/>
          <p:nvPr/>
        </p:nvSpPr>
        <p:spPr>
          <a:xfrm>
            <a:off x="1024374" y="1464349"/>
            <a:ext cx="10143252" cy="738623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	    4 km + 3 km = </a:t>
            </a: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 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km	          25 km – 10 km = </a:t>
            </a: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km 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5" name="Google Shape;4565;p20"/>
          <p:cNvGrpSpPr/>
          <p:nvPr/>
        </p:nvGrpSpPr>
        <p:grpSpPr>
          <a:xfrm>
            <a:off x="2282199" y="2474933"/>
            <a:ext cx="12485724" cy="954067"/>
            <a:chOff x="3356585" y="996189"/>
            <a:chExt cx="10693773" cy="954067"/>
          </a:xfrm>
        </p:grpSpPr>
        <p:sp>
          <p:nvSpPr>
            <p:cNvPr id="4566" name="Google Shape;4566;p20"/>
            <p:cNvSpPr txBox="1"/>
            <p:nvPr/>
          </p:nvSpPr>
          <p:spPr>
            <a:xfrm>
              <a:off x="3356585" y="996189"/>
              <a:ext cx="1069377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8 km + 9 km =      km      32 km – 14 km =      km</a:t>
              </a:r>
              <a:endParaRPr sz="2800" dirty="0"/>
            </a:p>
          </p:txBody>
        </p:sp>
        <p:sp>
          <p:nvSpPr>
            <p:cNvPr id="4567" name="Google Shape;4567;p20"/>
            <p:cNvSpPr/>
            <p:nvPr/>
          </p:nvSpPr>
          <p:spPr>
            <a:xfrm>
              <a:off x="5407665" y="1264029"/>
              <a:ext cx="398277" cy="58688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800"/>
            </a:p>
          </p:txBody>
        </p:sp>
        <p:sp>
          <p:nvSpPr>
            <p:cNvPr id="4568" name="Google Shape;4568;p20"/>
            <p:cNvSpPr/>
            <p:nvPr/>
          </p:nvSpPr>
          <p:spPr>
            <a:xfrm>
              <a:off x="9079357" y="1274077"/>
              <a:ext cx="406643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800"/>
            </a:p>
          </p:txBody>
        </p:sp>
      </p:grpSp>
      <p:sp>
        <p:nvSpPr>
          <p:cNvPr id="4569" name="Google Shape;4569;p20"/>
          <p:cNvSpPr txBox="1"/>
          <p:nvPr/>
        </p:nvSpPr>
        <p:spPr>
          <a:xfrm>
            <a:off x="4616777" y="2806437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dirty="0"/>
          </a:p>
        </p:txBody>
      </p:sp>
      <p:sp>
        <p:nvSpPr>
          <p:cNvPr id="4570" name="Google Shape;4570;p20"/>
          <p:cNvSpPr txBox="1"/>
          <p:nvPr/>
        </p:nvSpPr>
        <p:spPr>
          <a:xfrm>
            <a:off x="8908616" y="2784653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80804-0AD2-4636-89F7-2EE4BFEB5FD3}"/>
              </a:ext>
            </a:extLst>
          </p:cNvPr>
          <p:cNvSpPr/>
          <p:nvPr/>
        </p:nvSpPr>
        <p:spPr>
          <a:xfrm>
            <a:off x="4680155" y="1573161"/>
            <a:ext cx="353961" cy="570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D69CAB-DC19-43AC-9BDC-9C434FAB3644}"/>
              </a:ext>
            </a:extLst>
          </p:cNvPr>
          <p:cNvSpPr/>
          <p:nvPr/>
        </p:nvSpPr>
        <p:spPr>
          <a:xfrm>
            <a:off x="9438718" y="1573160"/>
            <a:ext cx="353961" cy="570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8C0B3C-DC7B-4C47-826B-CE685FBCC339}"/>
              </a:ext>
            </a:extLst>
          </p:cNvPr>
          <p:cNvSpPr/>
          <p:nvPr/>
        </p:nvSpPr>
        <p:spPr>
          <a:xfrm>
            <a:off x="6484867" y="1573160"/>
            <a:ext cx="4080388" cy="570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0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1" name="Google Shape;4571;p20"/>
          <p:cNvGrpSpPr/>
          <p:nvPr/>
        </p:nvGrpSpPr>
        <p:grpSpPr>
          <a:xfrm>
            <a:off x="848824" y="486705"/>
            <a:ext cx="10166566" cy="570588"/>
            <a:chOff x="1183343" y="1400495"/>
            <a:chExt cx="10166566" cy="570588"/>
          </a:xfrm>
        </p:grpSpPr>
        <p:sp>
          <p:nvSpPr>
            <p:cNvPr id="4572" name="Google Shape;4572;p20"/>
            <p:cNvSpPr/>
            <p:nvPr/>
          </p:nvSpPr>
          <p:spPr>
            <a:xfrm>
              <a:off x="1834335" y="1422279"/>
              <a:ext cx="9515574" cy="5107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chiều dài đoạn đường bộ từ Hà Nội đến một số tỉnh như sau:</a:t>
              </a:r>
              <a:endParaRPr/>
            </a:p>
          </p:txBody>
        </p:sp>
        <p:sp>
          <p:nvSpPr>
            <p:cNvPr id="4573" name="Google Shape;4573;p20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aphicFrame>
        <p:nvGraphicFramePr>
          <p:cNvPr id="4574" name="Google Shape;4574;p20"/>
          <p:cNvGraphicFramePr/>
          <p:nvPr>
            <p:extLst>
              <p:ext uri="{D42A27DB-BD31-4B8C-83A1-F6EECF244321}">
                <p14:modId xmlns:p14="http://schemas.microsoft.com/office/powerpoint/2010/main" val="2178399210"/>
              </p:ext>
            </p:extLst>
          </p:nvPr>
        </p:nvGraphicFramePr>
        <p:xfrm>
          <a:off x="542214" y="1917437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  <a:tableStyleId>{BEDFA83A-7691-473D-971F-F73FD2BF0A40}</a:tableStyleId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</a:rPr>
                        <a:t>Đoạn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</a:rPr>
                        <a:t>đường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</a:rPr>
                        <a:t>bộ</a:t>
                      </a:r>
                      <a:endParaRPr dirty="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  <a:endParaRPr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Hà Nam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Thái Bình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106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Cao Bằng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240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Lạng Sơn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155 km</a:t>
                      </a:r>
                      <a:endParaRPr sz="2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75" name="Google Shape;4575;p20"/>
          <p:cNvSpPr/>
          <p:nvPr/>
        </p:nvSpPr>
        <p:spPr>
          <a:xfrm>
            <a:off x="5980239" y="1289621"/>
            <a:ext cx="5228152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xa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gần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dirty="0"/>
          </a:p>
        </p:txBody>
      </p:sp>
      <p:sp>
        <p:nvSpPr>
          <p:cNvPr id="4576" name="Google Shape;4576;p20"/>
          <p:cNvSpPr txBox="1"/>
          <p:nvPr/>
        </p:nvSpPr>
        <p:spPr>
          <a:xfrm>
            <a:off x="6195335" y="2158397"/>
            <a:ext cx="4148893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ts val="2400"/>
            </a:pP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Cao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gần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7" name="Google Shape;4577;p20"/>
          <p:cNvSpPr/>
          <p:nvPr/>
        </p:nvSpPr>
        <p:spPr>
          <a:xfrm>
            <a:off x="5980239" y="3349053"/>
            <a:ext cx="5228152" cy="1320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100 km?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8" name="Google Shape;4578;p20"/>
          <p:cNvSpPr txBox="1"/>
          <p:nvPr/>
        </p:nvSpPr>
        <p:spPr>
          <a:xfrm>
            <a:off x="7012289" y="4707033"/>
            <a:ext cx="3337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</a:pP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Thái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2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9" name="Google Shape;4579;p20"/>
          <p:cNvSpPr txBox="1"/>
          <p:nvPr/>
        </p:nvSpPr>
        <p:spPr>
          <a:xfrm>
            <a:off x="7012289" y="5220621"/>
            <a:ext cx="30428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Nội</a:t>
            </a:r>
            <a:r>
              <a:rPr lang="en-US" sz="2400" dirty="0">
                <a:solidFill>
                  <a:srgbClr val="FF0000"/>
                </a:solidFill>
              </a:rPr>
              <a:t> – 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Cao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2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0" name="Google Shape;4580;p20"/>
          <p:cNvSpPr txBox="1"/>
          <p:nvPr/>
        </p:nvSpPr>
        <p:spPr>
          <a:xfrm>
            <a:off x="7012289" y="5697929"/>
            <a:ext cx="35830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Nội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Lạng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Sơn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E922697-D0F3-49E0-A458-6861CBB988A4}"/>
              </a:ext>
            </a:extLst>
          </p:cNvPr>
          <p:cNvSpPr/>
          <p:nvPr/>
        </p:nvSpPr>
        <p:spPr>
          <a:xfrm rot="1924802">
            <a:off x="3942130" y="3855526"/>
            <a:ext cx="422787" cy="3072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30BBE02-97E4-44F8-B74A-C2CB4690EE77}"/>
              </a:ext>
            </a:extLst>
          </p:cNvPr>
          <p:cNvSpPr/>
          <p:nvPr/>
        </p:nvSpPr>
        <p:spPr>
          <a:xfrm rot="1399388">
            <a:off x="3998728" y="2574151"/>
            <a:ext cx="422787" cy="30722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9D3DF80-B218-48C9-A578-94A2FE97C8E6}"/>
              </a:ext>
            </a:extLst>
          </p:cNvPr>
          <p:cNvSpPr/>
          <p:nvPr/>
        </p:nvSpPr>
        <p:spPr>
          <a:xfrm rot="1924802">
            <a:off x="3942128" y="3218851"/>
            <a:ext cx="422787" cy="3072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911533F-853D-491C-9044-F18F8CF4C330}"/>
              </a:ext>
            </a:extLst>
          </p:cNvPr>
          <p:cNvSpPr/>
          <p:nvPr/>
        </p:nvSpPr>
        <p:spPr>
          <a:xfrm rot="1924802">
            <a:off x="3942130" y="3898884"/>
            <a:ext cx="422787" cy="3072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9835F4A-BEA1-471D-8AA4-8B7773860DB1}"/>
              </a:ext>
            </a:extLst>
          </p:cNvPr>
          <p:cNvSpPr/>
          <p:nvPr/>
        </p:nvSpPr>
        <p:spPr>
          <a:xfrm rot="1924802">
            <a:off x="3942128" y="4615789"/>
            <a:ext cx="422787" cy="3072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3" grpId="0" animBg="1"/>
      <p:bldP spid="23" grpId="1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6" name="Google Shape;4586;p21"/>
          <p:cNvGrpSpPr/>
          <p:nvPr/>
        </p:nvGrpSpPr>
        <p:grpSpPr>
          <a:xfrm>
            <a:off x="485359" y="270033"/>
            <a:ext cx="10998718" cy="2043068"/>
            <a:chOff x="878483" y="1254328"/>
            <a:chExt cx="10998718" cy="2043068"/>
          </a:xfrm>
        </p:grpSpPr>
        <p:sp>
          <p:nvSpPr>
            <p:cNvPr id="4587" name="Google Shape;4587;p21"/>
            <p:cNvSpPr/>
            <p:nvPr/>
          </p:nvSpPr>
          <p:spPr>
            <a:xfrm>
              <a:off x="1396014" y="1254328"/>
              <a:ext cx="10481187" cy="204306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Hành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trình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lên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Thiên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Đình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kiện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Trời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làm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mưa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cứu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muôn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lại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cho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như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000" dirty="0"/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28 km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thì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cua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cua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thêm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36 km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nữa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thì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hổ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gấu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2000" dirty="0"/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cua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hổ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gấu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thêm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46 km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nữa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thì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ong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mật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cáo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000" dirty="0"/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ki-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lô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mét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thì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hổ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gấu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chỗ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cua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ki-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lô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mét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thì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ong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mật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cáo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21"/>
            <p:cNvSpPr/>
            <p:nvPr/>
          </p:nvSpPr>
          <p:spPr>
            <a:xfrm>
              <a:off x="878483" y="1382560"/>
              <a:ext cx="438813" cy="41954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pic>
        <p:nvPicPr>
          <p:cNvPr id="4589" name="Google Shape;4589;p21"/>
          <p:cNvPicPr preferRelativeResize="0"/>
          <p:nvPr/>
        </p:nvPicPr>
        <p:blipFill rotWithShape="1">
          <a:blip r:embed="rId3">
            <a:alphaModFix/>
          </a:blip>
          <a:srcRect b="20816"/>
          <a:stretch/>
        </p:blipFill>
        <p:spPr>
          <a:xfrm>
            <a:off x="1363527" y="2313101"/>
            <a:ext cx="9324138" cy="4146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47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p21"/>
          <p:cNvSpPr/>
          <p:nvPr/>
        </p:nvSpPr>
        <p:spPr>
          <a:xfrm>
            <a:off x="2851355" y="573942"/>
            <a:ext cx="8611222" cy="6455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Cóc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đi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bao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nhiêu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thì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gặp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hổ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gấu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9" name="Google Shape;4589;p21"/>
          <p:cNvPicPr preferRelativeResize="0"/>
          <p:nvPr/>
        </p:nvPicPr>
        <p:blipFill rotWithShape="1">
          <a:blip r:embed="rId3">
            <a:alphaModFix/>
          </a:blip>
          <a:srcRect b="20816"/>
          <a:stretch/>
        </p:blipFill>
        <p:spPr>
          <a:xfrm>
            <a:off x="114828" y="2706335"/>
            <a:ext cx="6128656" cy="37141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457232-ABD9-45ED-8C38-9DB97C0B69A9}"/>
              </a:ext>
            </a:extLst>
          </p:cNvPr>
          <p:cNvSpPr txBox="1"/>
          <p:nvPr/>
        </p:nvSpPr>
        <p:spPr>
          <a:xfrm>
            <a:off x="3657601" y="1219536"/>
            <a:ext cx="760033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Cóc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ki-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hổ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gấu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:</a:t>
            </a:r>
            <a:endParaRPr lang="en-US" sz="3200" b="1" dirty="0">
              <a:solidFill>
                <a:srgbClr val="FF0000"/>
              </a:solidFill>
              <a:latin typeface="HP001 5H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28 + 36 = 64 (km)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: 64 km.</a:t>
            </a:r>
            <a:endParaRPr lang="en-US" sz="3200" b="1" dirty="0">
              <a:latin typeface="HP001 5H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9" ma:contentTypeDescription="Create a new document." ma:contentTypeScope="" ma:versionID="e369acdf90b01ca513d36873a1c7bcc1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2e552dda1be4f1eb5062bb2a86ed73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7504A40-D488-409A-936D-61DFEF37FBF0}"/>
</file>

<file path=customXml/itemProps2.xml><?xml version="1.0" encoding="utf-8"?>
<ds:datastoreItem xmlns:ds="http://schemas.openxmlformats.org/officeDocument/2006/customXml" ds:itemID="{8B9B56AB-AF82-4273-BD57-B1F1F1C81638}"/>
</file>

<file path=customXml/itemProps3.xml><?xml version="1.0" encoding="utf-8"?>
<ds:datastoreItem xmlns:ds="http://schemas.openxmlformats.org/officeDocument/2006/customXml" ds:itemID="{88D094B9-3AAA-4658-B710-AF48B6BF22F4}"/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499</Words>
  <Application>Microsoft Office PowerPoint</Application>
  <PresentationFormat>Widescreen</PresentationFormat>
  <Paragraphs>69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Times New Roman</vt:lpstr>
      <vt:lpstr>iCiel Cadena</vt:lpstr>
      <vt:lpstr>Cookie</vt:lpstr>
      <vt:lpstr>Calibri</vt:lpstr>
      <vt:lpstr>HP001 5H</vt:lpstr>
      <vt:lpstr>iCiel Crocante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fpt .</cp:lastModifiedBy>
  <cp:revision>5</cp:revision>
  <dcterms:created xsi:type="dcterms:W3CDTF">2021-06-02T01:34:28Z</dcterms:created>
  <dcterms:modified xsi:type="dcterms:W3CDTF">2022-03-22T02:54:02Z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