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  <p:sldMasterId id="2147483648" r:id="rId5"/>
  </p:sldMasterIdLst>
  <p:notesMasterIdLst>
    <p:notesMasterId r:id="rId23"/>
  </p:notesMasterIdLst>
  <p:sldIdLst>
    <p:sldId id="290" r:id="rId6"/>
    <p:sldId id="257" r:id="rId7"/>
    <p:sldId id="259" r:id="rId8"/>
    <p:sldId id="282" r:id="rId9"/>
    <p:sldId id="285" r:id="rId10"/>
    <p:sldId id="284" r:id="rId11"/>
    <p:sldId id="286" r:id="rId12"/>
    <p:sldId id="288" r:id="rId13"/>
    <p:sldId id="289" r:id="rId14"/>
    <p:sldId id="260" r:id="rId15"/>
    <p:sldId id="272" r:id="rId16"/>
    <p:sldId id="276" r:id="rId17"/>
    <p:sldId id="277" r:id="rId18"/>
    <p:sldId id="278" r:id="rId19"/>
    <p:sldId id="274" r:id="rId20"/>
    <p:sldId id="279" r:id="rId21"/>
    <p:sldId id="281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2406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68D03-1035-47B4-B2AF-E18E625EE8F3}" v="2" dt="2023-02-21T07:49:18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Hoàng Linh" userId="S::nhlinh@thtrungyen.edu.vn::182ddd42-ce8d-416b-bd3b-72f650460673" providerId="AD" clId="Web-{76468D03-1035-47B4-B2AF-E18E625EE8F3}"/>
    <pc:docChg chg="delSld">
      <pc:chgData name="Nguyễn Hoàng Linh" userId="S::nhlinh@thtrungyen.edu.vn::182ddd42-ce8d-416b-bd3b-72f650460673" providerId="AD" clId="Web-{76468D03-1035-47B4-B2AF-E18E625EE8F3}" dt="2023-02-21T07:49:18.615" v="0"/>
      <pc:docMkLst>
        <pc:docMk/>
      </pc:docMkLst>
      <pc:sldChg chg="del">
        <pc:chgData name="Nguyễn Hoàng Linh" userId="S::nhlinh@thtrungyen.edu.vn::182ddd42-ce8d-416b-bd3b-72f650460673" providerId="AD" clId="Web-{76468D03-1035-47B4-B2AF-E18E625EE8F3}" dt="2023-02-21T07:49:18.615" v="0"/>
        <pc:sldMkLst>
          <pc:docMk/>
          <pc:sldMk cId="4024303785" sldId="256"/>
        </pc:sldMkLst>
      </pc:sldChg>
    </pc:docChg>
  </pc:docChgLst>
  <pc:docChgLst>
    <pc:chgData clId="Web-{76468D03-1035-47B4-B2AF-E18E625EE8F3}"/>
    <pc:docChg chg="addSld addMainMaster modMainMaster">
      <pc:chgData name="" userId="" providerId="" clId="Web-{76468D03-1035-47B4-B2AF-E18E625EE8F3}" dt="2023-02-21T07:49:08.600" v="0"/>
      <pc:docMkLst>
        <pc:docMk/>
      </pc:docMkLst>
      <pc:sldChg chg="add">
        <pc:chgData name="" userId="" providerId="" clId="Web-{76468D03-1035-47B4-B2AF-E18E625EE8F3}" dt="2023-02-21T07:49:08.600" v="0"/>
        <pc:sldMkLst>
          <pc:docMk/>
          <pc:sldMk cId="3337372808" sldId="290"/>
        </pc:sldMkLst>
      </pc:sldChg>
      <pc:sldMasterChg chg="add addSldLayout">
        <pc:chgData name="" userId="" providerId="" clId="Web-{76468D03-1035-47B4-B2AF-E18E625EE8F3}" dt="2023-02-21T07:49:08.600" v="0"/>
        <pc:sldMasterMkLst>
          <pc:docMk/>
          <pc:sldMasterMk cId="1448355588" sldId="2147483648"/>
        </pc:sldMasterMkLst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472724374" sldId="2147483649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2342171523" sldId="2147483650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285991757" sldId="2147483660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197091519" sldId="2147483661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3512480149" sldId="2147483662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2862311292" sldId="2147483663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1187676558" sldId="2147483664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3718299410" sldId="2147483665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2768867031" sldId="2147483674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1232382912" sldId="2147483675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1076199399" sldId="2147483676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381358759" sldId="2147483677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375763392" sldId="2147483678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2983785311" sldId="2147483679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930506577" sldId="2147483680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3845232201" sldId="2147483681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821564419" sldId="2147483682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494852247" sldId="2147483683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3280866059" sldId="2147483684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2276682175" sldId="2147483685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3440386850" sldId="2147483686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679353753" sldId="2147483687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1089537703" sldId="2147483688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3236671569" sldId="2147483689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4074440088" sldId="2147483690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2251663508" sldId="2147483691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439645695" sldId="2147483692"/>
          </pc:sldLayoutMkLst>
        </pc:sldLayoutChg>
        <pc:sldLayoutChg chg="add">
          <pc:chgData name="" userId="" providerId="" clId="Web-{76468D03-1035-47B4-B2AF-E18E625EE8F3}" dt="2023-02-21T07:49:08.600" v="0"/>
          <pc:sldLayoutMkLst>
            <pc:docMk/>
            <pc:sldMasterMk cId="1448355588" sldId="2147483648"/>
            <pc:sldLayoutMk cId="5358455" sldId="2147483693"/>
          </pc:sldLayoutMkLst>
        </pc:sldLayoutChg>
      </pc:sldMasterChg>
      <pc:sldMasterChg chg="replId modSldLayout">
        <pc:chgData name="" userId="" providerId="" clId="Web-{76468D03-1035-47B4-B2AF-E18E625EE8F3}" dt="2023-02-21T07:49:08.600" v="0"/>
        <pc:sldMasterMkLst>
          <pc:docMk/>
          <pc:sldMasterMk cId="2151769232" sldId="2147483694"/>
        </pc:sldMasterMkLst>
        <pc:sldLayoutChg chg="replId">
          <pc:chgData name="" userId="" providerId="" clId="Web-{76468D03-1035-47B4-B2AF-E18E625EE8F3}" dt="2023-02-21T07:49:08.600" v="0"/>
          <pc:sldLayoutMkLst>
            <pc:docMk/>
            <pc:sldMasterMk cId="2151769232" sldId="2147483694"/>
            <pc:sldLayoutMk cId="3129753995" sldId="2147483695"/>
          </pc:sldLayoutMkLst>
        </pc:sldLayoutChg>
        <pc:sldLayoutChg chg="replId">
          <pc:chgData name="" userId="" providerId="" clId="Web-{76468D03-1035-47B4-B2AF-E18E625EE8F3}" dt="2023-02-21T07:49:08.600" v="0"/>
          <pc:sldLayoutMkLst>
            <pc:docMk/>
            <pc:sldMasterMk cId="2151769232" sldId="2147483694"/>
            <pc:sldLayoutMk cId="2470845648" sldId="214748369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3A763-EAB2-4F0B-86F3-ED857DFA4BDF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FE232-5296-4063-A283-83E3C4D49B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56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24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55139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1699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975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9571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7163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84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0276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64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5"/>
            <a:ext cx="10363200" cy="14700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1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8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7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7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5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1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7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4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00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725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28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340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54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176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18" Type="http://schemas.openxmlformats.org/officeDocument/2006/relationships/image" Target="../media/image19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microsoft.com/office/2007/relationships/hdphoto" Target="../media/hdphoto9.wdp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15.png"/><Relationship Id="rId19" Type="http://schemas.microsoft.com/office/2007/relationships/hdphoto" Target="../media/hdphoto10.wdp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4.wdp"/><Relationship Id="rId3" Type="http://schemas.microsoft.com/office/2007/relationships/hdphoto" Target="../media/hdphoto13.wdp"/><Relationship Id="rId7" Type="http://schemas.microsoft.com/office/2007/relationships/hdphoto" Target="../media/hdphoto7.wdp"/><Relationship Id="rId12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8.wdp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4.png"/><Relationship Id="rId3" Type="http://schemas.microsoft.com/office/2007/relationships/hdphoto" Target="../media/hdphoto15.wdp"/><Relationship Id="rId7" Type="http://schemas.microsoft.com/office/2007/relationships/hdphoto" Target="../media/hdphoto11.wdp"/><Relationship Id="rId12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microsoft.com/office/2007/relationships/hdphoto" Target="../media/hdphoto10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hdphoto" Target="../media/hdphoto16.wdp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9.wdp"/><Relationship Id="rId18" Type="http://schemas.openxmlformats.org/officeDocument/2006/relationships/image" Target="../media/image14.png"/><Relationship Id="rId26" Type="http://schemas.openxmlformats.org/officeDocument/2006/relationships/image" Target="../media/image23.png"/><Relationship Id="rId3" Type="http://schemas.microsoft.com/office/2007/relationships/hdphoto" Target="../media/hdphoto15.wdp"/><Relationship Id="rId21" Type="http://schemas.microsoft.com/office/2007/relationships/hdphoto" Target="../media/hdphoto6.wdp"/><Relationship Id="rId7" Type="http://schemas.microsoft.com/office/2007/relationships/hdphoto" Target="../media/hdphoto4.wdp"/><Relationship Id="rId12" Type="http://schemas.openxmlformats.org/officeDocument/2006/relationships/image" Target="../media/image18.png"/><Relationship Id="rId17" Type="http://schemas.microsoft.com/office/2007/relationships/hdphoto" Target="../media/hdphoto14.wdp"/><Relationship Id="rId25" Type="http://schemas.microsoft.com/office/2007/relationships/hdphoto" Target="../media/hdphoto11.wdp"/><Relationship Id="rId2" Type="http://schemas.openxmlformats.org/officeDocument/2006/relationships/image" Target="../media/image12.png"/><Relationship Id="rId16" Type="http://schemas.openxmlformats.org/officeDocument/2006/relationships/image" Target="../media/image2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8.wdp"/><Relationship Id="rId24" Type="http://schemas.openxmlformats.org/officeDocument/2006/relationships/image" Target="../media/image20.png"/><Relationship Id="rId5" Type="http://schemas.microsoft.com/office/2007/relationships/hdphoto" Target="../media/hdphoto13.wdp"/><Relationship Id="rId15" Type="http://schemas.microsoft.com/office/2007/relationships/hdphoto" Target="../media/hdphoto12.wdp"/><Relationship Id="rId23" Type="http://schemas.microsoft.com/office/2007/relationships/hdphoto" Target="../media/hdphoto10.wdp"/><Relationship Id="rId28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microsoft.com/office/2007/relationships/hdphoto" Target="../media/hdphoto7.wdp"/><Relationship Id="rId14" Type="http://schemas.openxmlformats.org/officeDocument/2006/relationships/image" Target="../media/image21.png"/><Relationship Id="rId22" Type="http://schemas.openxmlformats.org/officeDocument/2006/relationships/image" Target="../media/image19.png"/><Relationship Id="rId27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openxmlformats.org/officeDocument/2006/relationships/image" Target="../media/image20.png"/><Relationship Id="rId26" Type="http://schemas.openxmlformats.org/officeDocument/2006/relationships/image" Target="../media/image23.png"/><Relationship Id="rId3" Type="http://schemas.microsoft.com/office/2007/relationships/hdphoto" Target="../media/hdphoto4.wdp"/><Relationship Id="rId21" Type="http://schemas.microsoft.com/office/2007/relationships/hdphoto" Target="../media/hdphoto13.wdp"/><Relationship Id="rId7" Type="http://schemas.microsoft.com/office/2007/relationships/hdphoto" Target="../media/hdphoto8.wdp"/><Relationship Id="rId12" Type="http://schemas.openxmlformats.org/officeDocument/2006/relationships/image" Target="../media/image14.png"/><Relationship Id="rId17" Type="http://schemas.microsoft.com/office/2007/relationships/hdphoto" Target="../media/hdphoto10.wdp"/><Relationship Id="rId25" Type="http://schemas.microsoft.com/office/2007/relationships/hdphoto" Target="../media/hdphoto15.wdp"/><Relationship Id="rId2" Type="http://schemas.openxmlformats.org/officeDocument/2006/relationships/image" Target="../media/image13.png"/><Relationship Id="rId16" Type="http://schemas.openxmlformats.org/officeDocument/2006/relationships/image" Target="../media/image1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24" Type="http://schemas.openxmlformats.org/officeDocument/2006/relationships/image" Target="../media/image12.png"/><Relationship Id="rId5" Type="http://schemas.microsoft.com/office/2007/relationships/hdphoto" Target="../media/hdphoto7.wdp"/><Relationship Id="rId15" Type="http://schemas.microsoft.com/office/2007/relationships/hdphoto" Target="../media/hdphoto6.wdp"/><Relationship Id="rId23" Type="http://schemas.microsoft.com/office/2007/relationships/hdphoto" Target="../media/hdphoto14.wdp"/><Relationship Id="rId28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microsoft.com/office/2007/relationships/hdphoto" Target="../media/hdphoto11.wdp"/><Relationship Id="rId4" Type="http://schemas.openxmlformats.org/officeDocument/2006/relationships/image" Target="../media/image16.png"/><Relationship Id="rId9" Type="http://schemas.microsoft.com/office/2007/relationships/hdphoto" Target="../media/hdphoto9.wdp"/><Relationship Id="rId14" Type="http://schemas.openxmlformats.org/officeDocument/2006/relationships/image" Target="../media/image15.png"/><Relationship Id="rId22" Type="http://schemas.openxmlformats.org/officeDocument/2006/relationships/image" Target="../media/image22.png"/><Relationship Id="rId27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929" b="8206"/>
          <a:stretch/>
        </p:blipFill>
        <p:spPr>
          <a:xfrm>
            <a:off x="40383" y="-20601"/>
            <a:ext cx="12110234" cy="6855323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" y="4707185"/>
            <a:ext cx="12109232" cy="21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18653" y="3355013"/>
            <a:ext cx="4163742" cy="34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673" y="4561531"/>
            <a:ext cx="1731385" cy="1917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087" y="4735625"/>
            <a:ext cx="1240657" cy="17826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08" y="6012531"/>
            <a:ext cx="968108" cy="64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792" y="269043"/>
            <a:ext cx="2661859" cy="146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C311854C-4A41-4CD9-9505-8B01FF30A93F}"/>
              </a:ext>
            </a:extLst>
          </p:cNvPr>
          <p:cNvSpPr txBox="1"/>
          <p:nvPr/>
        </p:nvSpPr>
        <p:spPr>
          <a:xfrm>
            <a:off x="1847199" y="1769676"/>
            <a:ext cx="8713673" cy="1721139"/>
          </a:xfrm>
          <a:prstGeom prst="rect">
            <a:avLst/>
          </a:prstGeom>
          <a:noFill/>
        </p:spPr>
        <p:txBody>
          <a:bodyPr wrap="none" lIns="91440" tIns="45720" rIns="91440" bIns="45720" numCol="1" rtlCol="0" anchor="t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Chào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</a:t>
            </a:r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mừng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</a:t>
            </a:r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các</a:t>
            </a:r>
            <a:r>
              <a:rPr lang="en-US" altLang="zh-CN" sz="5350">
                <a:solidFill>
                  <a:srgbClr val="FF0000"/>
                </a:solidFill>
                <a:latin typeface="iCiel Cadena"/>
                <a:ea typeface="思源黑体 CN Bold"/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333737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374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3813" y="798678"/>
            <a:ext cx="8091236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vi-VN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ba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vi-VN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15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7176" y="2627728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Viết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Lũy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tre</a:t>
            </a:r>
            <a:endParaRPr lang="vi-VN" sz="3428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71775" y="3600294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5" y="4843564"/>
              <a:ext cx="3248026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</a:t>
              </a:r>
              <a:r>
                <a:rPr lang="en-US" sz="3857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endParaRPr lang="en-US" sz="3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22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21375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395E7E-5241-C34F-908D-9AAF0FD6AF90}"/>
              </a:ext>
            </a:extLst>
          </p:cNvPr>
          <p:cNvSpPr txBox="1"/>
          <p:nvPr/>
        </p:nvSpPr>
        <p:spPr>
          <a:xfrm>
            <a:off x="4624796" y="350337"/>
            <a:ext cx="2758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FFFF00"/>
                </a:solidFill>
                <a:latin typeface="HP001 4 hàng" panose="020B0603050302020204" pitchFamily="34" charset="-93"/>
                <a:cs typeface="Arial"/>
                <a:sym typeface="Arial"/>
              </a:rPr>
              <a:t>Luỹ tre</a:t>
            </a:r>
            <a:endParaRPr lang="en-US" sz="3200" b="1" kern="0" dirty="0">
              <a:solidFill>
                <a:srgbClr val="FFFF00"/>
              </a:solidFill>
              <a:latin typeface="HP001 4 hàng" panose="020B0603050302020204" pitchFamily="34" charset="-93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AFECD2-73B7-DD4A-8374-071BA3F4E498}"/>
              </a:ext>
            </a:extLst>
          </p:cNvPr>
          <p:cNvSpPr txBox="1"/>
          <p:nvPr/>
        </p:nvSpPr>
        <p:spPr>
          <a:xfrm>
            <a:off x="1986917" y="852715"/>
            <a:ext cx="4116720" cy="230832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HP001 4 hàng" panose="020B0603050302020204" pitchFamily="34" charset="-93"/>
                <a:cs typeface="Arial"/>
                <a:sym typeface="Arial"/>
              </a:rPr>
              <a:t>Mỗi sớm mai thức dậy</a:t>
            </a:r>
          </a:p>
          <a:p>
            <a:pPr marL="59265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HP001 4 hàng" panose="020B0603050302020204" pitchFamily="34" charset="-93"/>
                <a:cs typeface="Arial"/>
                <a:sym typeface="Arial"/>
              </a:rPr>
              <a:t>Lũy tre xanh rì rào</a:t>
            </a:r>
          </a:p>
          <a:p>
            <a:pPr marL="59265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HP001 4 hàng" panose="020B0603050302020204" pitchFamily="34" charset="-93"/>
                <a:cs typeface="Arial"/>
                <a:sym typeface="Arial"/>
              </a:rPr>
              <a:t>Ngọn tre cong gọng vó</a:t>
            </a:r>
          </a:p>
          <a:p>
            <a:pPr marL="59265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HP001 4 hàng" panose="020B0603050302020204" pitchFamily="34" charset="-93"/>
                <a:cs typeface="Arial"/>
                <a:sym typeface="Arial"/>
              </a:rPr>
              <a:t>Kéo mặt trời lên cao.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03EF6-FCCB-2247-9793-0A01F5E1075D}"/>
              </a:ext>
            </a:extLst>
          </p:cNvPr>
          <p:cNvSpPr txBox="1"/>
          <p:nvPr/>
        </p:nvSpPr>
        <p:spPr>
          <a:xfrm>
            <a:off x="6270276" y="2553029"/>
            <a:ext cx="5138230" cy="230832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HP001 4 hàng" panose="020B0603050302020204" pitchFamily="34" charset="-93"/>
                <a:cs typeface="Arial"/>
                <a:sym typeface="Arial"/>
              </a:rPr>
              <a:t>Những trưa đồng đầy nắng</a:t>
            </a:r>
          </a:p>
          <a:p>
            <a:pPr marL="59265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HP001 4 hàng" panose="020B0603050302020204" pitchFamily="34" charset="-93"/>
                <a:cs typeface="Arial"/>
                <a:sym typeface="Arial"/>
              </a:rPr>
              <a:t>Trâu nằm nhai bóng râm</a:t>
            </a:r>
          </a:p>
          <a:p>
            <a:pPr marL="59265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HP001 4 hàng" panose="020B0603050302020204" pitchFamily="34" charset="-93"/>
                <a:cs typeface="Arial"/>
                <a:sym typeface="Arial"/>
              </a:rPr>
              <a:t>Tre bần thần nhớ gió</a:t>
            </a:r>
          </a:p>
          <a:p>
            <a:pPr marL="59265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HP001 4 hàng" panose="020B0603050302020204" pitchFamily="34" charset="-93"/>
                <a:cs typeface="Arial"/>
                <a:sym typeface="Arial"/>
              </a:rPr>
              <a:t>Chợt về đầy tiếng chim.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E2136F-CD81-C24B-8360-19330DA40E41}"/>
              </a:ext>
            </a:extLst>
          </p:cNvPr>
          <p:cNvSpPr txBox="1"/>
          <p:nvPr/>
        </p:nvSpPr>
        <p:spPr>
          <a:xfrm>
            <a:off x="2040398" y="4253343"/>
            <a:ext cx="4758596" cy="230832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HP001 4 hàng" panose="020B0603050302020204" pitchFamily="34" charset="-93"/>
                <a:cs typeface="Arial"/>
                <a:sym typeface="Arial"/>
              </a:rPr>
              <a:t>Mặt trời xuống núi ngủ</a:t>
            </a:r>
          </a:p>
          <a:p>
            <a:pPr marL="59265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HP001 4 hàng" panose="020B0603050302020204" pitchFamily="34" charset="-93"/>
                <a:cs typeface="Arial"/>
                <a:sym typeface="Arial"/>
              </a:rPr>
              <a:t>Tre nâng vầng trăng lên</a:t>
            </a:r>
          </a:p>
          <a:p>
            <a:pPr marL="59265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HP001 4 hàng" panose="020B0603050302020204" pitchFamily="34" charset="-93"/>
                <a:cs typeface="Arial"/>
                <a:sym typeface="Arial"/>
              </a:rPr>
              <a:t>Sao, sao treo đầy cành</a:t>
            </a:r>
          </a:p>
          <a:p>
            <a:pPr marL="59265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HP001 4 hàng" panose="020B0603050302020204" pitchFamily="34" charset="-93"/>
                <a:cs typeface="Arial"/>
                <a:sym typeface="Arial"/>
              </a:rPr>
              <a:t>Suốt đêm dài thắp sáng.</a:t>
            </a:r>
          </a:p>
        </p:txBody>
      </p:sp>
    </p:spTree>
    <p:extLst>
      <p:ext uri="{BB962C8B-B14F-4D97-AF65-F5344CB8AC3E}">
        <p14:creationId xmlns:p14="http://schemas.microsoft.com/office/powerpoint/2010/main" val="395796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38" y="509706"/>
            <a:ext cx="469457" cy="469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2413695" y="346145"/>
            <a:ext cx="772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uynh</a:t>
            </a:r>
            <a:r>
              <a:rPr lang="vi-VN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uych</a:t>
            </a: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F5C1CE-5D69-A34F-A998-7A729CD09BF1}"/>
              </a:ext>
            </a:extLst>
          </p:cNvPr>
          <p:cNvGrpSpPr/>
          <p:nvPr/>
        </p:nvGrpSpPr>
        <p:grpSpPr>
          <a:xfrm>
            <a:off x="1845900" y="1244858"/>
            <a:ext cx="8267465" cy="3046988"/>
            <a:chOff x="-2501581" y="1298782"/>
            <a:chExt cx="6200599" cy="2285241"/>
          </a:xfrm>
          <a:noFill/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A00893-BE8B-5B41-BEEC-11F2E7ED6F7E}"/>
                </a:ext>
              </a:extLst>
            </p:cNvPr>
            <p:cNvSpPr/>
            <p:nvPr/>
          </p:nvSpPr>
          <p:spPr>
            <a:xfrm>
              <a:off x="-2501581" y="1298782"/>
              <a:ext cx="6200599" cy="2285241"/>
            </a:xfrm>
            <a:custGeom>
              <a:avLst/>
              <a:gdLst>
                <a:gd name="connsiteX0" fmla="*/ 0 w 5791332"/>
                <a:gd name="connsiteY0" fmla="*/ 0 h 3066224"/>
                <a:gd name="connsiteX1" fmla="*/ 5791332 w 5791332"/>
                <a:gd name="connsiteY1" fmla="*/ 0 h 3066224"/>
                <a:gd name="connsiteX2" fmla="*/ 5791332 w 5791332"/>
                <a:gd name="connsiteY2" fmla="*/ 3066224 h 3066224"/>
                <a:gd name="connsiteX3" fmla="*/ 0 w 5791332"/>
                <a:gd name="connsiteY3" fmla="*/ 3066224 h 3066224"/>
                <a:gd name="connsiteX4" fmla="*/ 0 w 5791332"/>
                <a:gd name="connsiteY4" fmla="*/ 0 h 306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1332" h="3066224" fill="none" extrusionOk="0">
                  <a:moveTo>
                    <a:pt x="0" y="0"/>
                  </a:moveTo>
                  <a:cubicBezTo>
                    <a:pt x="1443153" y="106216"/>
                    <a:pt x="3002411" y="-142119"/>
                    <a:pt x="5791332" y="0"/>
                  </a:cubicBezTo>
                  <a:cubicBezTo>
                    <a:pt x="5790821" y="1098859"/>
                    <a:pt x="5790562" y="1749720"/>
                    <a:pt x="5791332" y="3066224"/>
                  </a:cubicBezTo>
                  <a:cubicBezTo>
                    <a:pt x="3246532" y="3036996"/>
                    <a:pt x="653525" y="3050530"/>
                    <a:pt x="0" y="3066224"/>
                  </a:cubicBezTo>
                  <a:cubicBezTo>
                    <a:pt x="-56229" y="2395705"/>
                    <a:pt x="-65128" y="830806"/>
                    <a:pt x="0" y="0"/>
                  </a:cubicBezTo>
                  <a:close/>
                </a:path>
                <a:path w="5791332" h="3066224" stroke="0" extrusionOk="0">
                  <a:moveTo>
                    <a:pt x="0" y="0"/>
                  </a:moveTo>
                  <a:cubicBezTo>
                    <a:pt x="1722119" y="-71603"/>
                    <a:pt x="3698439" y="126493"/>
                    <a:pt x="5791332" y="0"/>
                  </a:cubicBezTo>
                  <a:cubicBezTo>
                    <a:pt x="5702142" y="854751"/>
                    <a:pt x="5947116" y="2644159"/>
                    <a:pt x="5791332" y="3066224"/>
                  </a:cubicBezTo>
                  <a:cubicBezTo>
                    <a:pt x="4169013" y="3111068"/>
                    <a:pt x="680256" y="2909337"/>
                    <a:pt x="0" y="3066224"/>
                  </a:cubicBezTo>
                  <a:cubicBezTo>
                    <a:pt x="-31925" y="2026275"/>
                    <a:pt x="67210" y="1035094"/>
                    <a:pt x="0" y="0"/>
                  </a:cubicBezTo>
                  <a:close/>
                </a:path>
              </a:pathLst>
            </a:custGeom>
            <a:grpFill/>
            <a:ln w="19050">
              <a:noFill/>
            </a:ln>
          </p:spPr>
          <p:txBody>
            <a:bodyPr wrap="square" anchor="b">
              <a:spAutoFit/>
            </a:bodyPr>
            <a:lstStyle/>
            <a:p>
              <a:pPr lvl="0">
                <a:lnSpc>
                  <a:spcPct val="200000"/>
                </a:lnSpc>
                <a:defRPr/>
              </a:pPr>
              <a:r>
                <a:rPr lang="vi-VN" sz="32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- Các bạn chạy h      h     trên sân bóng.</a:t>
              </a:r>
            </a:p>
            <a:p>
              <a:pPr lvl="0">
                <a:lnSpc>
                  <a:spcPct val="200000"/>
                </a:lnSpc>
                <a:defRPr/>
              </a:pPr>
              <a:r>
                <a:rPr lang="vi-VN" sz="32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- Nhà trường tổ chức họp phụ h     vào chủ nhật.</a:t>
              </a:r>
            </a:p>
            <a:p>
              <a:pPr marL="457189" indent="-457189">
                <a:lnSpc>
                  <a:spcPct val="200000"/>
                </a:lnSpc>
                <a:buFontTx/>
                <a:buChar char="-"/>
                <a:defRPr/>
              </a:pPr>
              <a:endParaRPr lang="vi-VN" sz="3200" kern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FB1E92-CFF9-E147-B911-E623B6E48522}"/>
                </a:ext>
              </a:extLst>
            </p:cNvPr>
            <p:cNvSpPr/>
            <p:nvPr/>
          </p:nvSpPr>
          <p:spPr>
            <a:xfrm>
              <a:off x="-342106" y="1774331"/>
              <a:ext cx="249916" cy="249916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  <a:defRPr/>
              </a:pPr>
              <a:endParaRPr lang="x-none" sz="32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DF43C2-45A3-0D4C-8220-C3918D8D1FD9}"/>
              </a:ext>
            </a:extLst>
          </p:cNvPr>
          <p:cNvCxnSpPr/>
          <p:nvPr/>
        </p:nvCxnSpPr>
        <p:spPr>
          <a:xfrm flipH="1" flipV="1">
            <a:off x="4854011" y="1729334"/>
            <a:ext cx="75601" cy="7684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8F638DA8-E8F2-9349-A8DF-AB826ABA1AA3}"/>
              </a:ext>
            </a:extLst>
          </p:cNvPr>
          <p:cNvSpPr/>
          <p:nvPr/>
        </p:nvSpPr>
        <p:spPr>
          <a:xfrm>
            <a:off x="5673227" y="2253239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>
              <a:latin typeface="+mj-lt"/>
            </a:endParaRPr>
          </a:p>
        </p:txBody>
      </p:sp>
      <p:pic>
        <p:nvPicPr>
          <p:cNvPr id="16" name="Picture 4" descr="Premium Vector | Happy kid boy train run marathon jogging">
            <a:extLst>
              <a:ext uri="{FF2B5EF4-FFF2-40B4-BE49-F238E27FC236}">
                <a16:creationId xmlns:a16="http://schemas.microsoft.com/office/drawing/2014/main" id="{69D5E766-A17C-CF44-9DFF-8887FF10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305" y="3751093"/>
            <a:ext cx="2277536" cy="227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remium Vector | Happy kid girl train run marathon jogging">
            <a:extLst>
              <a:ext uri="{FF2B5EF4-FFF2-40B4-BE49-F238E27FC236}">
                <a16:creationId xmlns:a16="http://schemas.microsoft.com/office/drawing/2014/main" id="{D73324F7-7444-A549-9FF9-9F704FC0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68" y="3751094"/>
            <a:ext cx="2140287" cy="21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FFB1E92-CFF9-E147-B911-E623B6E48522}"/>
              </a:ext>
            </a:extLst>
          </p:cNvPr>
          <p:cNvSpPr/>
          <p:nvPr/>
        </p:nvSpPr>
        <p:spPr>
          <a:xfrm>
            <a:off x="5515011" y="1861633"/>
            <a:ext cx="333221" cy="33322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x-none" sz="32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FB1E92-CFF9-E147-B911-E623B6E48522}"/>
              </a:ext>
            </a:extLst>
          </p:cNvPr>
          <p:cNvSpPr/>
          <p:nvPr/>
        </p:nvSpPr>
        <p:spPr>
          <a:xfrm>
            <a:off x="7105308" y="2874567"/>
            <a:ext cx="333221" cy="33322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x-none" sz="3200" kern="0">
              <a:solidFill>
                <a:srgbClr val="BAE5E4"/>
              </a:solidFill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189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38" y="509706"/>
            <a:ext cx="469457" cy="469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2413695" y="346145"/>
            <a:ext cx="772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uynh</a:t>
            </a:r>
            <a:r>
              <a:rPr lang="vi-VN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uych</a:t>
            </a: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A00893-BE8B-5B41-BEEC-11F2E7ED6F7E}"/>
              </a:ext>
            </a:extLst>
          </p:cNvPr>
          <p:cNvSpPr/>
          <p:nvPr/>
        </p:nvSpPr>
        <p:spPr>
          <a:xfrm>
            <a:off x="1845900" y="1207537"/>
            <a:ext cx="8267465" cy="3046988"/>
          </a:xfrm>
          <a:custGeom>
            <a:avLst/>
            <a:gdLst>
              <a:gd name="connsiteX0" fmla="*/ 0 w 5791332"/>
              <a:gd name="connsiteY0" fmla="*/ 0 h 3066224"/>
              <a:gd name="connsiteX1" fmla="*/ 5791332 w 5791332"/>
              <a:gd name="connsiteY1" fmla="*/ 0 h 3066224"/>
              <a:gd name="connsiteX2" fmla="*/ 5791332 w 5791332"/>
              <a:gd name="connsiteY2" fmla="*/ 3066224 h 3066224"/>
              <a:gd name="connsiteX3" fmla="*/ 0 w 5791332"/>
              <a:gd name="connsiteY3" fmla="*/ 3066224 h 3066224"/>
              <a:gd name="connsiteX4" fmla="*/ 0 w 5791332"/>
              <a:gd name="connsiteY4" fmla="*/ 0 h 306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332" h="3066224" fill="none" extrusionOk="0">
                <a:moveTo>
                  <a:pt x="0" y="0"/>
                </a:moveTo>
                <a:cubicBezTo>
                  <a:pt x="1443153" y="106216"/>
                  <a:pt x="3002411" y="-142119"/>
                  <a:pt x="5791332" y="0"/>
                </a:cubicBezTo>
                <a:cubicBezTo>
                  <a:pt x="5790821" y="1098859"/>
                  <a:pt x="5790562" y="1749720"/>
                  <a:pt x="5791332" y="3066224"/>
                </a:cubicBezTo>
                <a:cubicBezTo>
                  <a:pt x="3246532" y="3036996"/>
                  <a:pt x="653525" y="3050530"/>
                  <a:pt x="0" y="3066224"/>
                </a:cubicBezTo>
                <a:cubicBezTo>
                  <a:pt x="-56229" y="2395705"/>
                  <a:pt x="-65128" y="830806"/>
                  <a:pt x="0" y="0"/>
                </a:cubicBezTo>
                <a:close/>
              </a:path>
              <a:path w="5791332" h="3066224" stroke="0" extrusionOk="0">
                <a:moveTo>
                  <a:pt x="0" y="0"/>
                </a:moveTo>
                <a:cubicBezTo>
                  <a:pt x="1722119" y="-71603"/>
                  <a:pt x="3698439" y="126493"/>
                  <a:pt x="5791332" y="0"/>
                </a:cubicBezTo>
                <a:cubicBezTo>
                  <a:pt x="5702142" y="854751"/>
                  <a:pt x="5947116" y="2644159"/>
                  <a:pt x="5791332" y="3066224"/>
                </a:cubicBezTo>
                <a:cubicBezTo>
                  <a:pt x="4169013" y="3111068"/>
                  <a:pt x="680256" y="2909337"/>
                  <a:pt x="0" y="3066224"/>
                </a:cubicBezTo>
                <a:cubicBezTo>
                  <a:pt x="-31925" y="2026275"/>
                  <a:pt x="67210" y="1035094"/>
                  <a:pt x="0" y="0"/>
                </a:cubicBezTo>
                <a:close/>
              </a:path>
            </a:pathLst>
          </a:custGeom>
          <a:noFill/>
          <a:ln w="19050">
            <a:noFill/>
          </a:ln>
        </p:spPr>
        <p:txBody>
          <a:bodyPr wrap="square" anchor="b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Các bạn chạy h</a:t>
            </a:r>
            <a:r>
              <a:rPr lang="vi-VN" sz="3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uỳnh</a:t>
            </a: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uỵch</a:t>
            </a: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trên sân bóng.</a:t>
            </a:r>
          </a:p>
          <a:p>
            <a:pPr lvl="0">
              <a:lnSpc>
                <a:spcPct val="200000"/>
              </a:lnSpc>
              <a:defRPr/>
            </a:pP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Nhà trường tổ chức họp phụ h     vào chủ nhật.</a:t>
            </a:r>
          </a:p>
          <a:p>
            <a:pPr>
              <a:lnSpc>
                <a:spcPct val="200000"/>
              </a:lnSpc>
              <a:defRPr/>
            </a:pPr>
            <a:endParaRPr lang="vi-VN" sz="3200" kern="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4" descr="Premium Vector | Happy kid boy train run marathon jogging">
            <a:extLst>
              <a:ext uri="{FF2B5EF4-FFF2-40B4-BE49-F238E27FC236}">
                <a16:creationId xmlns:a16="http://schemas.microsoft.com/office/drawing/2014/main" id="{69D5E766-A17C-CF44-9DFF-8887FF10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305" y="3751093"/>
            <a:ext cx="2277536" cy="227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remium Vector | Happy kid girl train run marathon jogging">
            <a:extLst>
              <a:ext uri="{FF2B5EF4-FFF2-40B4-BE49-F238E27FC236}">
                <a16:creationId xmlns:a16="http://schemas.microsoft.com/office/drawing/2014/main" id="{D73324F7-7444-A549-9FF9-9F704FC0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68" y="3751094"/>
            <a:ext cx="2140287" cy="21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FFB1E92-CFF9-E147-B911-E623B6E48522}"/>
              </a:ext>
            </a:extLst>
          </p:cNvPr>
          <p:cNvSpPr/>
          <p:nvPr/>
        </p:nvSpPr>
        <p:spPr>
          <a:xfrm>
            <a:off x="7123969" y="2831416"/>
            <a:ext cx="333221" cy="33322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x-none" sz="32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9953" y="1712513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uynh</a:t>
            </a:r>
            <a:endParaRPr lang="vi-VN" sz="32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0660" y="1721844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uych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279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38" y="509706"/>
            <a:ext cx="469457" cy="469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2413695" y="346145"/>
            <a:ext cx="772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uynh</a:t>
            </a:r>
            <a:r>
              <a:rPr lang="vi-VN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uych</a:t>
            </a: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A00893-BE8B-5B41-BEEC-11F2E7ED6F7E}"/>
              </a:ext>
            </a:extLst>
          </p:cNvPr>
          <p:cNvSpPr/>
          <p:nvPr/>
        </p:nvSpPr>
        <p:spPr>
          <a:xfrm>
            <a:off x="1845900" y="1207537"/>
            <a:ext cx="9571281" cy="3046988"/>
          </a:xfrm>
          <a:custGeom>
            <a:avLst/>
            <a:gdLst>
              <a:gd name="connsiteX0" fmla="*/ 0 w 5791332"/>
              <a:gd name="connsiteY0" fmla="*/ 0 h 3066224"/>
              <a:gd name="connsiteX1" fmla="*/ 5791332 w 5791332"/>
              <a:gd name="connsiteY1" fmla="*/ 0 h 3066224"/>
              <a:gd name="connsiteX2" fmla="*/ 5791332 w 5791332"/>
              <a:gd name="connsiteY2" fmla="*/ 3066224 h 3066224"/>
              <a:gd name="connsiteX3" fmla="*/ 0 w 5791332"/>
              <a:gd name="connsiteY3" fmla="*/ 3066224 h 3066224"/>
              <a:gd name="connsiteX4" fmla="*/ 0 w 5791332"/>
              <a:gd name="connsiteY4" fmla="*/ 0 h 306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332" h="3066224" fill="none" extrusionOk="0">
                <a:moveTo>
                  <a:pt x="0" y="0"/>
                </a:moveTo>
                <a:cubicBezTo>
                  <a:pt x="1443153" y="106216"/>
                  <a:pt x="3002411" y="-142119"/>
                  <a:pt x="5791332" y="0"/>
                </a:cubicBezTo>
                <a:cubicBezTo>
                  <a:pt x="5790821" y="1098859"/>
                  <a:pt x="5790562" y="1749720"/>
                  <a:pt x="5791332" y="3066224"/>
                </a:cubicBezTo>
                <a:cubicBezTo>
                  <a:pt x="3246532" y="3036996"/>
                  <a:pt x="653525" y="3050530"/>
                  <a:pt x="0" y="3066224"/>
                </a:cubicBezTo>
                <a:cubicBezTo>
                  <a:pt x="-56229" y="2395705"/>
                  <a:pt x="-65128" y="830806"/>
                  <a:pt x="0" y="0"/>
                </a:cubicBezTo>
                <a:close/>
              </a:path>
              <a:path w="5791332" h="3066224" stroke="0" extrusionOk="0">
                <a:moveTo>
                  <a:pt x="0" y="0"/>
                </a:moveTo>
                <a:cubicBezTo>
                  <a:pt x="1722119" y="-71603"/>
                  <a:pt x="3698439" y="126493"/>
                  <a:pt x="5791332" y="0"/>
                </a:cubicBezTo>
                <a:cubicBezTo>
                  <a:pt x="5702142" y="854751"/>
                  <a:pt x="5947116" y="2644159"/>
                  <a:pt x="5791332" y="3066224"/>
                </a:cubicBezTo>
                <a:cubicBezTo>
                  <a:pt x="4169013" y="3111068"/>
                  <a:pt x="680256" y="2909337"/>
                  <a:pt x="0" y="3066224"/>
                </a:cubicBezTo>
                <a:cubicBezTo>
                  <a:pt x="-31925" y="2026275"/>
                  <a:pt x="67210" y="1035094"/>
                  <a:pt x="0" y="0"/>
                </a:cubicBezTo>
                <a:close/>
              </a:path>
            </a:pathLst>
          </a:custGeom>
          <a:noFill/>
          <a:ln w="19050">
            <a:noFill/>
          </a:ln>
        </p:spPr>
        <p:txBody>
          <a:bodyPr wrap="square" anchor="b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Các bạn chạy h</a:t>
            </a:r>
            <a:r>
              <a:rPr lang="vi-VN" sz="3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uỳnh</a:t>
            </a: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uỵch</a:t>
            </a: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trên sân bóng.</a:t>
            </a:r>
          </a:p>
          <a:p>
            <a:pPr lvl="0">
              <a:lnSpc>
                <a:spcPct val="200000"/>
              </a:lnSpc>
              <a:defRPr/>
            </a:pP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Nhà trường tổ chức họp phụ huynh vào Chủ nhật.</a:t>
            </a:r>
          </a:p>
          <a:p>
            <a:pPr>
              <a:lnSpc>
                <a:spcPct val="200000"/>
              </a:lnSpc>
              <a:defRPr/>
            </a:pPr>
            <a:endParaRPr lang="vi-VN" sz="3200" kern="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4" descr="Premium Vector | Happy kid boy train run marathon jogging">
            <a:extLst>
              <a:ext uri="{FF2B5EF4-FFF2-40B4-BE49-F238E27FC236}">
                <a16:creationId xmlns:a16="http://schemas.microsoft.com/office/drawing/2014/main" id="{69D5E766-A17C-CF44-9DFF-8887FF10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305" y="3751093"/>
            <a:ext cx="2277536" cy="227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remium Vector | Happy kid girl train run marathon jogging">
            <a:extLst>
              <a:ext uri="{FF2B5EF4-FFF2-40B4-BE49-F238E27FC236}">
                <a16:creationId xmlns:a16="http://schemas.microsoft.com/office/drawing/2014/main" id="{D73324F7-7444-A549-9FF9-9F704FC0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68" y="3751094"/>
            <a:ext cx="2140287" cy="21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9951" y="1714718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uynh</a:t>
            </a:r>
            <a:endParaRPr lang="vi-VN" sz="32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0660" y="1714718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uych</a:t>
            </a:r>
            <a:endParaRPr lang="vi-VN" sz="32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56906" y="2693519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uynh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66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2544238" y="1282056"/>
            <a:ext cx="640221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a) </a:t>
            </a:r>
            <a:r>
              <a:rPr lang="vi-VN" sz="3200" dirty="0">
                <a:latin typeface="+mj-lt"/>
              </a:rPr>
              <a:t>Chọn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l </a:t>
            </a:r>
            <a:r>
              <a:rPr lang="vi-VN" sz="3200" dirty="0">
                <a:latin typeface="+mj-lt"/>
              </a:rPr>
              <a:t>hoặc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n</a:t>
            </a:r>
            <a:r>
              <a:rPr lang="vi-VN" sz="3200" dirty="0">
                <a:latin typeface="+mj-lt"/>
              </a:rPr>
              <a:t> thay cho ô vuông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5184D0-493B-9D40-A318-071FD9BE94D2}"/>
              </a:ext>
            </a:extLst>
          </p:cNvPr>
          <p:cNvSpPr/>
          <p:nvPr/>
        </p:nvSpPr>
        <p:spPr>
          <a:xfrm>
            <a:off x="2999953" y="1954505"/>
            <a:ext cx="6263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Những hạt mưa li ti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Dịu dàng và mềm mại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Gọi mùa xuân ở     ại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Trên mắt chồi xanh     on</a:t>
            </a:r>
            <a:r>
              <a:rPr lang="vi-VN" sz="3200" dirty="0">
                <a:ea typeface="Calibri" panose="020F050202020403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	(Theo Nguyễn Lâm Thắng)</a:t>
            </a:r>
            <a:endParaRPr lang="x-none" sz="32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4098" name="Picture 2" descr="Blue Cute Cartoon Clouds And Raindrops | Cartoon clouds, Rain cartoon,  Cloud drawing">
            <a:extLst>
              <a:ext uri="{FF2B5EF4-FFF2-40B4-BE49-F238E27FC236}">
                <a16:creationId xmlns:a16="http://schemas.microsoft.com/office/drawing/2014/main" id="{7F22436B-B4D3-974F-9171-3F816DA84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4"/>
          <a:stretch/>
        </p:blipFill>
        <p:spPr bwMode="auto">
          <a:xfrm>
            <a:off x="8390771" y="1462239"/>
            <a:ext cx="3034605" cy="263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1 Cartoon clouds ideas in 2021 | فانوس ورقي, قماش اللباد, بطاقات تعليمية">
            <a:extLst>
              <a:ext uri="{FF2B5EF4-FFF2-40B4-BE49-F238E27FC236}">
                <a16:creationId xmlns:a16="http://schemas.microsoft.com/office/drawing/2014/main" id="{AE13EB36-27D8-6443-9027-677B3B14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386" y="5095334"/>
            <a:ext cx="2314788" cy="15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FB1E92-CFF9-E147-B911-E623B6E48522}"/>
              </a:ext>
            </a:extLst>
          </p:cNvPr>
          <p:cNvSpPr/>
          <p:nvPr/>
        </p:nvSpPr>
        <p:spPr>
          <a:xfrm>
            <a:off x="5878867" y="3680720"/>
            <a:ext cx="333221" cy="33322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x-none" sz="32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FB1E92-CFF9-E147-B911-E623B6E48522}"/>
              </a:ext>
            </a:extLst>
          </p:cNvPr>
          <p:cNvSpPr/>
          <p:nvPr/>
        </p:nvSpPr>
        <p:spPr>
          <a:xfrm>
            <a:off x="6415828" y="4405688"/>
            <a:ext cx="333221" cy="33322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x-none" sz="3200" kern="0">
              <a:solidFill>
                <a:srgbClr val="BAE5E4"/>
              </a:solidFill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5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2544238" y="1282056"/>
            <a:ext cx="640221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a) </a:t>
            </a:r>
            <a:r>
              <a:rPr lang="vi-VN" sz="3200" dirty="0">
                <a:latin typeface="+mj-lt"/>
              </a:rPr>
              <a:t>Chọn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l </a:t>
            </a:r>
            <a:r>
              <a:rPr lang="vi-VN" sz="3200" dirty="0">
                <a:latin typeface="+mj-lt"/>
              </a:rPr>
              <a:t>hoặc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n</a:t>
            </a:r>
            <a:r>
              <a:rPr lang="vi-VN" sz="3200" dirty="0">
                <a:latin typeface="+mj-lt"/>
              </a:rPr>
              <a:t> thay cho ô vuông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5184D0-493B-9D40-A318-071FD9BE94D2}"/>
              </a:ext>
            </a:extLst>
          </p:cNvPr>
          <p:cNvSpPr/>
          <p:nvPr/>
        </p:nvSpPr>
        <p:spPr>
          <a:xfrm>
            <a:off x="2999953" y="1954505"/>
            <a:ext cx="6263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Những hạt mưa li ti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Dịu dàng và mềm mại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Gọi mùa xuân ở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l</a:t>
            </a:r>
            <a:r>
              <a:rPr lang="vi-VN" sz="3200" dirty="0">
                <a:latin typeface="+mj-lt"/>
                <a:ea typeface="Calibri" panose="020F0502020204030204" pitchFamily="34" charset="0"/>
              </a:rPr>
              <a:t>ại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Trên mắt chồi xanh     on</a:t>
            </a:r>
            <a:r>
              <a:rPr lang="vi-VN" sz="3200" dirty="0">
                <a:ea typeface="Calibri" panose="020F0502020204030204" pitchFamily="34" charset="0"/>
              </a:rPr>
              <a:t>.</a:t>
            </a:r>
            <a:endParaRPr lang="vi-VN" sz="3200" dirty="0">
              <a:latin typeface="+mj-lt"/>
              <a:ea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	(Theo Nguyễn Lâm Thắng)</a:t>
            </a:r>
            <a:endParaRPr lang="x-none" sz="32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4098" name="Picture 2" descr="Blue Cute Cartoon Clouds And Raindrops | Cartoon clouds, Rain cartoon,  Cloud drawing">
            <a:extLst>
              <a:ext uri="{FF2B5EF4-FFF2-40B4-BE49-F238E27FC236}">
                <a16:creationId xmlns:a16="http://schemas.microsoft.com/office/drawing/2014/main" id="{7F22436B-B4D3-974F-9171-3F816DA84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4"/>
          <a:stretch/>
        </p:blipFill>
        <p:spPr bwMode="auto">
          <a:xfrm>
            <a:off x="8390771" y="1462239"/>
            <a:ext cx="3034605" cy="263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1 Cartoon clouds ideas in 2021 | فانوس ورقي, قماش اللباد, بطاقات تعليمية">
            <a:extLst>
              <a:ext uri="{FF2B5EF4-FFF2-40B4-BE49-F238E27FC236}">
                <a16:creationId xmlns:a16="http://schemas.microsoft.com/office/drawing/2014/main" id="{AE13EB36-27D8-6443-9027-677B3B14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386" y="5095334"/>
            <a:ext cx="2314788" cy="15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FB1E92-CFF9-E147-B911-E623B6E48522}"/>
              </a:ext>
            </a:extLst>
          </p:cNvPr>
          <p:cNvSpPr/>
          <p:nvPr/>
        </p:nvSpPr>
        <p:spPr>
          <a:xfrm>
            <a:off x="6415828" y="4405688"/>
            <a:ext cx="333221" cy="33322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x-none" sz="3200" kern="0">
              <a:solidFill>
                <a:srgbClr val="BAE5E4"/>
              </a:solidFill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620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2544238" y="1282056"/>
            <a:ext cx="640221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a) </a:t>
            </a:r>
            <a:r>
              <a:rPr lang="vi-VN" sz="3200" dirty="0">
                <a:latin typeface="+mj-lt"/>
              </a:rPr>
              <a:t>Chọn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l </a:t>
            </a:r>
            <a:r>
              <a:rPr lang="vi-VN" sz="3200" dirty="0">
                <a:latin typeface="+mj-lt"/>
              </a:rPr>
              <a:t>hoặc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n</a:t>
            </a:r>
            <a:r>
              <a:rPr lang="vi-VN" sz="3200" dirty="0">
                <a:latin typeface="+mj-lt"/>
              </a:rPr>
              <a:t> thay cho ô vuông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5184D0-493B-9D40-A318-071FD9BE94D2}"/>
              </a:ext>
            </a:extLst>
          </p:cNvPr>
          <p:cNvSpPr/>
          <p:nvPr/>
        </p:nvSpPr>
        <p:spPr>
          <a:xfrm>
            <a:off x="2999953" y="1954505"/>
            <a:ext cx="6263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Những hạt mưa li ti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Dịu dàng và mềm mại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Gọi mùa xuân ở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l</a:t>
            </a:r>
            <a:r>
              <a:rPr lang="vi-VN" sz="3200" dirty="0">
                <a:latin typeface="+mj-lt"/>
                <a:ea typeface="Calibri" panose="020F0502020204030204" pitchFamily="34" charset="0"/>
              </a:rPr>
              <a:t>ại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Trên mắt chồi xanh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n</a:t>
            </a:r>
            <a:r>
              <a:rPr lang="vi-VN" sz="3200" dirty="0">
                <a:latin typeface="+mj-lt"/>
                <a:ea typeface="Calibri" panose="020F0502020204030204" pitchFamily="34" charset="0"/>
              </a:rPr>
              <a:t>on.</a:t>
            </a:r>
          </a:p>
          <a:p>
            <a:pPr algn="r">
              <a:lnSpc>
                <a:spcPct val="150000"/>
              </a:lnSpc>
            </a:pPr>
            <a:r>
              <a:rPr lang="vi-VN" sz="3200" dirty="0">
                <a:latin typeface="+mj-lt"/>
                <a:ea typeface="Calibri" panose="020F0502020204030204" pitchFamily="34" charset="0"/>
              </a:rPr>
              <a:t>	(Theo Nguyễn Lâm Thắng)</a:t>
            </a:r>
            <a:endParaRPr lang="x-none" sz="32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4098" name="Picture 2" descr="Blue Cute Cartoon Clouds And Raindrops | Cartoon clouds, Rain cartoon,  Cloud drawing">
            <a:extLst>
              <a:ext uri="{FF2B5EF4-FFF2-40B4-BE49-F238E27FC236}">
                <a16:creationId xmlns:a16="http://schemas.microsoft.com/office/drawing/2014/main" id="{7F22436B-B4D3-974F-9171-3F816DA84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4"/>
          <a:stretch/>
        </p:blipFill>
        <p:spPr bwMode="auto">
          <a:xfrm>
            <a:off x="8390771" y="1462239"/>
            <a:ext cx="3034605" cy="263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1 Cartoon clouds ideas in 2021 | فانوس ورقي, قماش اللباد, بطاقات تعليمية">
            <a:extLst>
              <a:ext uri="{FF2B5EF4-FFF2-40B4-BE49-F238E27FC236}">
                <a16:creationId xmlns:a16="http://schemas.microsoft.com/office/drawing/2014/main" id="{AE13EB36-27D8-6443-9027-677B3B14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386" y="5095334"/>
            <a:ext cx="2314788" cy="15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412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[ MV ] Khám Phá Thế Giới Tuyệt Vời - Bé Hoàng Bá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2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374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8305" y="930496"/>
            <a:ext cx="8091236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vi-VN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ba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vi-VN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15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34353" y="2823599"/>
            <a:ext cx="1015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Luyện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tập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Mở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rộng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vốn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về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thiên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nhiên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; </a:t>
            </a:r>
          </a:p>
          <a:p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               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nêu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đặc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điểm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endParaRPr lang="vi-VN" sz="3600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00859" y="3925034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5" y="4843564"/>
              <a:ext cx="3248026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80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976773" y="262618"/>
            <a:ext cx="823845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các từ ngữ dưới đây vào nhóm thích hợp: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3756CA-A21C-344F-A3F1-F0CADEDB8E65}"/>
              </a:ext>
            </a:extLst>
          </p:cNvPr>
          <p:cNvGrpSpPr/>
          <p:nvPr/>
        </p:nvGrpSpPr>
        <p:grpSpPr>
          <a:xfrm>
            <a:off x="2204537" y="4145565"/>
            <a:ext cx="3152512" cy="2541489"/>
            <a:chOff x="975360" y="2895482"/>
            <a:chExt cx="2794914" cy="21005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B94145-764E-874D-8B7A-4CF3005B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ADC5E1-D824-474B-BB3C-2E2F93AE5EAD}"/>
                </a:ext>
              </a:extLst>
            </p:cNvPr>
            <p:cNvSpPr txBox="1"/>
            <p:nvPr/>
          </p:nvSpPr>
          <p:spPr>
            <a:xfrm>
              <a:off x="1529044" y="3895555"/>
              <a:ext cx="1681537" cy="7885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ngữ chỉ </a:t>
              </a:r>
            </a:p>
            <a:p>
              <a:pPr algn="ctr"/>
              <a:r>
                <a: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vật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7C7B78-BBDF-7440-A0F6-B11F5D81959F}"/>
              </a:ext>
            </a:extLst>
          </p:cNvPr>
          <p:cNvGrpSpPr/>
          <p:nvPr/>
        </p:nvGrpSpPr>
        <p:grpSpPr>
          <a:xfrm>
            <a:off x="6426415" y="3863723"/>
            <a:ext cx="3081845" cy="2660660"/>
            <a:chOff x="3428999" y="2897792"/>
            <a:chExt cx="2311384" cy="19954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25BAFA-926F-984A-8CD8-DA40FF9C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A41022-2670-CE47-85C2-BE49DAA020A8}"/>
                </a:ext>
              </a:extLst>
            </p:cNvPr>
            <p:cNvSpPr txBox="1"/>
            <p:nvPr/>
          </p:nvSpPr>
          <p:spPr>
            <a:xfrm>
              <a:off x="3867679" y="3953477"/>
              <a:ext cx="1369512" cy="715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ngữ chỉ </a:t>
              </a:r>
            </a:p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ặc điểm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DA3CD9B-F76C-4142-AD94-9065A57958C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7338" y="3019821"/>
            <a:ext cx="2308367" cy="874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FF5EDA-A064-6743-861D-28117C15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445" y="2994278"/>
            <a:ext cx="2447676" cy="869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D07BDE-9DC3-7145-9C56-C1ECD572CC2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6496" y="2920212"/>
            <a:ext cx="2270085" cy="9586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CB7235-98D0-234F-9BA7-D47AA3145AB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2715" y="2092271"/>
            <a:ext cx="2442989" cy="868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4D378E-8D39-D643-A1EC-F212A34DB09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445" y="2078487"/>
            <a:ext cx="2447676" cy="8307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623E7E-4EB2-2048-82DE-15960BC91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049" y="2017234"/>
            <a:ext cx="2447676" cy="8143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CE02DA-C3B3-4846-87C6-37A4581F338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>
            <a:off x="7998020" y="1178581"/>
            <a:ext cx="2186115" cy="797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FED6BE-C803-5741-B14C-8B1434A8B4C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0086" y="1155810"/>
            <a:ext cx="2371828" cy="781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6A006D-0BCA-124A-8961-1D4B6E12F67E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7619" y="1130556"/>
            <a:ext cx="2292536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3.33333E-6 L 0.1375 0.5145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7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3.33333E-6 L 0.1375 0.5145 " pathEditMode="relative" rAng="0" ptsTypes="AA">
                                      <p:cBhvr>
                                        <p:cTn id="5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71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1.7284E-6 L -0.14422 0.48179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2407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4.93827E-6 L 0.11342 0.37067 " pathEditMode="relative" rAng="0" ptsTypes="AA">
                                      <p:cBhvr>
                                        <p:cTn id="7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1" y="1851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2.46914E-7 L -0.16782 0.34506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1725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1.23457E-7 L -0.50671 0.33704 " pathEditMode="relative" rAng="0" ptsTypes="AA">
                                      <p:cBhvr>
                                        <p:cTn id="8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47" y="168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9.87654E-7 L 0.48541 0.21605 " pathEditMode="relative" rAng="0" ptsTypes="AA">
                                      <p:cBhvr>
                                        <p:cTn id="8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59" y="1080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0 L 0.18796 0.21173 " pathEditMode="relative" rAng="0" ptsTypes="AA"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8" y="1058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-2.34568E-6 L -0.51412 0.20309 " pathEditMode="relative" rAng="0" ptsTypes="AA">
                                      <p:cBhvr>
                                        <p:cTn id="10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8" y="1015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EC9DAE-14AF-6F42-8653-A6BBF4033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23" b="96653" l="9748" r="89937">
                        <a14:foregroundMark x1="25472" y1="52720" x2="66038" y2="71130"/>
                        <a14:foregroundMark x1="66038" y1="70711" x2="29560" y2="68201"/>
                        <a14:foregroundMark x1="29560" y1="68201" x2="27358" y2="80753"/>
                        <a14:foregroundMark x1="26730" y1="69456" x2="30818" y2="79916"/>
                        <a14:foregroundMark x1="30818" y1="96234" x2="49371" y2="96653"/>
                        <a14:foregroundMark x1="49371" y1="96653" x2="53774" y2="96234"/>
                      </a14:backgroundRemoval>
                    </a14:imgEffect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63133"/>
          <a:stretch/>
        </p:blipFill>
        <p:spPr>
          <a:xfrm>
            <a:off x="2996116" y="3980841"/>
            <a:ext cx="5012742" cy="1489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E3E6A9-99F4-144B-92E7-B4B43234B3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501" y="225104"/>
            <a:ext cx="4140406" cy="160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AE2B27-AC5A-9348-A810-24FBA18D9F7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3377" y="2448626"/>
            <a:ext cx="4475982" cy="1592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E26A1-4A99-274B-B342-9872193C3AE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7" y="2254849"/>
            <a:ext cx="4683860" cy="1589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2655EC-028B-1E46-B559-848206EEE75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7082" y="289758"/>
            <a:ext cx="4620358" cy="14374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6F80501-6219-FF4E-A3B6-EB35B9EE5B07}"/>
              </a:ext>
            </a:extLst>
          </p:cNvPr>
          <p:cNvGrpSpPr/>
          <p:nvPr/>
        </p:nvGrpSpPr>
        <p:grpSpPr>
          <a:xfrm>
            <a:off x="3099224" y="5199902"/>
            <a:ext cx="4806526" cy="1578722"/>
            <a:chOff x="975360" y="3420883"/>
            <a:chExt cx="2794914" cy="15751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487AAF-B5F4-0943-A5D9-0623FEDAD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  <a14:backgroundMark x1="23899" y1="30962" x2="50629" y2="30544"/>
                          <a14:backgroundMark x1="50629" y1="30126" x2="73899" y2="29707"/>
                          <a14:backgroundMark x1="73899" y1="29707" x2="74214" y2="29707"/>
                          <a14:backgroundMark x1="75157" y1="29289" x2="80503" y2="28452"/>
                          <a14:backgroundMark x1="80503" y1="28033" x2="19182" y2="28033"/>
                          <a14:backgroundMark x1="18239" y1="28870" x2="19182" y2="30962"/>
                          <a14:backgroundMark x1="21069" y1="31381" x2="17925" y2="25523"/>
                          <a14:backgroundMark x1="82390" y1="25941" x2="85535" y2="26360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t="25012"/>
            <a:stretch/>
          </p:blipFill>
          <p:spPr>
            <a:xfrm>
              <a:off x="975360" y="3420883"/>
              <a:ext cx="2794914" cy="157517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5FAFC7-9B7F-2B4F-A9DD-FD28ECD725A5}"/>
                </a:ext>
              </a:extLst>
            </p:cNvPr>
            <p:cNvSpPr txBox="1"/>
            <p:nvPr/>
          </p:nvSpPr>
          <p:spPr>
            <a:xfrm>
              <a:off x="1698508" y="3793025"/>
              <a:ext cx="1346205" cy="1074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ngữ chỉ </a:t>
              </a:r>
            </a:p>
            <a:p>
              <a:pPr algn="ctr"/>
              <a:r>
                <a:rPr lang="x-none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vật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B2FB146-9545-E544-A7C3-F07387600E2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2785" y="1394514"/>
            <a:ext cx="4883013" cy="16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65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B45371-50B2-CE4E-8AF6-CAC86E2F5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1" b="98842" l="9667" r="90000">
                        <a14:foregroundMark x1="10667" y1="33977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</a14:backgroundRemoval>
                    </a14:imgEffect>
                  </a14:imgLayer>
                </a14:imgProps>
              </a:ext>
            </a:extLst>
          </a:blip>
          <a:srcRect l="4786" r="1" b="54456"/>
          <a:stretch/>
        </p:blipFill>
        <p:spPr>
          <a:xfrm>
            <a:off x="2957481" y="3187319"/>
            <a:ext cx="5361520" cy="2214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AF3CEA-61BD-0540-9056-B984677C3A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>
            <a:off x="1030204" y="2058890"/>
            <a:ext cx="4405878" cy="1606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0DEF9A-694A-7841-9043-0EB8D6875C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67" y="305200"/>
            <a:ext cx="4780161" cy="157528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C7D2BA3-F363-184F-895D-BF7A478CF77C}"/>
              </a:ext>
            </a:extLst>
          </p:cNvPr>
          <p:cNvGrpSpPr/>
          <p:nvPr/>
        </p:nvGrpSpPr>
        <p:grpSpPr>
          <a:xfrm>
            <a:off x="2702804" y="4771830"/>
            <a:ext cx="5631006" cy="1960106"/>
            <a:chOff x="3428999" y="3586501"/>
            <a:chExt cx="2311384" cy="130678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49974BB-7851-5E40-844C-BCCF958C0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75" b="98842" l="9667" r="92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87333" y1="40541" x2="92000" y2="37838"/>
                          <a14:backgroundMark x1="42667" y1="38610" x2="80333" y2="39768"/>
                          <a14:backgroundMark x1="80333" y1="39382" x2="88606" y2="37540"/>
                          <a14:backgroundMark x1="28000" y1="36293" x2="28000" y2="36293"/>
                          <a14:backgroundMark x1="28000" y1="36293" x2="25667" y2="35521"/>
                          <a14:backgroundMark x1="26667" y1="35135" x2="30333" y2="36293"/>
                          <a14:backgroundMark x1="28333" y1="35521" x2="18667" y2="34749"/>
                          <a14:backgroundMark x1="29667" y1="37452" x2="29667" y2="37452"/>
                          <a14:backgroundMark x1="76667" y1="11197" x2="76667" y2="11197"/>
                        </a14:backgroundRemoval>
                      </a14:imgEffect>
                    </a14:imgLayer>
                  </a14:imgProps>
                </a:ext>
              </a:extLst>
            </a:blip>
            <a:srcRect t="34513"/>
            <a:stretch/>
          </p:blipFill>
          <p:spPr>
            <a:xfrm>
              <a:off x="3428999" y="3586501"/>
              <a:ext cx="2311384" cy="130678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66AA568-F18D-2E42-B907-40E0A0460642}"/>
                </a:ext>
              </a:extLst>
            </p:cNvPr>
            <p:cNvSpPr txBox="1"/>
            <p:nvPr/>
          </p:nvSpPr>
          <p:spPr>
            <a:xfrm>
              <a:off x="3821537" y="3991070"/>
              <a:ext cx="1369512" cy="7181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ngữ chỉ </a:t>
              </a:r>
            </a:p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x-none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ặc điểm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49A9B0D-98F4-3C43-AE74-C17B747657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1" b="98842" l="9667" r="90000">
                        <a14:foregroundMark x1="10556" y1="36209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  <a14:foregroundMark x1="24333" y1="39382" x2="24333" y2="39382"/>
                        <a14:foregroundMark x1="11667" y1="36293" x2="36000" y2="45946"/>
                        <a14:foregroundMark x1="35333" y1="42471" x2="35333" y2="33977"/>
                        <a14:foregroundMark x1="42667" y1="41699" x2="42667" y2="41699"/>
                        <a14:foregroundMark x1="42667" y1="41699" x2="43667" y2="44015"/>
                        <a14:foregroundMark x1="43667" y1="43629" x2="43667" y2="44788"/>
                        <a14:foregroundMark x1="43667" y1="44402" x2="43667" y2="45946"/>
                        <a14:foregroundMark x1="43333" y1="42857" x2="43333" y2="41313"/>
                        <a14:backgroundMark x1="42667" y1="33977" x2="45333" y2="32432"/>
                        <a14:backgroundMark x1="45333" y1="31660" x2="44437" y2="40748"/>
                        <a14:backgroundMark x1="44000" y1="35521" x2="44000" y2="24710"/>
                        <a14:backgroundMark x1="16072" y1="31516" x2="23667" y2="30888"/>
                        <a14:backgroundMark x1="14333" y1="31660" x2="14924" y2="31611"/>
                        <a14:backgroundMark x1="23667" y1="30116" x2="2333" y2="30888"/>
                        <a14:backgroundMark x1="28000" y1="28185" x2="28333" y2="31660"/>
                        <a14:backgroundMark x1="46000" y1="26255" x2="48667" y2="31274"/>
                        <a14:backgroundMark x1="48667" y1="38610" x2="48667" y2="38610"/>
                      </a14:backgroundRemoval>
                    </a14:imgEffect>
                  </a14:imgLayer>
                </a14:imgProps>
              </a:ext>
            </a:extLst>
          </a:blip>
          <a:srcRect r="50276" b="54456"/>
          <a:stretch/>
        </p:blipFill>
        <p:spPr>
          <a:xfrm>
            <a:off x="4135331" y="3187319"/>
            <a:ext cx="2799945" cy="2214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7B89AD-B760-2748-AE66-5DFF13942C1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3932" y="1904456"/>
            <a:ext cx="4575109" cy="1932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3E35E7-2496-8B45-AEDE-D9968C91B0A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3618">
            <a:off x="6312446" y="164684"/>
            <a:ext cx="4933025" cy="17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29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B45371-50B2-CE4E-8AF6-CAC86E2F5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1" b="98842" l="9667" r="90000">
                        <a14:foregroundMark x1="10667" y1="33977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</a14:backgroundRemoval>
                    </a14:imgEffect>
                  </a14:imgLayer>
                </a14:imgProps>
              </a:ext>
            </a:extLst>
          </a:blip>
          <a:srcRect l="4786" r="1" b="54456"/>
          <a:stretch/>
        </p:blipFill>
        <p:spPr>
          <a:xfrm>
            <a:off x="6924324" y="1581556"/>
            <a:ext cx="2660287" cy="1098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C9DAE-14AF-6F42-8653-A6BBF40332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3" b="96653" l="9748" r="89937">
                        <a14:foregroundMark x1="25472" y1="52720" x2="66038" y2="71130"/>
                        <a14:foregroundMark x1="66038" y1="70711" x2="29560" y2="68201"/>
                        <a14:foregroundMark x1="29560" y1="68201" x2="27358" y2="80753"/>
                        <a14:foregroundMark x1="26730" y1="69456" x2="30818" y2="79916"/>
                        <a14:foregroundMark x1="30818" y1="96234" x2="49371" y2="96653"/>
                        <a14:foregroundMark x1="49371" y1="96653" x2="53774" y2="96234"/>
                      </a14:backgroundRemoval>
                    </a14:imgEffect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63133"/>
          <a:stretch/>
        </p:blipFill>
        <p:spPr>
          <a:xfrm>
            <a:off x="2556650" y="1655123"/>
            <a:ext cx="2858068" cy="849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870532" y="0"/>
            <a:ext cx="12260565" cy="544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Ghép từ ngữ chỉ sự vật với từ ngữ chỉ đặc điểm ở bài 1 để tạo 3 câu.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E3E6A9-99F4-144B-92E7-B4B43234B3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39057">
            <a:off x="2322591" y="1772535"/>
            <a:ext cx="2054393" cy="798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AE2B27-AC5A-9348-A810-24FBA18D9F7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01368">
            <a:off x="3190786" y="1704765"/>
            <a:ext cx="2220900" cy="789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AE26A1-4A99-274B-B342-9872193C3AE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7976">
            <a:off x="2484438" y="1130259"/>
            <a:ext cx="2324045" cy="788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2FB146-9545-E544-A7C3-F07387600E2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58629">
            <a:off x="3319030" y="1971039"/>
            <a:ext cx="2422860" cy="806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2655EC-028B-1E46-B559-848206EEE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60631">
            <a:off x="2906473" y="1743122"/>
            <a:ext cx="2292536" cy="7132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F80501-6219-FF4E-A3B6-EB35B9EE5B07}"/>
              </a:ext>
            </a:extLst>
          </p:cNvPr>
          <p:cNvGrpSpPr/>
          <p:nvPr/>
        </p:nvGrpSpPr>
        <p:grpSpPr>
          <a:xfrm>
            <a:off x="2559723" y="2282839"/>
            <a:ext cx="2858068" cy="1727806"/>
            <a:chOff x="975360" y="3420883"/>
            <a:chExt cx="2794914" cy="15751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487AAF-B5F4-0943-A5D9-0623FEDAD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  <a14:backgroundMark x1="23899" y1="30962" x2="50629" y2="30544"/>
                          <a14:backgroundMark x1="50629" y1="30126" x2="73899" y2="29707"/>
                          <a14:backgroundMark x1="73899" y1="29707" x2="74214" y2="29707"/>
                          <a14:backgroundMark x1="75157" y1="29289" x2="80503" y2="28452"/>
                          <a14:backgroundMark x1="80503" y1="28033" x2="19182" y2="28033"/>
                          <a14:backgroundMark x1="18239" y1="28870" x2="19182" y2="30962"/>
                          <a14:backgroundMark x1="21069" y1="31381" x2="17925" y2="25523"/>
                          <a14:backgroundMark x1="82390" y1="25941" x2="85535" y2="26360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t="25012"/>
            <a:stretch/>
          </p:blipFill>
          <p:spPr>
            <a:xfrm>
              <a:off x="975360" y="3420883"/>
              <a:ext cx="2794914" cy="157517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5FAFC7-9B7F-2B4F-A9DD-FD28ECD725A5}"/>
                </a:ext>
              </a:extLst>
            </p:cNvPr>
            <p:cNvSpPr txBox="1"/>
            <p:nvPr/>
          </p:nvSpPr>
          <p:spPr>
            <a:xfrm>
              <a:off x="1529044" y="3897600"/>
              <a:ext cx="1681537" cy="75759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Từ ngữ chỉ </a:t>
              </a:r>
            </a:p>
            <a:p>
              <a:pPr algn="ctr"/>
              <a:r>
                <a:rPr lang="x-none" sz="2400" dirty="0"/>
                <a:t>sự vật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73E35E7-2496-8B45-AEDE-D9968C91B0A3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6996">
            <a:off x="7197416" y="1899064"/>
            <a:ext cx="2447676" cy="869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7B89AD-B760-2748-AE66-5DFF13942C1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3663">
            <a:off x="7829596" y="1789068"/>
            <a:ext cx="2270085" cy="958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AF3CEA-61BD-0540-9056-B984677C3A7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 rot="13106723">
            <a:off x="6057538" y="1573360"/>
            <a:ext cx="2186115" cy="797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0DEF9A-694A-7841-9043-0EB8D6875C5C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45533">
            <a:off x="6621432" y="1759394"/>
            <a:ext cx="2371828" cy="78162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C7D2BA3-F363-184F-895D-BF7A478CF77C}"/>
              </a:ext>
            </a:extLst>
          </p:cNvPr>
          <p:cNvGrpSpPr/>
          <p:nvPr/>
        </p:nvGrpSpPr>
        <p:grpSpPr>
          <a:xfrm>
            <a:off x="6805419" y="2431003"/>
            <a:ext cx="2794001" cy="1579642"/>
            <a:chOff x="3428999" y="3586501"/>
            <a:chExt cx="2311384" cy="130678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9974BB-7851-5E40-844C-BCCF958C0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3475" b="98842" l="9667" r="92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87333" y1="40541" x2="92000" y2="37838"/>
                          <a14:backgroundMark x1="42667" y1="38610" x2="80333" y2="39768"/>
                          <a14:backgroundMark x1="80333" y1="39382" x2="88606" y2="37540"/>
                          <a14:backgroundMark x1="28000" y1="36293" x2="28000" y2="36293"/>
                          <a14:backgroundMark x1="28000" y1="36293" x2="25667" y2="35521"/>
                          <a14:backgroundMark x1="26667" y1="35135" x2="30333" y2="36293"/>
                          <a14:backgroundMark x1="28333" y1="35521" x2="18667" y2="34749"/>
                          <a14:backgroundMark x1="29667" y1="37452" x2="29667" y2="37452"/>
                          <a14:backgroundMark x1="76667" y1="11197" x2="76667" y2="11197"/>
                        </a14:backgroundRemoval>
                      </a14:imgEffect>
                    </a14:imgLayer>
                  </a14:imgProps>
                </a:ext>
              </a:extLst>
            </a:blip>
            <a:srcRect t="34513"/>
            <a:stretch/>
          </p:blipFill>
          <p:spPr>
            <a:xfrm>
              <a:off x="3428999" y="3586501"/>
              <a:ext cx="2311384" cy="130678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6AA568-F18D-2E42-B907-40E0A0460642}"/>
                </a:ext>
              </a:extLst>
            </p:cNvPr>
            <p:cNvSpPr txBox="1"/>
            <p:nvPr/>
          </p:nvSpPr>
          <p:spPr>
            <a:xfrm>
              <a:off x="3821537" y="3991070"/>
              <a:ext cx="1369512" cy="687456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Từ ngữ chỉ </a:t>
              </a:r>
            </a:p>
            <a:p>
              <a:pPr algn="ctr"/>
              <a:r>
                <a:rPr lang="en-US" sz="2400" dirty="0" err="1"/>
                <a:t>đ</a:t>
              </a:r>
              <a:r>
                <a:rPr lang="x-none" sz="2400" dirty="0"/>
                <a:t>ặc điểm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52655EC-028B-1E46-B559-848206EEE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2050" y="4567706"/>
            <a:ext cx="3601320" cy="112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9A9B0D-98F4-3C43-AE74-C17B747657D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1" b="98842" l="9667" r="90000">
                        <a14:foregroundMark x1="10556" y1="36209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  <a14:foregroundMark x1="24333" y1="39382" x2="24333" y2="39382"/>
                        <a14:foregroundMark x1="11667" y1="36293" x2="36000" y2="45946"/>
                        <a14:foregroundMark x1="35333" y1="42471" x2="35333" y2="33977"/>
                        <a14:foregroundMark x1="42667" y1="41699" x2="42667" y2="41699"/>
                        <a14:foregroundMark x1="42667" y1="41699" x2="43667" y2="44015"/>
                        <a14:foregroundMark x1="43667" y1="43629" x2="43667" y2="44788"/>
                        <a14:foregroundMark x1="43667" y1="44402" x2="43667" y2="45946"/>
                        <a14:foregroundMark x1="43333" y1="42857" x2="43333" y2="41313"/>
                        <a14:backgroundMark x1="42667" y1="33977" x2="45333" y2="32432"/>
                        <a14:backgroundMark x1="45333" y1="31660" x2="44437" y2="40748"/>
                        <a14:backgroundMark x1="44000" y1="35521" x2="44000" y2="24710"/>
                        <a14:backgroundMark x1="16072" y1="31516" x2="23667" y2="30888"/>
                        <a14:backgroundMark x1="14333" y1="31660" x2="14924" y2="31611"/>
                        <a14:backgroundMark x1="23667" y1="30116" x2="2333" y2="30888"/>
                        <a14:backgroundMark x1="28000" y1="28185" x2="28333" y2="31660"/>
                        <a14:backgroundMark x1="46000" y1="26255" x2="48667" y2="31274"/>
                        <a14:backgroundMark x1="48667" y1="38610" x2="48667" y2="38610"/>
                      </a14:backgroundRemoval>
                    </a14:imgEffect>
                  </a14:imgLayer>
                </a14:imgProps>
              </a:ext>
            </a:extLst>
          </a:blip>
          <a:srcRect r="50276" b="54456"/>
          <a:stretch/>
        </p:blipFill>
        <p:spPr>
          <a:xfrm>
            <a:off x="6811606" y="1693296"/>
            <a:ext cx="1389281" cy="10986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AF3CEA-61BD-0540-9056-B984677C3A7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>
            <a:off x="6046724" y="4567706"/>
            <a:ext cx="3064139" cy="11171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6262" y="5896223"/>
            <a:ext cx="6793476" cy="584775"/>
            <a:chOff x="2986262" y="5896223"/>
            <a:chExt cx="6793476" cy="584775"/>
          </a:xfrm>
        </p:grpSpPr>
        <p:sp>
          <p:nvSpPr>
            <p:cNvPr id="25" name="TextBox 24"/>
            <p:cNvSpPr txBox="1"/>
            <p:nvPr/>
          </p:nvSpPr>
          <p:spPr>
            <a:xfrm>
              <a:off x="3321045" y="5896223"/>
              <a:ext cx="64586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M:</a:t>
              </a:r>
              <a:r>
                <a:rPr lang="vi-VN" sz="3200" dirty="0"/>
                <a:t> Bầu trời trong xanh.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2986262" y="6179130"/>
              <a:ext cx="295501" cy="13854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44444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1.875E-6 0.00023 L -0.03867 -0.00185 L -0.12161 -0.00787 L -0.18984 -0.00394 C -0.19258 -0.00371 -0.19518 -0.00324 -0.19778 -0.00185 C -0.19948 -0.00116 -0.20078 0.00092 -0.20234 0.00208 C -0.20351 0.00301 -0.20469 0.00324 -0.20573 0.00417 C -0.23607 0.02569 -0.19896 -0.00046 -0.21823 0.01435 C -0.2194 0.01504 -0.22057 0.01551 -0.22174 0.0162 C -0.22396 0.01805 -0.22617 0.02037 -0.22851 0.02222 C -0.23672 0.02917 -0.23515 0.02569 -0.24101 0.03449 C -0.24401 0.03889 -0.24375 0.04051 -0.24674 0.04653 C -0.24778 0.04884 -0.24896 0.05069 -0.25013 0.05254 C -0.25091 0.05671 -0.25143 0.06088 -0.25234 0.06481 C -0.25312 0.06805 -0.25403 0.07129 -0.25469 0.07477 C -0.25521 0.07824 -0.25547 0.08171 -0.25573 0.08495 C -0.25534 0.10787 -0.25638 0.12523 -0.25351 0.1456 C -0.25325 0.14768 -0.25273 0.14954 -0.25234 0.15162 C -0.25091 0.17199 -0.25221 0.16273 -0.24896 0.17986 L -0.24896 0.18009 C -0.24818 0.1868 -0.24765 0.19352 -0.24674 0.20023 C -0.24609 0.2044 -0.2457 0.20879 -0.2444 0.21227 C -0.23789 0.22963 -0.2457 0.20764 -0.24101 0.2243 C -0.24036 0.22662 -0.23945 0.22824 -0.2388 0.23055 C -0.23242 0.25116 -0.23711 0.24143 -0.23073 0.25278 C -0.23008 0.25671 -0.22969 0.26111 -0.22851 0.26481 C -0.22461 0.27801 -0.21849 0.2868 -0.21263 0.29722 L -0.20924 0.30324 C -0.20807 0.30532 -0.20716 0.30787 -0.20573 0.30926 C -0.20273 0.31273 -0.19961 0.31597 -0.19674 0.31944 C -0.19557 0.32083 -0.19453 0.32222 -0.19323 0.32338 C -0.19023 0.32639 -0.18685 0.32801 -0.18411 0.33148 C -0.18385 0.33194 -0.17734 0.34097 -0.17617 0.34167 C -0.17435 0.34282 -0.17239 0.34305 -0.17057 0.34375 C -0.16784 0.34629 -0.16536 0.34954 -0.16263 0.35185 C -0.16081 0.35301 -0.15872 0.35278 -0.1569 0.3537 C -0.15456 0.35486 -0.15234 0.35671 -0.15013 0.35787 C -0.1457 0.35972 -0.13528 0.36134 -0.1319 0.3618 C -0.12578 0.36273 -0.11979 0.36319 -0.11367 0.36389 C -0.09232 0.37014 -0.12591 0.36042 -0.09661 0.36782 C -0.09479 0.36829 -0.09284 0.36944 -0.09101 0.36991 C -0.08646 0.37083 -0.0819 0.37129 -0.07734 0.37199 C -0.07617 0.37338 -0.07526 0.375 -0.07409 0.37592 C -0.06953 0.3794 -0.05742 0.37963 -0.05573 0.38009 C -0.05299 0.38055 -0.05039 0.38148 -0.04778 0.38194 C -0.03229 0.3912 -0.04336 0.38588 -0.01367 0.38819 C -0.0125 0.38889 -0.01133 0.38912 -0.01028 0.39004 C -0.00781 0.39259 -0.00573 0.3956 -0.00338 0.39815 C -0.00065 0.40162 0.00091 0.4044 0.00456 0.4044 C 0.00508 0.4044 0.00534 0.40301 0.00573 0.40231 L 0.00456 0.39629 " pathEditMode="relative" rAng="0" ptsTypes="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1.66667E-6 0.00023 C -0.00339 -0.00139 -0.00677 -0.00394 -0.01016 -0.00394 C -0.0319 -0.00532 -0.02891 -0.00648 -0.03972 0 C -0.04753 0.00926 -0.0457 0.01273 -0.04766 0.00208 C -0.0474 -0.01019 -0.04727 -0.02222 -0.04662 -0.03426 C -0.04649 -0.03634 -0.0457 -0.03819 -0.04544 -0.04028 C -0.04492 -0.04514 -0.04479 -0.04977 -0.04427 -0.05463 C -0.04414 -0.05671 -0.04349 -0.05856 -0.04323 -0.06065 C -0.04232 -0.06551 -0.04115 -0.07708 -0.03972 -0.08079 C -0.03906 -0.08287 -0.03841 -0.08519 -0.0375 -0.08681 C -0.03307 -0.09468 -0.03516 -0.08704 -0.03177 -0.09491 C -0.03021 -0.09884 -0.02956 -0.1044 -0.02722 -0.10694 C -0.025 -0.10972 -0.0224 -0.11157 -0.02044 -0.11505 C -0.01927 -0.11713 -0.01836 -0.11968 -0.01706 -0.12106 C -0.01602 -0.12245 -0.01472 -0.12222 -0.01367 -0.12315 C -0.00677 -0.12986 -0.00847 -0.13102 -0.00222 -0.13542 C 1.66667E-6 -0.13681 0.00234 -0.13796 0.00456 -0.13935 C 0.00573 -0.14005 0.00677 -0.14097 0.00794 -0.14144 L 0.01484 -0.14329 C 0.02122 -0.14722 0.01875 -0.1463 0.02956 -0.14745 C 0.03789 -0.14838 0.04622 -0.14884 0.05456 -0.14954 C 0.05794 -0.15023 0.06133 -0.15116 0.06484 -0.15139 C 0.10078 -0.15532 0.10781 -0.15301 0.15234 -0.15139 C 0.15534 -0.15069 0.15833 -0.15 0.16133 -0.14954 C 0.17487 -0.14722 0.17396 -0.14838 0.18528 -0.14537 C 0.18984 -0.14421 0.19883 -0.14144 0.19883 -0.1412 L 0.20573 -0.13727 C 0.20677 -0.13657 0.20794 -0.13565 0.20911 -0.13542 L 0.21484 -0.13333 C 0.21706 -0.13264 0.2194 -0.13218 0.22161 -0.13125 C 0.22318 -0.13079 0.22461 -0.12986 0.22617 -0.12917 C 0.2276 -0.12801 0.22917 -0.12639 0.23073 -0.12523 C 0.23216 -0.12431 0.23372 -0.12407 0.23528 -0.12315 C 0.23633 -0.12269 0.2375 -0.12176 0.23867 -0.12106 C 0.2401 -0.11921 0.24153 -0.1169 0.24323 -0.11505 C 0.24987 -0.10833 0.24414 -0.12153 0.25338 -0.10509 C 0.27708 -0.06296 0.24622 -0.11713 0.26927 -0.0787 C 0.27239 -0.07361 0.27539 -0.06806 0.27838 -0.0625 C 0.27917 -0.06134 0.27982 -0.05972 0.28073 -0.05856 L 0.28411 -0.05463 C 0.28971 -0.03958 0.28255 -0.05787 0.28984 -0.04236 C 0.29258 -0.03657 0.29505 -0.03032 0.29778 -0.02431 C 0.29883 -0.02153 0.30013 -0.01898 0.30117 -0.0162 L 0.30456 -0.00602 L 0.30677 0.01019 C 0.30716 0.01273 0.30768 0.01551 0.30794 0.01829 C 0.31055 0.03843 0.30911 0.03056 0.31133 0.04236 C 0.31172 0.04977 0.31198 0.05718 0.3125 0.06458 C 0.31315 0.07407 0.31484 0.09306 0.31484 0.09329 C 0.31445 0.12454 0.31432 0.15625 0.31367 0.18796 C 0.31354 0.19213 0.31224 0.20324 0.31133 0.2081 C 0.31068 0.21227 0.31015 0.21644 0.30911 0.22014 L 0.30677 0.22824 C 0.30495 0.24167 0.30677 0.23287 0.30117 0.24838 C 0.3 0.25185 0.29883 0.25509 0.29778 0.25856 C 0.29687 0.26111 0.29648 0.26412 0.29544 0.26667 C 0.29453 0.26898 0.29297 0.27037 0.29206 0.27269 C 0.28854 0.28148 0.29127 0.27963 0.2875 0.28681 C 0.28502 0.2919 0.2819 0.29583 0.27956 0.30093 C 0.27851 0.30324 0.27838 0.30671 0.27734 0.30903 C 0.27526 0.31366 0.27278 0.31713 0.27044 0.3213 L 0.26706 0.32731 C 0.25976 0.34005 0.26758 0.32593 0.26028 0.34144 C 0.2595 0.34282 0.25859 0.34398 0.25794 0.34537 C 0.24609 0.36991 0.2638 0.33704 0.24206 0.37569 C 0.24088 0.37778 0.23997 0.38032 0.23867 0.38171 C 0.23672 0.3838 0.23476 0.38565 0.23294 0.38796 C 0.23138 0.38981 0.22708 0.39606 0.225 0.39792 C 0.22396 0.39884 0.22278 0.39931 0.22161 0.4 C 0.22044 0.40139 0.2194 0.40301 0.21823 0.40394 C 0.2168 0.40509 0.2151 0.40532 0.21367 0.40602 C 0.20547 0.41019 0.21614 0.40602 0.20456 0.41019 C 0.19765 0.41829 0.20495 0.41065 0.19661 0.4162 C 0.19505 0.41713 0.19375 0.41944 0.19206 0.42014 C 0.18867 0.42153 0.18515 0.4213 0.18177 0.42222 C 0.17799 0.42338 0.17409 0.42407 0.17044 0.42616 C 0.16823 0.42755 0.16601 0.43009 0.16367 0.43032 L 0.10911 0.43241 C 0.10104 0.43704 0.1043 0.43403 0.09883 0.44028 L 0.09544 0.43843 L 0.09544 0.43634 " pathEditMode="relative" rAng="0" ptsTypes="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314AE-E9DB-EC47-8B86-3FD1B6D58C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2748">
            <a:off x="1169532" y="2407258"/>
            <a:ext cx="2054393" cy="798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E3FFA-32E7-A545-A515-5E7B571CFD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91588">
            <a:off x="955484" y="666852"/>
            <a:ext cx="2220900" cy="789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5A2B65-60AB-0F4D-AF91-80D8960F1AB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338" y="1552295"/>
            <a:ext cx="2324045" cy="788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E28B7C-128D-854E-B57F-2B211B91E5F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593" y="3923719"/>
            <a:ext cx="2422860" cy="806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F3116-5547-9245-A8E0-4530858478B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16892">
            <a:off x="1163734" y="3186452"/>
            <a:ext cx="2292536" cy="713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10ABBC-1A7F-EB44-9F65-3A9FC146A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4636">
            <a:off x="8977874" y="1670976"/>
            <a:ext cx="2447676" cy="869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688A34-ED0A-8344-AFEF-6326B765115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1631" y="2478242"/>
            <a:ext cx="2270085" cy="958681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8F013C-F06C-B740-858A-0D745D18A0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 rot="21434387">
            <a:off x="9035139" y="945174"/>
            <a:ext cx="2186115" cy="797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775083-2837-1D48-96E7-D1658ACBA711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51">
            <a:off x="9063431" y="3468185"/>
            <a:ext cx="2371828" cy="7816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41D4FB-03B3-4F41-B4D4-9E8AC5A6DD6D}"/>
              </a:ext>
            </a:extLst>
          </p:cNvPr>
          <p:cNvGrpSpPr/>
          <p:nvPr/>
        </p:nvGrpSpPr>
        <p:grpSpPr>
          <a:xfrm>
            <a:off x="800193" y="4757296"/>
            <a:ext cx="2861141" cy="2355522"/>
            <a:chOff x="-590151" y="3501370"/>
            <a:chExt cx="2145856" cy="176664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D6C80C-1F2B-2A45-BB7A-6960CBB77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b="63133"/>
            <a:stretch/>
          </p:blipFill>
          <p:spPr>
            <a:xfrm>
              <a:off x="-590151" y="3501370"/>
              <a:ext cx="2143551" cy="637085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5F17809-F589-CF4C-86EA-8D090DF38FFE}"/>
                </a:ext>
              </a:extLst>
            </p:cNvPr>
            <p:cNvGrpSpPr/>
            <p:nvPr/>
          </p:nvGrpSpPr>
          <p:grpSpPr>
            <a:xfrm>
              <a:off x="-587846" y="3972157"/>
              <a:ext cx="2143551" cy="1295854"/>
              <a:chOff x="975360" y="3420883"/>
              <a:chExt cx="2794914" cy="157517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E753B49-CDBA-294D-A00D-6F3FF7EB72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623" b="96653" l="9748" r="89937">
                            <a14:foregroundMark x1="25472" y1="52720" x2="66038" y2="71130"/>
                            <a14:foregroundMark x1="66038" y1="70711" x2="29560" y2="68201"/>
                            <a14:foregroundMark x1="29560" y1="68201" x2="27358" y2="80753"/>
                            <a14:foregroundMark x1="26730" y1="69456" x2="30818" y2="79916"/>
                            <a14:foregroundMark x1="30818" y1="96234" x2="49371" y2="96653"/>
                            <a14:foregroundMark x1="49371" y1="96653" x2="53774" y2="96234"/>
                            <a14:backgroundMark x1="23899" y1="30962" x2="50629" y2="30544"/>
                            <a14:backgroundMark x1="50629" y1="30126" x2="73899" y2="29707"/>
                            <a14:backgroundMark x1="73899" y1="29707" x2="74214" y2="29707"/>
                            <a14:backgroundMark x1="75157" y1="29289" x2="80503" y2="28452"/>
                            <a14:backgroundMark x1="80503" y1="28033" x2="19182" y2="28033"/>
                            <a14:backgroundMark x1="18239" y1="28870" x2="19182" y2="30962"/>
                            <a14:backgroundMark x1="21069" y1="31381" x2="17925" y2="25523"/>
                            <a14:backgroundMark x1="82390" y1="25941" x2="85535" y2="26360"/>
                          </a14:backgroundRemoval>
                        </a14:imgEffect>
                        <a14:imgEffect>
                          <a14:sharpenSoften amount="35000"/>
                        </a14:imgEffect>
                      </a14:imgLayer>
                    </a14:imgProps>
                  </a:ext>
                </a:extLst>
              </a:blip>
              <a:srcRect t="25012"/>
              <a:stretch/>
            </p:blipFill>
            <p:spPr>
              <a:xfrm>
                <a:off x="975360" y="3420883"/>
                <a:ext cx="2794914" cy="1575179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95777B-AF8D-824A-A579-60C8AEA96D74}"/>
                  </a:ext>
                </a:extLst>
              </p:cNvPr>
              <p:cNvSpPr txBox="1"/>
              <p:nvPr/>
            </p:nvSpPr>
            <p:spPr>
              <a:xfrm>
                <a:off x="1529044" y="3897600"/>
                <a:ext cx="1681537" cy="75759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Từ ngữ chỉ </a:t>
                </a:r>
              </a:p>
              <a:p>
                <a:pPr algn="ctr"/>
                <a:r>
                  <a:rPr lang="x-none" sz="2400" dirty="0"/>
                  <a:t>sự vật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BB2A2F-3807-B04B-BAC5-39368BD3979D}"/>
              </a:ext>
            </a:extLst>
          </p:cNvPr>
          <p:cNvGrpSpPr/>
          <p:nvPr/>
        </p:nvGrpSpPr>
        <p:grpSpPr>
          <a:xfrm>
            <a:off x="8731195" y="4431693"/>
            <a:ext cx="2794001" cy="2429088"/>
            <a:chOff x="5366361" y="3446195"/>
            <a:chExt cx="2095501" cy="182181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D90F15-2F2E-BF40-85D0-C1A59DE61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rcRect l="4786" r="1" b="54456"/>
            <a:stretch/>
          </p:blipFill>
          <p:spPr>
            <a:xfrm>
              <a:off x="5455540" y="3446195"/>
              <a:ext cx="1995215" cy="823964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B64737D-8EC5-DB40-92CF-0EC024E7F5E9}"/>
                </a:ext>
              </a:extLst>
            </p:cNvPr>
            <p:cNvGrpSpPr/>
            <p:nvPr/>
          </p:nvGrpSpPr>
          <p:grpSpPr>
            <a:xfrm>
              <a:off x="5366361" y="4083280"/>
              <a:ext cx="2095501" cy="1184731"/>
              <a:chOff x="3428999" y="3586501"/>
              <a:chExt cx="2311384" cy="130678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5553129-9D88-FB4B-9AF7-F1069862C3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3475" b="98842" l="9667" r="92000">
                            <a14:foregroundMark x1="10667" y1="33977" x2="9667" y2="54054"/>
                            <a14:foregroundMark x1="30000" y1="90734" x2="46667" y2="91506"/>
                            <a14:foregroundMark x1="46667" y1="91506" x2="56333" y2="90734"/>
                            <a14:foregroundMark x1="56333" y1="90347" x2="60333" y2="98842"/>
                            <a14:foregroundMark x1="67667" y1="92278" x2="87000" y2="66023"/>
                            <a14:foregroundMark x1="87000" y1="66023" x2="89000" y2="67181"/>
                            <a14:foregroundMark x1="37333" y1="6178" x2="51000" y2="3861"/>
                            <a14:foregroundMark x1="51000" y1="3861" x2="51667" y2="3861"/>
                            <a14:foregroundMark x1="87333" y1="40541" x2="92000" y2="37838"/>
                            <a14:backgroundMark x1="42667" y1="38610" x2="80333" y2="39768"/>
                            <a14:backgroundMark x1="80333" y1="39382" x2="88606" y2="37540"/>
                            <a14:backgroundMark x1="28000" y1="36293" x2="28000" y2="36293"/>
                            <a14:backgroundMark x1="28000" y1="36293" x2="25667" y2="35521"/>
                            <a14:backgroundMark x1="26667" y1="35135" x2="30333" y2="36293"/>
                            <a14:backgroundMark x1="28333" y1="35521" x2="18667" y2="34749"/>
                            <a14:backgroundMark x1="29667" y1="37452" x2="29667" y2="37452"/>
                            <a14:backgroundMark x1="76667" y1="11197" x2="76667" y2="11197"/>
                          </a14:backgroundRemoval>
                        </a14:imgEffect>
                      </a14:imgLayer>
                    </a14:imgProps>
                  </a:ext>
                </a:extLst>
              </a:blip>
              <a:srcRect t="34513"/>
              <a:stretch/>
            </p:blipFill>
            <p:spPr>
              <a:xfrm>
                <a:off x="3428999" y="3586501"/>
                <a:ext cx="2311384" cy="130678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1D4301-A846-CF4A-BAC8-213752FCF8CF}"/>
                  </a:ext>
                </a:extLst>
              </p:cNvPr>
              <p:cNvSpPr txBox="1"/>
              <p:nvPr/>
            </p:nvSpPr>
            <p:spPr>
              <a:xfrm>
                <a:off x="3821537" y="3991070"/>
                <a:ext cx="1369512" cy="687456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Từ ngữ chỉ </a:t>
                </a:r>
              </a:p>
              <a:p>
                <a:pPr algn="ctr"/>
                <a:r>
                  <a:rPr lang="en-US" sz="2400" dirty="0" err="1"/>
                  <a:t>đ</a:t>
                </a:r>
                <a:r>
                  <a:rPr lang="x-none" sz="2400" dirty="0"/>
                  <a:t>ặc điểm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0E22102-3546-704C-8453-6BB4D5504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3861" b="98842" l="9667" r="90000">
                          <a14:foregroundMark x1="10556" y1="36209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24333" y1="39382" x2="24333" y2="39382"/>
                          <a14:foregroundMark x1="11667" y1="36293" x2="36000" y2="45946"/>
                          <a14:foregroundMark x1="35333" y1="42471" x2="35333" y2="33977"/>
                          <a14:foregroundMark x1="42667" y1="41699" x2="42667" y2="41699"/>
                          <a14:foregroundMark x1="42667" y1="41699" x2="43667" y2="44015"/>
                          <a14:foregroundMark x1="43667" y1="43629" x2="43667" y2="44788"/>
                          <a14:foregroundMark x1="43667" y1="44402" x2="43667" y2="45946"/>
                          <a14:foregroundMark x1="43333" y1="42857" x2="43333" y2="41313"/>
                          <a14:backgroundMark x1="42667" y1="33977" x2="45333" y2="32432"/>
                          <a14:backgroundMark x1="45333" y1="31660" x2="44437" y2="40748"/>
                          <a14:backgroundMark x1="44000" y1="35521" x2="44000" y2="24710"/>
                          <a14:backgroundMark x1="16072" y1="31516" x2="23667" y2="30888"/>
                          <a14:backgroundMark x1="14333" y1="31660" x2="14924" y2="31611"/>
                          <a14:backgroundMark x1="23667" y1="30116" x2="2333" y2="30888"/>
                          <a14:backgroundMark x1="28000" y1="28185" x2="28333" y2="31660"/>
                          <a14:backgroundMark x1="46000" y1="26255" x2="48667" y2="31274"/>
                          <a14:backgroundMark x1="48667" y1="38610" x2="48667" y2="38610"/>
                        </a14:backgroundRemoval>
                      </a14:imgEffect>
                    </a14:imgLayer>
                  </a14:imgProps>
                </a:ext>
              </a:extLst>
            </a:blip>
            <a:srcRect r="50276" b="54456"/>
            <a:stretch/>
          </p:blipFill>
          <p:spPr>
            <a:xfrm>
              <a:off x="5371001" y="3446195"/>
              <a:ext cx="1041961" cy="823964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800193" y="74623"/>
            <a:ext cx="12260565" cy="544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Ghép từ ngữ chỉ sự vật với từ ngữ chỉ đặc điểm ở bài 1 để tạo 3 câu.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141951" y="1200851"/>
            <a:ext cx="3903785" cy="914400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ounded Rectangle 27"/>
          <p:cNvSpPr/>
          <p:nvPr/>
        </p:nvSpPr>
        <p:spPr>
          <a:xfrm>
            <a:off x="4174106" y="2603479"/>
            <a:ext cx="3903785" cy="914400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ounded Rectangle 28"/>
          <p:cNvSpPr/>
          <p:nvPr/>
        </p:nvSpPr>
        <p:spPr>
          <a:xfrm>
            <a:off x="4177843" y="3910355"/>
            <a:ext cx="3903785" cy="914400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ounded Rectangle 29"/>
          <p:cNvSpPr/>
          <p:nvPr/>
        </p:nvSpPr>
        <p:spPr>
          <a:xfrm>
            <a:off x="4209998" y="5312983"/>
            <a:ext cx="3903785" cy="914400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393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23243 -0.280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25456 0.045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34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25182 0.2969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26562 0.0115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2513 0.3553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27331 0.278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2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25404 0.2083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5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26719 0.3393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086" y="537270"/>
            <a:ext cx="10832840" cy="558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Hỏi – đáp về đặc điểm của các sự vật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ngôi sao, dòng sông, nương lúa, bầu trời.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B56005-E777-F64F-A7A1-CEA72BBDA1F4}"/>
              </a:ext>
            </a:extLst>
          </p:cNvPr>
          <p:cNvGrpSpPr/>
          <p:nvPr/>
        </p:nvGrpSpPr>
        <p:grpSpPr>
          <a:xfrm>
            <a:off x="2468382" y="1848041"/>
            <a:ext cx="7495191" cy="4706759"/>
            <a:chOff x="708286" y="1386030"/>
            <a:chExt cx="5621393" cy="35300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C1736A-BFBA-E042-BB3D-3ED9B92EA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41" b="96503" l="9977" r="94664">
                          <a14:foregroundMark x1="25754" y1="17483" x2="34339" y2="89161"/>
                          <a14:foregroundMark x1="34339" y1="88811" x2="36891" y2="55944"/>
                          <a14:foregroundMark x1="36891" y1="55594" x2="14849" y2="69580"/>
                          <a14:foregroundMark x1="14849" y1="69231" x2="22970" y2="54895"/>
                          <a14:foregroundMark x1="22970" y1="54545" x2="36891" y2="55944"/>
                          <a14:foregroundMark x1="36891" y1="55944" x2="45708" y2="70979"/>
                          <a14:foregroundMark x1="45708" y1="70979" x2="52668" y2="51049"/>
                          <a14:foregroundMark x1="52668" y1="51049" x2="52668" y2="51049"/>
                          <a14:foregroundMark x1="33411" y1="72378" x2="28538" y2="80769"/>
                          <a14:foregroundMark x1="28538" y1="80070" x2="28538" y2="65035"/>
                          <a14:foregroundMark x1="63341" y1="76923" x2="73086" y2="58392"/>
                          <a14:foregroundMark x1="73086" y1="58042" x2="73086" y2="80070"/>
                          <a14:foregroundMark x1="73086" y1="79720" x2="81206" y2="62587"/>
                          <a14:foregroundMark x1="81206" y1="61888" x2="80278" y2="54196"/>
                          <a14:foregroundMark x1="81671" y1="60490" x2="84223" y2="65734"/>
                          <a14:foregroundMark x1="84223" y1="65385" x2="78886" y2="75524"/>
                          <a14:foregroundMark x1="94664" y1="88112" x2="94664" y2="86014"/>
                          <a14:foregroundMark x1="75870" y1="80769" x2="75870" y2="96503"/>
                          <a14:foregroundMark x1="67053" y1="65385" x2="72390" y2="76224"/>
                          <a14:foregroundMark x1="33875" y1="45105" x2="33875" y2="42308"/>
                          <a14:foregroundMark x1="69838" y1="75175" x2="69838" y2="82168"/>
                          <a14:foregroundMark x1="61485" y1="21329" x2="61717" y2="24126"/>
                          <a14:foregroundMark x1="70998" y1="9441" x2="70998" y2="9441"/>
                          <a14:foregroundMark x1="68213" y1="10839" x2="75638" y2="104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12240" y="2456147"/>
              <a:ext cx="3707130" cy="2459952"/>
            </a:xfrm>
            <a:prstGeom prst="rect">
              <a:avLst/>
            </a:prstGeom>
          </p:spPr>
        </p:pic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598EC7C8-A8AE-D442-A924-11DE5B70D2B4}"/>
                </a:ext>
              </a:extLst>
            </p:cNvPr>
            <p:cNvSpPr/>
            <p:nvPr/>
          </p:nvSpPr>
          <p:spPr>
            <a:xfrm>
              <a:off x="4053839" y="1386030"/>
              <a:ext cx="2275840" cy="999970"/>
            </a:xfrm>
            <a:prstGeom prst="wedgeRoundRectCallout">
              <a:avLst>
                <a:gd name="adj1" fmla="val -31547"/>
                <a:gd name="adj2" fmla="val 80541"/>
                <a:gd name="adj3" fmla="val 16667"/>
              </a:avLst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FFF8D2-37AF-8042-8546-E3AB46225467}"/>
                </a:ext>
              </a:extLst>
            </p:cNvPr>
            <p:cNvSpPr txBox="1"/>
            <p:nvPr/>
          </p:nvSpPr>
          <p:spPr>
            <a:xfrm>
              <a:off x="4380119" y="1470517"/>
              <a:ext cx="1623280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3200" dirty="0">
                  <a:latin typeface="UTM Avo" panose="02040603050506020204" pitchFamily="18" charset="0"/>
                </a:rPr>
                <a:t>Bầu trời </a:t>
              </a:r>
            </a:p>
            <a:p>
              <a:pPr algn="ctr"/>
              <a:r>
                <a:rPr lang="x-none" sz="3200" dirty="0">
                  <a:latin typeface="UTM Avo" panose="02040603050506020204" pitchFamily="18" charset="0"/>
                </a:rPr>
                <a:t>cao vời vợi.</a:t>
              </a:r>
            </a:p>
          </p:txBody>
        </p:sp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FBB44938-6173-0544-8906-AD86A45CD187}"/>
                </a:ext>
              </a:extLst>
            </p:cNvPr>
            <p:cNvSpPr/>
            <p:nvPr/>
          </p:nvSpPr>
          <p:spPr>
            <a:xfrm>
              <a:off x="708286" y="1421104"/>
              <a:ext cx="2275840" cy="999970"/>
            </a:xfrm>
            <a:prstGeom prst="wedgeRoundRectCallout">
              <a:avLst>
                <a:gd name="adj1" fmla="val 24703"/>
                <a:gd name="adj2" fmla="val 71397"/>
                <a:gd name="adj3" fmla="val 16667"/>
              </a:avLst>
            </a:prstGeom>
            <a:solidFill>
              <a:schemeClr val="accent2"/>
            </a:solidFill>
            <a:ln>
              <a:solidFill>
                <a:srgbClr val="DF3C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6465D3-7A4F-AD41-9EBF-16D3EE808A14}"/>
                </a:ext>
              </a:extLst>
            </p:cNvPr>
            <p:cNvSpPr txBox="1"/>
            <p:nvPr/>
          </p:nvSpPr>
          <p:spPr>
            <a:xfrm>
              <a:off x="1206944" y="1505590"/>
              <a:ext cx="1278523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3200" dirty="0">
                  <a:latin typeface="UTM Avo" panose="02040603050506020204" pitchFamily="18" charset="0"/>
                </a:rPr>
                <a:t>Bầu trời </a:t>
              </a:r>
            </a:p>
            <a:p>
              <a:pPr algn="ctr"/>
              <a:r>
                <a:rPr lang="en-US" sz="3200" dirty="0">
                  <a:latin typeface="UTM Avo" panose="02040603050506020204" pitchFamily="18" charset="0"/>
                </a:rPr>
                <a:t>t</a:t>
              </a:r>
              <a:r>
                <a:rPr lang="x-none" sz="3200" dirty="0">
                  <a:latin typeface="UTM Avo" panose="02040603050506020204" pitchFamily="18" charset="0"/>
                </a:rPr>
                <a:t>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8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296950C-0BF4-45C7-A273-A68F77362F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DBCEE3-8642-48C2-B4D2-8690BBA6AA96}"/>
</file>

<file path=customXml/itemProps3.xml><?xml version="1.0" encoding="utf-8"?>
<ds:datastoreItem xmlns:ds="http://schemas.openxmlformats.org/officeDocument/2006/customXml" ds:itemID="{5E928685-01BC-415C-A452-528BAC8404D3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475</Words>
  <Application>Microsoft Office PowerPoint</Application>
  <PresentationFormat>Màn hình rộng</PresentationFormat>
  <Paragraphs>82</Paragraphs>
  <Slides>17</Slides>
  <Notes>3</Notes>
  <HiddenSlides>0</HiddenSlides>
  <MMClips>1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19" baseType="lpstr">
      <vt:lpstr>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fpt .</cp:lastModifiedBy>
  <cp:revision>21</cp:revision>
  <dcterms:created xsi:type="dcterms:W3CDTF">2022-02-09T04:08:48Z</dcterms:created>
  <dcterms:modified xsi:type="dcterms:W3CDTF">2023-02-21T07:49:19Z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