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648" r:id="rId5"/>
  </p:sldMasterIdLst>
  <p:notesMasterIdLst>
    <p:notesMasterId r:id="rId20"/>
  </p:notesMasterIdLst>
  <p:sldIdLst>
    <p:sldId id="281" r:id="rId6"/>
    <p:sldId id="257" r:id="rId7"/>
    <p:sldId id="260" r:id="rId8"/>
    <p:sldId id="259" r:id="rId9"/>
    <p:sldId id="274" r:id="rId10"/>
    <p:sldId id="275" r:id="rId11"/>
    <p:sldId id="263" r:id="rId12"/>
    <p:sldId id="267" r:id="rId13"/>
    <p:sldId id="276" r:id="rId14"/>
    <p:sldId id="277" r:id="rId15"/>
    <p:sldId id="278" r:id="rId16"/>
    <p:sldId id="279" r:id="rId17"/>
    <p:sldId id="270" r:id="rId18"/>
    <p:sldId id="28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AEAB52-8EAB-4315-8C01-81A0148C5AE4}" v="2" dt="2023-02-21T07:48:40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oàng Linh" userId="S::nhlinh@thtrungyen.edu.vn::182ddd42-ce8d-416b-bd3b-72f650460673" providerId="AD" clId="Web-{5DAEAB52-8EAB-4315-8C01-81A0148C5AE4}"/>
    <pc:docChg chg="addSld delSld addMainMaster modMainMaster">
      <pc:chgData name="Nguyễn Hoàng Linh" userId="S::nhlinh@thtrungyen.edu.vn::182ddd42-ce8d-416b-bd3b-72f650460673" providerId="AD" clId="Web-{5DAEAB52-8EAB-4315-8C01-81A0148C5AE4}" dt="2023-02-21T07:48:40.481" v="1"/>
      <pc:docMkLst>
        <pc:docMk/>
      </pc:docMkLst>
      <pc:sldChg chg="del">
        <pc:chgData name="Nguyễn Hoàng Linh" userId="S::nhlinh@thtrungyen.edu.vn::182ddd42-ce8d-416b-bd3b-72f650460673" providerId="AD" clId="Web-{5DAEAB52-8EAB-4315-8C01-81A0148C5AE4}" dt="2023-02-21T07:48:40.481" v="1"/>
        <pc:sldMkLst>
          <pc:docMk/>
          <pc:sldMk cId="4024303785" sldId="256"/>
        </pc:sldMkLst>
      </pc:sldChg>
      <pc:sldChg chg="add">
        <pc:chgData name="Nguyễn Hoàng Linh" userId="S::nhlinh@thtrungyen.edu.vn::182ddd42-ce8d-416b-bd3b-72f650460673" providerId="AD" clId="Web-{5DAEAB52-8EAB-4315-8C01-81A0148C5AE4}" dt="2023-02-21T07:48:34.121" v="0"/>
        <pc:sldMkLst>
          <pc:docMk/>
          <pc:sldMk cId="2006682753" sldId="281"/>
        </pc:sldMkLst>
      </pc:sldChg>
      <pc:sldMasterChg chg="add addSldLayout">
        <pc:chgData name="Nguyễn Hoàng Linh" userId="S::nhlinh@thtrungyen.edu.vn::182ddd42-ce8d-416b-bd3b-72f650460673" providerId="AD" clId="Web-{5DAEAB52-8EAB-4315-8C01-81A0148C5AE4}" dt="2023-02-21T07:48:34.121" v="0"/>
        <pc:sldMasterMkLst>
          <pc:docMk/>
          <pc:sldMasterMk cId="1448355588" sldId="2147483648"/>
        </pc:sldMasterMkLst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472724374" sldId="2147483649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2342171523" sldId="2147483650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285991757" sldId="2147483660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197091519" sldId="2147483661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3512480149" sldId="2147483662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2862311292" sldId="2147483663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1187676558" sldId="2147483664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3718299410" sldId="2147483665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2768867031" sldId="2147483674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1232382912" sldId="2147483675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1076199399" sldId="2147483676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381358759" sldId="2147483677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375763392" sldId="2147483678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2983785311" sldId="2147483679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930506577" sldId="2147483680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3845232201" sldId="2147483681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821564419" sldId="2147483682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494852247" sldId="2147483683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3280866059" sldId="2147483684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2276682175" sldId="2147483685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3440386850" sldId="2147483686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679353753" sldId="2147483687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1089537703" sldId="2147483688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3236671569" sldId="2147483689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4074440088" sldId="2147483690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2251663508" sldId="2147483691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439645695" sldId="2147483692"/>
          </pc:sldLayoutMkLst>
        </pc:sldLayoutChg>
        <pc:sldLayoutChg chg="ad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1448355588" sldId="2147483648"/>
            <pc:sldLayoutMk cId="5358455" sldId="2147483693"/>
          </pc:sldLayoutMkLst>
        </pc:sldLayoutChg>
      </pc:sldMasterChg>
      <pc:sldMasterChg chg="replId modSldLayout">
        <pc:chgData name="Nguyễn Hoàng Linh" userId="S::nhlinh@thtrungyen.edu.vn::182ddd42-ce8d-416b-bd3b-72f650460673" providerId="AD" clId="Web-{5DAEAB52-8EAB-4315-8C01-81A0148C5AE4}" dt="2023-02-21T07:48:34.121" v="0"/>
        <pc:sldMasterMkLst>
          <pc:docMk/>
          <pc:sldMasterMk cId="2151769232" sldId="2147483694"/>
        </pc:sldMasterMkLst>
        <pc:sldLayoutChg chg="replI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2151769232" sldId="2147483694"/>
            <pc:sldLayoutMk cId="3129753995" sldId="2147483695"/>
          </pc:sldLayoutMkLst>
        </pc:sldLayoutChg>
        <pc:sldLayoutChg chg="replId">
          <pc:chgData name="Nguyễn Hoàng Linh" userId="S::nhlinh@thtrungyen.edu.vn::182ddd42-ce8d-416b-bd3b-72f650460673" providerId="AD" clId="Web-{5DAEAB52-8EAB-4315-8C01-81A0148C5AE4}" dt="2023-02-21T07:48:34.121" v="0"/>
          <pc:sldLayoutMkLst>
            <pc:docMk/>
            <pc:sldMasterMk cId="2151769232" sldId="2147483694"/>
            <pc:sldLayoutMk cId="2470845648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3A763-EAB2-4F0B-86F3-ED857DFA4BDF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FE232-5296-4063-A283-83E3C4D49B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6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24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0106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5513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597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4853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79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8360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3165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75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57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16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84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0276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4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00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25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28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40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54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76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29" b="8206"/>
          <a:stretch/>
        </p:blipFill>
        <p:spPr>
          <a:xfrm>
            <a:off x="40383" y="-20601"/>
            <a:ext cx="12110234" cy="6855323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" y="4707185"/>
            <a:ext cx="12109232" cy="21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18653" y="3355013"/>
            <a:ext cx="4163742" cy="34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673" y="4561531"/>
            <a:ext cx="1731385" cy="1917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87" y="4735625"/>
            <a:ext cx="1240657" cy="17826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08" y="6012531"/>
            <a:ext cx="968108" cy="6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92" y="269043"/>
            <a:ext cx="2661859" cy="146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C311854C-4A41-4CD9-9505-8B01FF30A93F}"/>
              </a:ext>
            </a:extLst>
          </p:cNvPr>
          <p:cNvSpPr txBox="1"/>
          <p:nvPr/>
        </p:nvSpPr>
        <p:spPr>
          <a:xfrm>
            <a:off x="1847199" y="1769676"/>
            <a:ext cx="8713673" cy="1721139"/>
          </a:xfrm>
          <a:prstGeom prst="rect">
            <a:avLst/>
          </a:prstGeom>
          <a:noFill/>
        </p:spPr>
        <p:txBody>
          <a:bodyPr wrap="none" lIns="91440" tIns="45720" rIns="91440" bIns="45720" numCol="1" rtlCol="0" anchor="t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Chào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mừng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các</a:t>
            </a:r>
            <a:r>
              <a:rPr lang="en-US" altLang="zh-CN" sz="5350">
                <a:solidFill>
                  <a:srgbClr val="FF0000"/>
                </a:solidFill>
                <a:latin typeface="iCiel Cadena"/>
                <a:ea typeface="思源黑体 CN Bold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200668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4C0C9-1370-FE4F-9E4A-E58F0FEA7D50}"/>
              </a:ext>
            </a:extLst>
          </p:cNvPr>
          <p:cNvSpPr txBox="1"/>
          <p:nvPr/>
        </p:nvSpPr>
        <p:spPr>
          <a:xfrm>
            <a:off x="1341316" y="814147"/>
            <a:ext cx="9240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Câu thơ nào ở khổ thơ thứ hai cho thấy tre cũng giống như người?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545272" y="4167038"/>
            <a:ext cx="3684760" cy="33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FC2269A-94D6-2744-901A-B6446179E0EF}"/>
              </a:ext>
            </a:extLst>
          </p:cNvPr>
          <p:cNvSpPr txBox="1"/>
          <p:nvPr/>
        </p:nvSpPr>
        <p:spPr>
          <a:xfrm>
            <a:off x="3512744" y="2473281"/>
            <a:ext cx="5842319" cy="245605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3200" i="1" dirty="0">
                <a:latin typeface="+mj-lt"/>
              </a:rPr>
              <a:t>Những trưa đồng đầy nắng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i="1" dirty="0">
                <a:latin typeface="+mj-lt"/>
              </a:rPr>
              <a:t>Trâu nằm nhai bóng râm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i="1" dirty="0">
                <a:latin typeface="+mj-lt"/>
              </a:rPr>
              <a:t>Tre bần thần nhớ gió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i="1" dirty="0">
                <a:latin typeface="+mj-lt"/>
              </a:rPr>
              <a:t>Chợt về đầy tiếng chim.</a:t>
            </a:r>
          </a:p>
        </p:txBody>
      </p:sp>
    </p:spTree>
    <p:extLst>
      <p:ext uri="{BB962C8B-B14F-4D97-AF65-F5344CB8AC3E}">
        <p14:creationId xmlns:p14="http://schemas.microsoft.com/office/powerpoint/2010/main" val="300632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re Trúc PNG, Vector, PSD, và biểu tượng để tải về miễn phí |  pngtree">
            <a:extLst>
              <a:ext uri="{FF2B5EF4-FFF2-40B4-BE49-F238E27FC236}">
                <a16:creationId xmlns:a16="http://schemas.microsoft.com/office/drawing/2014/main" id="{D1B316C6-8815-AE49-9DB8-EED749EC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3056" r="90000">
                        <a14:foregroundMark x1="9444" y1="9722" x2="7500" y2="64444"/>
                        <a14:foregroundMark x1="4167" y1="69167" x2="3056" y2="74167"/>
                        <a14:foregroundMark x1="18889" y1="26944" x2="48333" y2="5278"/>
                        <a14:foregroundMark x1="48333" y1="5278" x2="56667" y2="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8484" cy="775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E6DC67-9AFD-9F44-AE16-92B28C235C95}"/>
              </a:ext>
            </a:extLst>
          </p:cNvPr>
          <p:cNvSpPr txBox="1"/>
          <p:nvPr/>
        </p:nvSpPr>
        <p:spPr>
          <a:xfrm>
            <a:off x="4068022" y="2408232"/>
            <a:ext cx="7589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Vào lúc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chiều tối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và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đêm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2932C-C682-1944-A126-1AAC4927D4E7}"/>
              </a:ext>
            </a:extLst>
          </p:cNvPr>
          <p:cNvSpPr txBox="1"/>
          <p:nvPr/>
        </p:nvSpPr>
        <p:spPr>
          <a:xfrm>
            <a:off x="3704240" y="875026"/>
            <a:ext cx="62650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indent="50799"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3. </a:t>
            </a:r>
            <a:r>
              <a:rPr lang="vi-VN" sz="3200" dirty="0">
                <a:latin typeface="+mj-lt"/>
              </a:rPr>
              <a:t>Ở khổ thơ thứ ba, hình ảnh lũy tre được miêu tả vào những lúc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0725AA-0FFC-FB42-8EAC-E521DF0083DF}"/>
              </a:ext>
            </a:extLst>
          </p:cNvPr>
          <p:cNvSpPr txBox="1"/>
          <p:nvPr/>
        </p:nvSpPr>
        <p:spPr>
          <a:xfrm>
            <a:off x="2883294" y="3835725"/>
            <a:ext cx="768082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indent="50799"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4. </a:t>
            </a: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 thích hình ảnh nào nhất trong bài thơ?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1BFB4-6F71-6E48-B2D8-BD28FA690A02}"/>
              </a:ext>
            </a:extLst>
          </p:cNvPr>
          <p:cNvSpPr txBox="1"/>
          <p:nvPr/>
        </p:nvSpPr>
        <p:spPr>
          <a:xfrm>
            <a:off x="2883294" y="4578236"/>
            <a:ext cx="7906893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Hình ảnh em thích nhất là ……..</a:t>
            </a:r>
          </a:p>
        </p:txBody>
      </p:sp>
    </p:spTree>
    <p:extLst>
      <p:ext uri="{BB962C8B-B14F-4D97-AF65-F5344CB8AC3E}">
        <p14:creationId xmlns:p14="http://schemas.microsoft.com/office/powerpoint/2010/main" val="97237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682826" y="2952428"/>
            <a:ext cx="6026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u="sng" dirty="0">
                <a:solidFill>
                  <a:schemeClr val="accent2"/>
                </a:solidFill>
                <a:latin typeface="+mj-lt"/>
              </a:rPr>
              <a:t>Luyện tập </a:t>
            </a:r>
          </a:p>
          <a:p>
            <a:pPr algn="ctr"/>
            <a:r>
              <a:rPr lang="vi-VN" sz="4800" u="sng" dirty="0">
                <a:solidFill>
                  <a:schemeClr val="accent2"/>
                </a:solidFill>
                <a:latin typeface="+mj-lt"/>
              </a:rPr>
              <a:t>theo văn bản đọc</a:t>
            </a:r>
            <a:endParaRPr lang="en-US" sz="4800" u="sng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9D18CF-4B80-144B-9BC1-FF1904E87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53" r="45893"/>
          <a:stretch/>
        </p:blipFill>
        <p:spPr>
          <a:xfrm>
            <a:off x="-612107" y="-122146"/>
            <a:ext cx="5294933" cy="698014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20230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738559" y="44615"/>
            <a:ext cx="9327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Tìm từ ngữ chỉ thời gian trong bài thơ.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616358" y="640141"/>
            <a:ext cx="2758344" cy="58714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/>
                <a:sym typeface="Arial"/>
              </a:rPr>
              <a:t>LUỸ TRE</a:t>
            </a:r>
            <a:endParaRPr lang="en-US" sz="2400" b="1" kern="0" dirty="0">
              <a:solidFill>
                <a:schemeClr val="accent6">
                  <a:lumMod val="50000"/>
                </a:scheme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FF53D-4CDA-6640-943A-1CAEAE491C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02" y="3566971"/>
            <a:ext cx="336168" cy="29526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575C9-71C4-8B42-9B85-A4148F804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90" t="28446" r="16812" b="22809"/>
          <a:stretch/>
        </p:blipFill>
        <p:spPr>
          <a:xfrm>
            <a:off x="6761393" y="3560138"/>
            <a:ext cx="388362" cy="42719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C2269A-94D6-2744-901A-B6446179E0EF}"/>
              </a:ext>
            </a:extLst>
          </p:cNvPr>
          <p:cNvSpPr txBox="1"/>
          <p:nvPr/>
        </p:nvSpPr>
        <p:spPr>
          <a:xfrm>
            <a:off x="1963399" y="3458367"/>
            <a:ext cx="4211064" cy="216059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Những trưa đồng đầy nắng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Trâu nằm nhai bóng râm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Tre bần thần nhớ gió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Chợt về đầy tiếng chim.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07173-2331-904B-A26F-FFF99854D54D}"/>
              </a:ext>
            </a:extLst>
          </p:cNvPr>
          <p:cNvSpPr txBox="1"/>
          <p:nvPr/>
        </p:nvSpPr>
        <p:spPr>
          <a:xfrm>
            <a:off x="7011781" y="3458367"/>
            <a:ext cx="6803807" cy="216059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Bỗng gà lên tiếng gáy 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Xôn xao ngoài lũy tre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Đêm chuyển dần về sáng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Mầm măng đợi nắng về.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63399" y="1137758"/>
            <a:ext cx="4618470" cy="216059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Mỗi sớm mai thức dậy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Lũy tre xanh rì rào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Ngọn tre cong gọng vó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Kéo mặt trời lên cao.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780E02-7BEF-D247-B4AA-1779EEAEB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25" y="1271126"/>
            <a:ext cx="301249" cy="31985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4ABDA-D424-AF4C-B3E8-09955AA20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93" y="1247085"/>
            <a:ext cx="326111" cy="326111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F81553-B441-E140-AA9C-17472ACCC983}"/>
              </a:ext>
            </a:extLst>
          </p:cNvPr>
          <p:cNvSpPr txBox="1"/>
          <p:nvPr/>
        </p:nvSpPr>
        <p:spPr>
          <a:xfrm>
            <a:off x="7011781" y="1164432"/>
            <a:ext cx="5121869" cy="216059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Mặt trời xuống núi ngủ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Tre nâng vầng trăng lên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Sao, sao treo đầy cành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800" dirty="0">
                <a:latin typeface="+mj-lt"/>
              </a:rPr>
              <a:t>Suốt đêm dài thắp sáng.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779414" y="1590976"/>
            <a:ext cx="12131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42392" y="3951125"/>
            <a:ext cx="5943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066380" y="4993570"/>
            <a:ext cx="707244" cy="39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76916" y="4993570"/>
            <a:ext cx="707244" cy="39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07818" y="5692257"/>
            <a:ext cx="11571838" cy="742511"/>
            <a:chOff x="307818" y="5692257"/>
            <a:chExt cx="11571838" cy="74251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1072C0-7CDA-3B41-9683-C01B2BFCAA3D}"/>
                </a:ext>
              </a:extLst>
            </p:cNvPr>
            <p:cNvSpPr txBox="1"/>
            <p:nvPr/>
          </p:nvSpPr>
          <p:spPr>
            <a:xfrm>
              <a:off x="738559" y="5692257"/>
              <a:ext cx="11141097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latin typeface="+mj-lt"/>
                </a:rPr>
                <a:t>Từ ngữ chỉ thời gian trong bài thơ là: </a:t>
              </a:r>
              <a:r>
                <a:rPr lang="vi-VN" sz="3200" i="1" dirty="0">
                  <a:solidFill>
                    <a:srgbClr val="FF0000"/>
                  </a:solidFill>
                  <a:latin typeface="+mj-lt"/>
                </a:rPr>
                <a:t>sớm mai, trưa, đêm, sáng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07818" y="6144993"/>
              <a:ext cx="430741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04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2070492" y="577342"/>
            <a:ext cx="913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thêm những từ ngữ chỉ thời gian mà em biết.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FE57F7C-F820-5845-B287-D56571B068AB}"/>
              </a:ext>
            </a:extLst>
          </p:cNvPr>
          <p:cNvSpPr/>
          <p:nvPr/>
        </p:nvSpPr>
        <p:spPr>
          <a:xfrm>
            <a:off x="2537861" y="1758215"/>
            <a:ext cx="2502568" cy="872691"/>
          </a:xfr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FD52B1-CFA1-0640-8847-F3A564072548}"/>
              </a:ext>
            </a:extLst>
          </p:cNvPr>
          <p:cNvSpPr/>
          <p:nvPr/>
        </p:nvSpPr>
        <p:spPr>
          <a:xfrm>
            <a:off x="6929105" y="1758215"/>
            <a:ext cx="2502568" cy="872691"/>
          </a:xfr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4033CC-28A5-B647-B4DA-7D75314DC5AA}"/>
              </a:ext>
            </a:extLst>
          </p:cNvPr>
          <p:cNvSpPr/>
          <p:nvPr/>
        </p:nvSpPr>
        <p:spPr>
          <a:xfrm>
            <a:off x="4844716" y="3372649"/>
            <a:ext cx="2502568" cy="872691"/>
          </a:xfrm>
          <a:solidFill>
            <a:schemeClr val="accent4"/>
          </a:solidFill>
          <a:ln w="190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A45903A-93D9-3040-8904-5F231ECA9FA7}"/>
              </a:ext>
            </a:extLst>
          </p:cNvPr>
          <p:cNvSpPr/>
          <p:nvPr/>
        </p:nvSpPr>
        <p:spPr>
          <a:xfrm>
            <a:off x="2639257" y="4809551"/>
            <a:ext cx="2502568" cy="872691"/>
          </a:xfr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29899BB-8DA1-504F-98B0-B4E577FE0CEA}"/>
              </a:ext>
            </a:extLst>
          </p:cNvPr>
          <p:cNvSpPr/>
          <p:nvPr/>
        </p:nvSpPr>
        <p:spPr>
          <a:xfrm>
            <a:off x="6890604" y="4987084"/>
            <a:ext cx="2502568" cy="872691"/>
          </a:xfr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45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ê Tôi - Thùy Chi - Video Lyric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3845.23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8737" y="344839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764683" y="35317"/>
            <a:ext cx="6160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Giải đố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E3102-0A59-D941-8EFB-F68A7CC0ACCD}"/>
              </a:ext>
            </a:extLst>
          </p:cNvPr>
          <p:cNvSpPr txBox="1"/>
          <p:nvPr/>
        </p:nvSpPr>
        <p:spPr>
          <a:xfrm>
            <a:off x="978700" y="1446994"/>
            <a:ext cx="5474577" cy="3254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latin typeface="+mj-lt"/>
                <a:ea typeface="Calibri" panose="020F0502020204030204" pitchFamily="34" charset="0"/>
              </a:rPr>
              <a:t>Cây gì mang dáng quê hương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latin typeface="+mj-lt"/>
                <a:ea typeface="Calibri" panose="020F0502020204030204" pitchFamily="34" charset="0"/>
              </a:rPr>
              <a:t>Thân chia từng đốt, rợp đường em đi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latin typeface="+mj-lt"/>
                <a:ea typeface="Calibri" panose="020F0502020204030204" pitchFamily="34" charset="0"/>
              </a:rPr>
              <a:t>Mầm non dành tặng thiếu nhi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latin typeface="+mj-lt"/>
                <a:ea typeface="Calibri" panose="020F0502020204030204" pitchFamily="34" charset="0"/>
              </a:rPr>
              <a:t>Gắn trên huy hiện, em ghi tạc lòng?</a:t>
            </a:r>
          </a:p>
          <a:p>
            <a:pPr algn="r">
              <a:lnSpc>
                <a:spcPct val="150000"/>
              </a:lnSpc>
            </a:pPr>
            <a:r>
              <a:rPr lang="vi-VN" sz="2800" dirty="0">
                <a:latin typeface="+mj-lt"/>
                <a:ea typeface="Calibri" panose="020F0502020204030204" pitchFamily="34" charset="0"/>
              </a:rPr>
              <a:t>(Là cây gì?)</a:t>
            </a:r>
            <a:endParaRPr lang="x-none" sz="28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E86D3390-30B6-9041-A381-D4DCBD774216}"/>
              </a:ext>
            </a:extLst>
          </p:cNvPr>
          <p:cNvSpPr/>
          <p:nvPr/>
        </p:nvSpPr>
        <p:spPr>
          <a:xfrm>
            <a:off x="7762669" y="5551615"/>
            <a:ext cx="1687807" cy="49869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Cây tre</a:t>
            </a:r>
          </a:p>
        </p:txBody>
      </p:sp>
      <p:pic>
        <p:nvPicPr>
          <p:cNvPr id="3" name="Picture 2" descr="Transparent Bamboo Stick Png - Cartoon Bamboo, Png Download - kindpng">
            <a:extLst>
              <a:ext uri="{FF2B5EF4-FFF2-40B4-BE49-F238E27FC236}">
                <a16:creationId xmlns:a16="http://schemas.microsoft.com/office/drawing/2014/main" id="{CDBD5391-9C56-FC46-AC97-CFE35614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97" y="1887924"/>
            <a:ext cx="4706953" cy="372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9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374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8305" y="1097781"/>
            <a:ext cx="8091236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hai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14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3316" y="2876586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Lũy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tre</a:t>
            </a:r>
            <a:endParaRPr lang="vi-VN" sz="3428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71775" y="3600294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5" y="4843564"/>
              <a:ext cx="3248026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0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391632" y="-122146"/>
            <a:ext cx="2758344" cy="58714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/>
                <a:sym typeface="Arial"/>
              </a:rPr>
              <a:t>LUỸ TRE</a:t>
            </a:r>
            <a:endParaRPr lang="en-US" sz="2400" b="1" kern="0" dirty="0">
              <a:solidFill>
                <a:schemeClr val="accent6">
                  <a:lumMod val="50000"/>
                </a:scheme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FF53D-4CDA-6640-943A-1CAEAE491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65" y="2010047"/>
            <a:ext cx="295261" cy="29526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575C9-71C4-8B42-9B85-A4148F8041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90" t="28446" r="16812" b="22809"/>
          <a:stretch/>
        </p:blipFill>
        <p:spPr>
          <a:xfrm>
            <a:off x="8496176" y="4739962"/>
            <a:ext cx="388362" cy="42719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C2269A-94D6-2744-901A-B6446179E0EF}"/>
              </a:ext>
            </a:extLst>
          </p:cNvPr>
          <p:cNvSpPr txBox="1"/>
          <p:nvPr/>
        </p:nvSpPr>
        <p:spPr>
          <a:xfrm>
            <a:off x="8607862" y="1901443"/>
            <a:ext cx="3698631" cy="186512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Những trưa đồng đầy nắng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Trâu nằm nhai bóng râm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Tre bần thần nhớ gió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Chợt về đầy tiếng chim.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D18CF-4B80-144B-9BC1-FF1904E871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53" r="45893"/>
          <a:stretch/>
        </p:blipFill>
        <p:spPr>
          <a:xfrm>
            <a:off x="-71354" y="-122146"/>
            <a:ext cx="5294933" cy="698014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107173-2331-904B-A26F-FFF99854D54D}"/>
              </a:ext>
            </a:extLst>
          </p:cNvPr>
          <p:cNvSpPr txBox="1"/>
          <p:nvPr/>
        </p:nvSpPr>
        <p:spPr>
          <a:xfrm>
            <a:off x="8751615" y="4856778"/>
            <a:ext cx="3440385" cy="186512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Bỗng gà lên tiếng gáy 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Xôn xao ngoài lũy tre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Đêm chuyển dần về sáng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Mầm măng đợi nắng về.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285631" y="439851"/>
            <a:ext cx="3440385" cy="186512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Mỗi sớm mai thức dậy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Lũy tre xanh rì rào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Ngọn tre cong gọng vó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Kéo mặt trời lên cao.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80E02-7BEF-D247-B4AA-1779EEAEBD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76" y="524185"/>
            <a:ext cx="277303" cy="26204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54ABDA-D424-AF4C-B3E8-09955AA20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73" y="3361023"/>
            <a:ext cx="326111" cy="326111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F81553-B441-E140-AA9C-17472ACCC983}"/>
              </a:ext>
            </a:extLst>
          </p:cNvPr>
          <p:cNvSpPr txBox="1"/>
          <p:nvPr/>
        </p:nvSpPr>
        <p:spPr>
          <a:xfrm>
            <a:off x="5328061" y="3278370"/>
            <a:ext cx="3440385" cy="186512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Mặt trời xuống núi ngủ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Tre nâng vầng trăng lên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Sao, sao treo đầy cành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2400" dirty="0">
                <a:latin typeface="+mj-lt"/>
              </a:rPr>
              <a:t>Suốt đêm dài thắp sáng.</a:t>
            </a:r>
          </a:p>
        </p:txBody>
      </p:sp>
      <p:pic>
        <p:nvPicPr>
          <p:cNvPr id="16" name="Luỹ t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0296" y="114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5182145" y="1176814"/>
            <a:ext cx="4299014" cy="83099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/>
                <a:sym typeface="Arial"/>
              </a:rPr>
              <a:t>Luyện đọc từ khó</a:t>
            </a:r>
            <a:endParaRPr lang="en-US" sz="3200" b="1" kern="0" dirty="0">
              <a:solidFill>
                <a:schemeClr val="accent6">
                  <a:lumMod val="50000"/>
                </a:scheme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C2269A-94D6-2744-901A-B6446179E0EF}"/>
              </a:ext>
            </a:extLst>
          </p:cNvPr>
          <p:cNvSpPr txBox="1"/>
          <p:nvPr/>
        </p:nvSpPr>
        <p:spPr>
          <a:xfrm>
            <a:off x="5918956" y="3001157"/>
            <a:ext cx="3698631" cy="181357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3200" dirty="0">
                <a:latin typeface="+mj-lt"/>
              </a:rPr>
              <a:t> 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dirty="0">
                <a:latin typeface="+mj-lt"/>
              </a:rPr>
              <a:t>  bần thần  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dirty="0">
                <a:latin typeface="+mj-lt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D18CF-4B80-144B-9BC1-FF1904E87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53" r="45893"/>
          <a:stretch/>
        </p:blipFill>
        <p:spPr>
          <a:xfrm>
            <a:off x="-612107" y="-122146"/>
            <a:ext cx="5294933" cy="698014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115510" y="1684035"/>
            <a:ext cx="3440385" cy="240450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3200" dirty="0">
                <a:latin typeface="+mj-lt"/>
              </a:rPr>
              <a:t> 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dirty="0">
                <a:latin typeface="+mj-lt"/>
              </a:rPr>
              <a:t>Lũy tre  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dirty="0">
                <a:latin typeface="+mj-lt"/>
              </a:rPr>
              <a:t>gọng vó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90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400857" y="206293"/>
            <a:ext cx="7154436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Giải nghĩa từ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832702" y="963484"/>
            <a:ext cx="186762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bần thần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1741262" y="1347947"/>
            <a:ext cx="182880" cy="182880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338977" y="963484"/>
            <a:ext cx="801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chỉ tâm trạng nhớ thương, lưu luyến, 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247C1-6F34-FC4D-B310-4530610AC21F}"/>
              </a:ext>
            </a:extLst>
          </p:cNvPr>
          <p:cNvSpPr/>
          <p:nvPr/>
        </p:nvSpPr>
        <p:spPr>
          <a:xfrm>
            <a:off x="3264896" y="1963370"/>
            <a:ext cx="6422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là một bộ phận của vó bắt cá.</a:t>
            </a:r>
            <a:endParaRPr lang="x-none" sz="32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00572A-79BD-EC42-8362-0265447F1B81}"/>
              </a:ext>
            </a:extLst>
          </p:cNvPr>
          <p:cNvSpPr/>
          <p:nvPr/>
        </p:nvSpPr>
        <p:spPr>
          <a:xfrm>
            <a:off x="1832702" y="1794481"/>
            <a:ext cx="19616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</a:rPr>
              <a:t> gọng vó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9D240A-30EF-4945-90DE-20683E4CD139}"/>
              </a:ext>
            </a:extLst>
          </p:cNvPr>
          <p:cNvSpPr/>
          <p:nvPr/>
        </p:nvSpPr>
        <p:spPr>
          <a:xfrm>
            <a:off x="1741262" y="2155954"/>
            <a:ext cx="182880" cy="182880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DB7CE-ADBA-0641-AC4E-BCA076726925}"/>
              </a:ext>
            </a:extLst>
          </p:cNvPr>
          <p:cNvSpPr/>
          <p:nvPr/>
        </p:nvSpPr>
        <p:spPr>
          <a:xfrm>
            <a:off x="9555293" y="1121220"/>
            <a:ext cx="1962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nghĩ ngợi. </a:t>
            </a:r>
            <a:endParaRPr lang="x-none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8" name="Picture 4" descr="Cất vó trên sông mùa nước đục">
            <a:extLst>
              <a:ext uri="{FF2B5EF4-FFF2-40B4-BE49-F238E27FC236}">
                <a16:creationId xmlns:a16="http://schemas.microsoft.com/office/drawing/2014/main" id="{9AE08F46-1453-9E49-8623-A012A5EB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17" y="2794367"/>
            <a:ext cx="5917212" cy="370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6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  <p:bldP spid="12" grpId="0"/>
      <p:bldP spid="13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682826" y="2952428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u="sng" dirty="0">
                <a:solidFill>
                  <a:schemeClr val="accent2"/>
                </a:solidFill>
                <a:latin typeface="+mj-lt"/>
              </a:rPr>
              <a:t>Tìm hiểu bài</a:t>
            </a:r>
            <a:endParaRPr lang="en-US" sz="4800" u="sng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9D18CF-4B80-144B-9BC1-FF1904E87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53" r="45893"/>
          <a:stretch/>
        </p:blipFill>
        <p:spPr>
          <a:xfrm>
            <a:off x="-612107" y="-122146"/>
            <a:ext cx="5294933" cy="698014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38812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810488" y="409598"/>
            <a:ext cx="1017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Tìm những câu thơ miêu tả cây tre vào lúc mặt trời mọc.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39903" y="1351498"/>
            <a:ext cx="5934997" cy="245605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>
              <a:lnSpc>
                <a:spcPct val="120000"/>
              </a:lnSpc>
              <a:defRPr/>
            </a:pPr>
            <a:r>
              <a:rPr lang="vi-VN" sz="3200" i="1" dirty="0">
                <a:latin typeface="+mj-lt"/>
              </a:rPr>
              <a:t>Mỗi sớm mai thức dậy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i="1" dirty="0">
                <a:latin typeface="+mj-lt"/>
              </a:rPr>
              <a:t>Lũy tre xanh rì rào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i="1" dirty="0">
                <a:latin typeface="+mj-lt"/>
              </a:rPr>
              <a:t>Ngọn tre cong gọng vó</a:t>
            </a:r>
          </a:p>
          <a:p>
            <a:pPr marL="59265" algn="just">
              <a:lnSpc>
                <a:spcPct val="120000"/>
              </a:lnSpc>
              <a:defRPr/>
            </a:pPr>
            <a:r>
              <a:rPr lang="vi-VN" sz="3200" i="1" dirty="0">
                <a:latin typeface="+mj-lt"/>
              </a:rPr>
              <a:t>Kéo mặt trời lên cao.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268301" y="2461122"/>
            <a:ext cx="30600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68301" y="3078178"/>
            <a:ext cx="3684760" cy="33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656621-EB74-493B-93A2-B97B2B9F564D}"/>
</file>

<file path=customXml/itemProps2.xml><?xml version="1.0" encoding="utf-8"?>
<ds:datastoreItem xmlns:ds="http://schemas.openxmlformats.org/officeDocument/2006/customXml" ds:itemID="{9BA02757-DCD6-4C0B-90B5-443DA2CB1089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AB0F2287-37BB-4AEC-B68B-7BD36807E5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467</Words>
  <Application>Microsoft Office PowerPoint</Application>
  <PresentationFormat>Màn hình rộng</PresentationFormat>
  <Paragraphs>86</Paragraphs>
  <Slides>14</Slides>
  <Notes>8</Notes>
  <HiddenSlides>0</HiddenSlides>
  <MMClips>2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16" baseType="lpstr">
      <vt:lpstr>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fpt .</cp:lastModifiedBy>
  <cp:revision>14</cp:revision>
  <dcterms:created xsi:type="dcterms:W3CDTF">2022-02-09T04:08:48Z</dcterms:created>
  <dcterms:modified xsi:type="dcterms:W3CDTF">2023-02-21T07:48:44Z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