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Layouts/slideLayout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notesMasterIdLst>
    <p:notesMasterId r:id="rId26"/>
  </p:notesMasterIdLst>
  <p:sldIdLst>
    <p:sldId id="256" r:id="rId4"/>
    <p:sldId id="257" r:id="rId5"/>
    <p:sldId id="278" r:id="rId6"/>
    <p:sldId id="261" r:id="rId7"/>
    <p:sldId id="263" r:id="rId8"/>
    <p:sldId id="259" r:id="rId9"/>
    <p:sldId id="265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6" r:id="rId18"/>
    <p:sldId id="267" r:id="rId19"/>
    <p:sldId id="268" r:id="rId20"/>
    <p:sldId id="262" r:id="rId21"/>
    <p:sldId id="269" r:id="rId22"/>
    <p:sldId id="270" r:id="rId23"/>
    <p:sldId id="260" r:id="rId24"/>
    <p:sldId id="279" r:id="rId25"/>
  </p:sldIdLst>
  <p:sldSz cx="18288000" cy="10287000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#9Slide05 Cimochi" panose="02000504060000020004" pitchFamily="2" charset="-34"/>
      <p:regular r:id="rId32"/>
    </p:embeddedFont>
    <p:embeddedFont>
      <p:font typeface="SVN-Newton" panose="0204060305050602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7 HoneyCream" pitchFamily="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442A"/>
    <a:srgbClr val="EF7230"/>
    <a:srgbClr val="AC8D78"/>
    <a:srgbClr val="FAD53F"/>
    <a:srgbClr val="FBD640"/>
    <a:srgbClr val="BA8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46" y="3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customXml" Target="../customXml/item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D96D9-DAD8-4B48-B880-B0B37680E0E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71149-8D20-41A9-87EE-6B563D0D8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0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vật</a:t>
            </a:r>
            <a:r>
              <a:rPr lang="en-US" dirty="0"/>
              <a:t> </a:t>
            </a:r>
            <a:r>
              <a:rPr lang="en-US" dirty="0" err="1"/>
              <a:t>tư</a:t>
            </a:r>
            <a:r>
              <a:rPr lang="en-US" dirty="0"/>
              <a:t>̀ </a:t>
            </a:r>
            <a:r>
              <a:rPr lang="en-US" dirty="0" err="1"/>
              <a:t>nguồn</a:t>
            </a:r>
            <a:r>
              <a:rPr lang="en-US" dirty="0"/>
              <a:t>: </a:t>
            </a:r>
            <a:r>
              <a:rPr lang="en-US" dirty="0" err="1"/>
              <a:t>thaygioi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471149-8D20-41A9-87EE-6B563D0D8A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3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952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9134F-CC9A-4274-B899-B36DF905F6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57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757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91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2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06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21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0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89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5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87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92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9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02EAC70-D55C-E146-48EB-0B04521F91F0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EA320CF2-C92C-6896-9E5A-A194A42DF1F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E8F18ACA-53C0-CB43-AF21-5B0A71DB7C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0738A-4BAB-AF85-1381-7DF18C6C83B5}"/>
              </a:ext>
            </a:extLst>
          </p:cNvPr>
          <p:cNvSpPr txBox="1"/>
          <p:nvPr userDrawn="1"/>
        </p:nvSpPr>
        <p:spPr>
          <a:xfrm>
            <a:off x="14478000" y="-876300"/>
            <a:ext cx="2015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#9Slide05 Cimochi" panose="02000504060000020004" pitchFamily="2" charset="-34"/>
                <a:cs typeface="#9Slide05 Cimochi" panose="02000504060000020004" pitchFamily="2" charset="-34"/>
              </a:rPr>
              <a:t>Hồng</a:t>
            </a:r>
            <a:r>
              <a:rPr lang="en-US" sz="4000" dirty="0">
                <a:latin typeface="#9Slide05 Cimochi" panose="02000504060000020004" pitchFamily="2" charset="-34"/>
                <a:cs typeface="#9Slide05 Cimochi" panose="02000504060000020004" pitchFamily="2" charset="-34"/>
              </a:rPr>
              <a:t> Linh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29BE8-1AF4-9C07-1DBB-8EE79785382C}"/>
              </a:ext>
            </a:extLst>
          </p:cNvPr>
          <p:cNvSpPr txBox="1"/>
          <p:nvPr userDrawn="1"/>
        </p:nvSpPr>
        <p:spPr>
          <a:xfrm>
            <a:off x="32727" y="9429645"/>
            <a:ext cx="2066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#9Slide05 Cimochi" panose="02000504060000020004" pitchFamily="2" charset="-34"/>
                <a:cs typeface="#9Slide05 Cimochi" panose="02000504060000020004" pitchFamily="2" charset="-34"/>
              </a:rPr>
              <a:t>Măng</a:t>
            </a:r>
            <a:r>
              <a:rPr lang="en-US" sz="4000" dirty="0">
                <a:latin typeface="#9Slide05 Cimochi" panose="02000504060000020004" pitchFamily="2" charset="-34"/>
                <a:cs typeface="#9Slide05 Cimochi" panose="02000504060000020004" pitchFamily="2" charset="-34"/>
              </a:rPr>
              <a:t> Mon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5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8321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1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43.png"/><Relationship Id="rId4" Type="http://schemas.openxmlformats.org/officeDocument/2006/relationships/image" Target="../media/image49.png"/><Relationship Id="rId9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2.png"/><Relationship Id="rId5" Type="http://schemas.openxmlformats.org/officeDocument/2006/relationships/image" Target="../media/image15.sv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3.pn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59.png"/><Relationship Id="rId5" Type="http://schemas.openxmlformats.org/officeDocument/2006/relationships/image" Target="../media/image12.png"/><Relationship Id="rId10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3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12" Type="http://schemas.openxmlformats.org/officeDocument/2006/relationships/image" Target="../media/image6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5.svg"/><Relationship Id="rId5" Type="http://schemas.openxmlformats.org/officeDocument/2006/relationships/image" Target="../media/image15.sv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6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5.sv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0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9.svg"/><Relationship Id="rId15" Type="http://schemas.openxmlformats.org/officeDocument/2006/relationships/image" Target="../media/image23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8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0.png"/><Relationship Id="rId3" Type="http://schemas.openxmlformats.org/officeDocument/2006/relationships/image" Target="../media/image9.svg"/><Relationship Id="rId7" Type="http://schemas.openxmlformats.org/officeDocument/2006/relationships/image" Target="../media/image28.svg"/><Relationship Id="rId12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70.png"/><Relationship Id="rId5" Type="http://schemas.openxmlformats.org/officeDocument/2006/relationships/image" Target="../media/image15.svg"/><Relationship Id="rId15" Type="http://schemas.openxmlformats.org/officeDocument/2006/relationships/image" Target="../media/image26.png"/><Relationship Id="rId10" Type="http://schemas.openxmlformats.org/officeDocument/2006/relationships/image" Target="../media/image260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1.xml"/><Relationship Id="rId1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12" Type="http://schemas.openxmlformats.org/officeDocument/2006/relationships/image" Target="../media/image32.pn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image" Target="../media/image27.png"/><Relationship Id="rId15" Type="http://schemas.openxmlformats.org/officeDocument/2006/relationships/slide" Target="slide14.xml"/><Relationship Id="rId10" Type="http://schemas.openxmlformats.org/officeDocument/2006/relationships/image" Target="../media/image31.png"/><Relationship Id="rId19" Type="http://schemas.openxmlformats.org/officeDocument/2006/relationships/slide" Target="slide12.xml"/><Relationship Id="rId4" Type="http://schemas.openxmlformats.org/officeDocument/2006/relationships/audio" Target="../media/audio1.wav"/><Relationship Id="rId9" Type="http://schemas.openxmlformats.org/officeDocument/2006/relationships/slide" Target="slide9.xml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slide" Target="slide8.xm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334EB5-083F-FF31-E6A4-CBA225920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47700"/>
            <a:ext cx="7412165" cy="1685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CE0FAD-FA26-118A-8FA7-C1064FB8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" y="6667500"/>
            <a:ext cx="19733342" cy="3471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2"/>
              <p:cNvSpPr txBox="1"/>
              <p:nvPr/>
            </p:nvSpPr>
            <p:spPr>
              <a:xfrm>
                <a:off x="3588246" y="2969861"/>
                <a:ext cx="11430000" cy="29637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45"/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Viết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dưới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dạng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phần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7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7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kumimoji="0" lang="en-US" sz="8000" b="0" i="0" u="none" strike="noStrike" kern="1200" cap="none" spc="0" normalizeH="0" baseline="0" noProof="0" smtClean="0">
                        <a:ln w="22225">
                          <a:noFill/>
                          <a:prstDash val="solid"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80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80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80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endParaRPr lang="en-US" sz="20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46" y="2969861"/>
                <a:ext cx="11430000" cy="2963760"/>
              </a:xfrm>
              <a:prstGeom prst="rect">
                <a:avLst/>
              </a:prstGeom>
              <a:blipFill>
                <a:blip r:embed="rId4"/>
                <a:stretch>
                  <a:fillRect l="-4747" t="-9259" r="-6933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29000" y="6055961"/>
                <a:ext cx="11430000" cy="2571601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4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8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a:rPr lang="en-US" sz="88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  <m:r>
                            <a:rPr lang="en-US" sz="88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sz="88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8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8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88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88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en-US" sz="88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𝟐𝟓</m:t>
                      </m:r>
                      <m:r>
                        <a:rPr lang="en-US" sz="88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9600" dirty="0">
                  <a:solidFill>
                    <a:srgbClr val="000000"/>
                  </a:solidFill>
                  <a:latin typeface="Calibri (MS)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6055961"/>
                <a:ext cx="11430000" cy="25716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3181" y="1044248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601" y="-523849"/>
            <a:ext cx="3926165" cy="429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2"/>
              <p:cNvSpPr txBox="1"/>
              <p:nvPr/>
            </p:nvSpPr>
            <p:spPr>
              <a:xfrm>
                <a:off x="3588246" y="2754487"/>
                <a:ext cx="11430000" cy="263258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45"/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Viết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dưới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dạng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phần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66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kumimoji="0" lang="en-US" sz="7200" b="0" i="0" u="none" strike="noStrike" kern="1200" cap="none" spc="0" normalizeH="0" baseline="0" noProof="0" smtClean="0">
                        <a:ln w="22225">
                          <a:noFill/>
                          <a:prstDash val="solid"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46" y="2754487"/>
                <a:ext cx="11430000" cy="2632580"/>
              </a:xfrm>
              <a:prstGeom prst="rect">
                <a:avLst/>
              </a:prstGeom>
              <a:blipFill>
                <a:blip r:embed="rId4"/>
                <a:stretch>
                  <a:fillRect l="-3147" t="-9954" r="-5120" b="-7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429000" y="5629606"/>
                <a:ext cx="11430000" cy="28055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4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96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96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96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96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96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96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96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en-US" sz="96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𝟐𝟓</m:t>
                      </m:r>
                      <m:r>
                        <a:rPr lang="en-US" sz="9600" b="1" i="1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1501" dirty="0">
                  <a:solidFill>
                    <a:srgbClr val="000000"/>
                  </a:solidFill>
                  <a:latin typeface="Calibri (MS)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629606"/>
                <a:ext cx="11430000" cy="28055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10"/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5379" y="-939933"/>
            <a:ext cx="424928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6"/>
            <a:ext cx="114300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Viết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đây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dưới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dạng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phần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trăm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5,2 : 100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4" y="868028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1"/>
            <a:ext cx="11430000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9600" dirty="0">
                <a:solidFill>
                  <a:srgbClr val="000000"/>
                </a:solidFill>
                <a:latin typeface="Calibri (MS)"/>
              </a:rPr>
              <a:t>5,2 : 100 = 5,2 %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2" y="291521"/>
            <a:ext cx="3156710" cy="28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5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62545"/>
            <a:ext cx="114300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Viết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đây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dưới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dạng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phần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trăm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110,6 : 100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5"/>
            <a:ext cx="11430000" cy="13542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8800" dirty="0">
                <a:solidFill>
                  <a:srgbClr val="000000"/>
                </a:solidFill>
                <a:latin typeface="Calibri (MS)"/>
              </a:rPr>
              <a:t>110,6 : 100 = 110,6 %</a:t>
            </a: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9" y="212046"/>
            <a:ext cx="2727509" cy="317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785043"/>
            <a:ext cx="1143000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Viết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sau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đây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dưới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dạng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̉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sô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́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phần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trăm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: 0,5 : 100</a:t>
            </a: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1017185"/>
            <a:ext cx="4387721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412314"/>
            <a:ext cx="11430000" cy="13542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 defTabSz="914445"/>
            <a:r>
              <a:rPr lang="en-US" sz="8800" dirty="0">
                <a:solidFill>
                  <a:srgbClr val="000000"/>
                </a:solidFill>
                <a:latin typeface="Calibri (MS)"/>
              </a:rPr>
              <a:t>0,5 : 100 = 0,5 %</a:t>
            </a:r>
          </a:p>
        </p:txBody>
      </p:sp>
      <p:sp>
        <p:nvSpPr>
          <p:cNvPr id="15" name="Freeform 10"/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1" cy="23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35DE3-EC39-C617-6AF2-67163FC2D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84C0AF2F-D417-0F8A-80B8-84F9A6C70029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F053235-F797-B0CC-6971-F5BFA3A89487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5A55068-EFB8-64C1-AF1E-568483D93D51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88D2F74-092A-3E87-CF16-1DA5C7D19932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51BB0F8-6E5C-DFF2-633B-E5AAD07973E3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ED881E3-319B-FB04-23A1-858A2C3EFC33}"/>
              </a:ext>
            </a:extLst>
          </p:cNvPr>
          <p:cNvSpPr/>
          <p:nvPr/>
        </p:nvSpPr>
        <p:spPr>
          <a:xfrm>
            <a:off x="10555360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1C3C560-1B01-ADD2-F91D-DAC3C25FA0A2}"/>
              </a:ext>
            </a:extLst>
          </p:cNvPr>
          <p:cNvSpPr/>
          <p:nvPr/>
        </p:nvSpPr>
        <p:spPr>
          <a:xfrm>
            <a:off x="1313606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620A17B-4CE3-4CA6-E602-AD9F817E2CFA}"/>
              </a:ext>
            </a:extLst>
          </p:cNvPr>
          <p:cNvSpPr/>
          <p:nvPr/>
        </p:nvSpPr>
        <p:spPr>
          <a:xfrm>
            <a:off x="2778449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05E3E19-102A-A2E2-3077-A20507A071B9}"/>
              </a:ext>
            </a:extLst>
          </p:cNvPr>
          <p:cNvSpPr/>
          <p:nvPr/>
        </p:nvSpPr>
        <p:spPr>
          <a:xfrm>
            <a:off x="535915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79F66FF-1723-70A5-39D7-CA819567871E}"/>
              </a:ext>
            </a:extLst>
          </p:cNvPr>
          <p:cNvSpPr/>
          <p:nvPr/>
        </p:nvSpPr>
        <p:spPr>
          <a:xfrm>
            <a:off x="793985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ECBAD80D-94C7-5A7F-EA67-AA377C915CF2}"/>
              </a:ext>
            </a:extLst>
          </p:cNvPr>
          <p:cNvSpPr/>
          <p:nvPr/>
        </p:nvSpPr>
        <p:spPr>
          <a:xfrm>
            <a:off x="16294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3DC97C1F-2C7E-3C4B-846B-1BDDBBD911F1}"/>
              </a:ext>
            </a:extLst>
          </p:cNvPr>
          <p:cNvSpPr/>
          <p:nvPr/>
        </p:nvSpPr>
        <p:spPr>
          <a:xfrm>
            <a:off x="14612035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C53CB60C-85DD-1C56-B831-9D5D353AD497}"/>
              </a:ext>
            </a:extLst>
          </p:cNvPr>
          <p:cNvSpPr/>
          <p:nvPr/>
        </p:nvSpPr>
        <p:spPr>
          <a:xfrm>
            <a:off x="-852276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779D9D3-68B8-E02C-02D3-0DF3B5C87227}"/>
              </a:ext>
            </a:extLst>
          </p:cNvPr>
          <p:cNvSpPr/>
          <p:nvPr/>
        </p:nvSpPr>
        <p:spPr>
          <a:xfrm>
            <a:off x="15712031" y="8763061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C21A2D5-DB28-1CE1-F3C9-C5EFD05A3710}"/>
              </a:ext>
            </a:extLst>
          </p:cNvPr>
          <p:cNvGrpSpPr/>
          <p:nvPr/>
        </p:nvGrpSpPr>
        <p:grpSpPr>
          <a:xfrm>
            <a:off x="1129245" y="1332693"/>
            <a:ext cx="16167444" cy="6432530"/>
            <a:chOff x="1129245" y="1597039"/>
            <a:chExt cx="16167444" cy="6432530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CD10B6A9-4ECF-6A41-EA16-D11158CA0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245" y="1597039"/>
              <a:ext cx="16167444" cy="643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6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tháng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2022,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giới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Hà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Nội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vẫn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còn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ở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mức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cao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(113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/100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 Con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này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tăng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cùng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kì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2021 (112,7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/100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(Theo </a:t>
              </a:r>
              <a:r>
                <a: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31313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https://thanglong.chinhphu.vn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kumimoji="0" lang="en-US" altLang="en-US" sz="4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a) 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 6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tháng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2022,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bao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nhiêu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phần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•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112,7%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   • 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Việt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113%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b) 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 6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tháng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cùng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kì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2021,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bao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nhiêu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phần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•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112,7%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   • 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Việt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113%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endPara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461E6BE-9A45-70A9-F2F3-D10F868F5A51}"/>
                </a:ext>
              </a:extLst>
            </p:cNvPr>
            <p:cNvSpPr/>
            <p:nvPr/>
          </p:nvSpPr>
          <p:spPr>
            <a:xfrm>
              <a:off x="5562600" y="5311132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BA4E4BE-0DCD-1653-06AB-0D913716AB04}"/>
                </a:ext>
              </a:extLst>
            </p:cNvPr>
            <p:cNvSpPr/>
            <p:nvPr/>
          </p:nvSpPr>
          <p:spPr>
            <a:xfrm>
              <a:off x="12031334" y="5311132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E3D9844-64E0-A375-249E-6206E392853B}"/>
                </a:ext>
              </a:extLst>
            </p:cNvPr>
            <p:cNvSpPr/>
            <p:nvPr/>
          </p:nvSpPr>
          <p:spPr>
            <a:xfrm>
              <a:off x="5562600" y="7232958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645256E-92B5-C86E-8C1F-D2C068A5A96F}"/>
                </a:ext>
              </a:extLst>
            </p:cNvPr>
            <p:cNvSpPr/>
            <p:nvPr/>
          </p:nvSpPr>
          <p:spPr>
            <a:xfrm>
              <a:off x="12031334" y="7232958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7B4D425E-7879-B6E3-7D9A-516A63E28E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870" y="6425002"/>
            <a:ext cx="3475529" cy="3351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1019" y="147419"/>
            <a:ext cx="656596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2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E318DC-A91F-690D-53F2-1090A0784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19072FD-955C-0B68-76E1-D7F5676A5887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F759083-DB71-A8EB-53DE-06428F63F341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AB1455E-5762-DE59-1924-490C30AF5DA5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9D2C505-3C19-06E1-5AAC-82A051A5C9F0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7FE611B-7782-A891-1A61-9AD9720AFF8E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C8809CD-2FF0-1AE0-F4D7-55A41CF7B59D}"/>
              </a:ext>
            </a:extLst>
          </p:cNvPr>
          <p:cNvSpPr/>
          <p:nvPr/>
        </p:nvSpPr>
        <p:spPr>
          <a:xfrm>
            <a:off x="10555360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881619C7-2A13-D053-6681-CBA77377181A}"/>
              </a:ext>
            </a:extLst>
          </p:cNvPr>
          <p:cNvSpPr/>
          <p:nvPr/>
        </p:nvSpPr>
        <p:spPr>
          <a:xfrm>
            <a:off x="1313606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DA1DB8D-A38F-6A43-69D8-7852333B07B3}"/>
              </a:ext>
            </a:extLst>
          </p:cNvPr>
          <p:cNvSpPr/>
          <p:nvPr/>
        </p:nvSpPr>
        <p:spPr>
          <a:xfrm>
            <a:off x="2778449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1535F32-B4CA-2D49-0ED0-D0AB98A3FF46}"/>
              </a:ext>
            </a:extLst>
          </p:cNvPr>
          <p:cNvSpPr/>
          <p:nvPr/>
        </p:nvSpPr>
        <p:spPr>
          <a:xfrm>
            <a:off x="535915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86DA2BF-B1D1-98D6-69D7-BE95D0950884}"/>
              </a:ext>
            </a:extLst>
          </p:cNvPr>
          <p:cNvSpPr/>
          <p:nvPr/>
        </p:nvSpPr>
        <p:spPr>
          <a:xfrm>
            <a:off x="793985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22E036F-FE7D-C887-C4D4-E34F85415319}"/>
              </a:ext>
            </a:extLst>
          </p:cNvPr>
          <p:cNvSpPr/>
          <p:nvPr/>
        </p:nvSpPr>
        <p:spPr>
          <a:xfrm>
            <a:off x="16294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DB44B237-B8F7-F6E5-CF4A-A232590C14C2}"/>
              </a:ext>
            </a:extLst>
          </p:cNvPr>
          <p:cNvSpPr/>
          <p:nvPr/>
        </p:nvSpPr>
        <p:spPr>
          <a:xfrm>
            <a:off x="14612035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64EA4BD-47A4-28F5-09CE-4D783EC997A4}"/>
              </a:ext>
            </a:extLst>
          </p:cNvPr>
          <p:cNvSpPr/>
          <p:nvPr/>
        </p:nvSpPr>
        <p:spPr>
          <a:xfrm>
            <a:off x="-852276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00DAE1C7-7AF6-0F5A-C7CA-0260245E59DE}"/>
              </a:ext>
            </a:extLst>
          </p:cNvPr>
          <p:cNvSpPr/>
          <p:nvPr/>
        </p:nvSpPr>
        <p:spPr>
          <a:xfrm>
            <a:off x="15712031" y="8763061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oán lớp 5 Kết nối tri thức Bài 36: Tỉ số. Tỉ số phần trăm (trang 4) | Giải Toán lớp 5">
            <a:extLst>
              <a:ext uri="{FF2B5EF4-FFF2-40B4-BE49-F238E27FC236}">
                <a16:creationId xmlns:a16="http://schemas.microsoft.com/office/drawing/2014/main" id="{D4E7ECE7-5499-83B5-5561-A2D5ECF2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-160338"/>
            <a:ext cx="247650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Toán lớp 5 Kết nối tri thức Bài 36: Tỉ số. Tỉ số phần trăm (trang 4) | Giải Toán lớp 5">
            <a:extLst>
              <a:ext uri="{FF2B5EF4-FFF2-40B4-BE49-F238E27FC236}">
                <a16:creationId xmlns:a16="http://schemas.microsoft.com/office/drawing/2014/main" id="{A608EF84-7628-454B-72BC-21053B9C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-160338"/>
            <a:ext cx="247650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oán lớp 5 Kết nối tri thức Bài 36: Tỉ số. Tỉ số phần trăm (trang 4) | Giải Toán lớp 5">
            <a:extLst>
              <a:ext uri="{FF2B5EF4-FFF2-40B4-BE49-F238E27FC236}">
                <a16:creationId xmlns:a16="http://schemas.microsoft.com/office/drawing/2014/main" id="{4FDC57FF-DAB9-48B1-5FA6-DFB5B0CB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96863"/>
            <a:ext cx="24765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Toán lớp 5 Kết nối tri thức Bài 36: Tỉ số. Tỉ số phần trăm (trang 4) | Giải Toán lớp 5">
            <a:extLst>
              <a:ext uri="{FF2B5EF4-FFF2-40B4-BE49-F238E27FC236}">
                <a16:creationId xmlns:a16="http://schemas.microsoft.com/office/drawing/2014/main" id="{56816B1C-EB94-AD5C-23C5-9100F3EA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296863"/>
            <a:ext cx="24765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2D091C94-F076-3C51-77C8-705CFFAEB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5" y="1233688"/>
            <a:ext cx="1616744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2022,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tỉ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Hà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vẫn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mức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cao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(113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Con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này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tăng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kì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 (112,7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/100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(Theo </a:t>
            </a:r>
            <a:r>
              <a:rPr kumimoji="0" lang="en-US" altLang="en-US" sz="4000" b="1" i="1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https://thanglong.chinhphu.vn</a:t>
            </a:r>
            <a:r>
              <a:rPr kumimoji="0" lang="en-US" altLang="en-US" sz="40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kumimoji="0" lang="en-US" altLang="en-US" sz="4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 6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tháng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2022,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tỉ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trẻ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gái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bao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nhiêu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112,7%  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  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   • 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nói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113%   </a:t>
            </a:r>
            <a:r>
              <a:rPr kumimoji="0" lang="en-US" altLang="en-US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    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DFD2E0-15B6-11BC-5942-0F86AC65B01D}"/>
              </a:ext>
            </a:extLst>
          </p:cNvPr>
          <p:cNvSpPr/>
          <p:nvPr/>
        </p:nvSpPr>
        <p:spPr>
          <a:xfrm>
            <a:off x="5562600" y="4962336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B87F51E-9532-0B5D-EC9D-9CE213D8BAF6}"/>
              </a:ext>
            </a:extLst>
          </p:cNvPr>
          <p:cNvSpPr/>
          <p:nvPr/>
        </p:nvSpPr>
        <p:spPr>
          <a:xfrm>
            <a:off x="12031334" y="4962336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E8D505A-9566-2EDB-2988-9275C04E47D3}"/>
              </a:ext>
            </a:extLst>
          </p:cNvPr>
          <p:cNvSpPr/>
          <p:nvPr/>
        </p:nvSpPr>
        <p:spPr>
          <a:xfrm>
            <a:off x="5562600" y="4963418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16C2710-8804-6DF6-836B-33C33369416E}"/>
              </a:ext>
            </a:extLst>
          </p:cNvPr>
          <p:cNvSpPr/>
          <p:nvPr/>
        </p:nvSpPr>
        <p:spPr>
          <a:xfrm>
            <a:off x="12039600" y="4981724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Đ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960FC9-7FBF-B3D8-ED87-826DFF8D28F9}"/>
              </a:ext>
            </a:extLst>
          </p:cNvPr>
          <p:cNvCxnSpPr/>
          <p:nvPr/>
        </p:nvCxnSpPr>
        <p:spPr>
          <a:xfrm>
            <a:off x="9144000" y="4305300"/>
            <a:ext cx="7467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87FEBD-BF8C-EDF7-5325-6EC811D41A99}"/>
              </a:ext>
            </a:extLst>
          </p:cNvPr>
          <p:cNvCxnSpPr/>
          <p:nvPr/>
        </p:nvCxnSpPr>
        <p:spPr>
          <a:xfrm>
            <a:off x="1282356" y="1866900"/>
            <a:ext cx="788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0F9848-7158-D65F-F4F5-217203CEA0DA}"/>
              </a:ext>
            </a:extLst>
          </p:cNvPr>
          <p:cNvCxnSpPr/>
          <p:nvPr/>
        </p:nvCxnSpPr>
        <p:spPr>
          <a:xfrm>
            <a:off x="6005450" y="2476500"/>
            <a:ext cx="5580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5D28E5-9064-5C2C-3ED2-176BF7F7A52E}"/>
                  </a:ext>
                </a:extLst>
              </p:cNvPr>
              <p:cNvSpPr txBox="1"/>
              <p:nvPr/>
            </p:nvSpPr>
            <p:spPr>
              <a:xfrm>
                <a:off x="6299418" y="5960878"/>
                <a:ext cx="3519425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𝟏𝟏𝟑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5D28E5-9064-5C2C-3ED2-176BF7F7A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418" y="5960878"/>
                <a:ext cx="3519425" cy="127208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1019" y="147419"/>
            <a:ext cx="656596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5C105-062A-DF7B-23B2-8C6290F3D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C2E5ED6-5A05-91CB-E165-CD146A3D9716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C9C4417-57EF-08FA-7F54-9067CF30D0DA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F28CE46-77CA-752E-0116-848DDB392194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B1C79B0-D826-9220-F44F-8C0F1FCC4919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5A3F596-877F-784B-539F-4D21BCED8397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6699966-84BA-8696-1A63-7623B29F3943}"/>
              </a:ext>
            </a:extLst>
          </p:cNvPr>
          <p:cNvSpPr/>
          <p:nvPr/>
        </p:nvSpPr>
        <p:spPr>
          <a:xfrm>
            <a:off x="10555360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044C5872-36B6-6490-DDE0-6B82FCB5F2C4}"/>
              </a:ext>
            </a:extLst>
          </p:cNvPr>
          <p:cNvSpPr/>
          <p:nvPr/>
        </p:nvSpPr>
        <p:spPr>
          <a:xfrm>
            <a:off x="1313606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3B62430-81E3-2B3B-C956-AC1BE5789421}"/>
              </a:ext>
            </a:extLst>
          </p:cNvPr>
          <p:cNvSpPr/>
          <p:nvPr/>
        </p:nvSpPr>
        <p:spPr>
          <a:xfrm>
            <a:off x="2778449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51C821A-35AE-E48E-1E60-FDA6EEB452D7}"/>
              </a:ext>
            </a:extLst>
          </p:cNvPr>
          <p:cNvSpPr/>
          <p:nvPr/>
        </p:nvSpPr>
        <p:spPr>
          <a:xfrm>
            <a:off x="535915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FFA8EAD-A500-0FC2-6F8A-7BCE202378D3}"/>
              </a:ext>
            </a:extLst>
          </p:cNvPr>
          <p:cNvSpPr/>
          <p:nvPr/>
        </p:nvSpPr>
        <p:spPr>
          <a:xfrm>
            <a:off x="793985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7E6E6C29-6A10-E172-374A-EC57BD146119}"/>
              </a:ext>
            </a:extLst>
          </p:cNvPr>
          <p:cNvSpPr/>
          <p:nvPr/>
        </p:nvSpPr>
        <p:spPr>
          <a:xfrm>
            <a:off x="16294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8AE5E060-3962-9918-FCD2-165AD6118D2E}"/>
              </a:ext>
            </a:extLst>
          </p:cNvPr>
          <p:cNvSpPr/>
          <p:nvPr/>
        </p:nvSpPr>
        <p:spPr>
          <a:xfrm>
            <a:off x="14612035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D0C0C641-58DA-D385-D617-E5B1249E0EB2}"/>
              </a:ext>
            </a:extLst>
          </p:cNvPr>
          <p:cNvSpPr/>
          <p:nvPr/>
        </p:nvSpPr>
        <p:spPr>
          <a:xfrm>
            <a:off x="-852276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AEBDFF9F-3EB8-DBE4-B015-C04109C4F529}"/>
              </a:ext>
            </a:extLst>
          </p:cNvPr>
          <p:cNvSpPr/>
          <p:nvPr/>
        </p:nvSpPr>
        <p:spPr>
          <a:xfrm>
            <a:off x="15712031" y="8763061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54594903-14F4-B203-38AE-BCA3442EF6D8}"/>
              </a:ext>
            </a:extLst>
          </p:cNvPr>
          <p:cNvGrpSpPr/>
          <p:nvPr/>
        </p:nvGrpSpPr>
        <p:grpSpPr>
          <a:xfrm>
            <a:off x="1129245" y="1355553"/>
            <a:ext cx="16167444" cy="4524315"/>
            <a:chOff x="1129245" y="2551146"/>
            <a:chExt cx="16167444" cy="4524315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E405FBFF-1AE8-30F7-CD6E-F8CEAE9C88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9245" y="2551146"/>
              <a:ext cx="16167444" cy="4524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6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tháng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đầu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2022,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giới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tính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sinh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Hà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Nội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vẫn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còn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ở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mức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cao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(113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/100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 Con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này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tăng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so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với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cùng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kì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2021 (112,7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/100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).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(Theo </a:t>
              </a:r>
              <a:r>
                <a:rPr kumimoji="0" lang="en-US" altLang="en-US" sz="4000" b="1" i="1" u="none" strike="noStrike" cap="none" normalizeH="0" baseline="0" dirty="0">
                  <a:ln>
                    <a:noFill/>
                  </a:ln>
                  <a:solidFill>
                    <a:srgbClr val="313131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https://thanglong.chinhphu.vn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  <a:endParaRPr kumimoji="0" lang="en-US" altLang="en-US" sz="4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b) 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Trong 6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tháng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cùng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kì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2021,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của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trai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trẻ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gái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bao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nhiêu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phần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trăm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•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112,7%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kumimoji="0" lang="en-US" altLang="en-US" sz="4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   • 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Việt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kumimoji="0" lang="en-US" altLang="en-US" sz="4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nói</a:t>
              </a: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 113%   </a:t>
              </a:r>
              <a:r>
                <a:rPr kumimoji="0" lang="en-US" altLang="en-US" sz="4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    </a:t>
              </a:r>
              <a:endPara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6E3E98F-F75E-28C5-18D5-FADF8623E396}"/>
                </a:ext>
              </a:extLst>
            </p:cNvPr>
            <p:cNvSpPr/>
            <p:nvPr/>
          </p:nvSpPr>
          <p:spPr>
            <a:xfrm>
              <a:off x="5494666" y="6311099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51444BB-A3A9-EA0C-1D30-BFE41215EBC6}"/>
                </a:ext>
              </a:extLst>
            </p:cNvPr>
            <p:cNvSpPr/>
            <p:nvPr/>
          </p:nvSpPr>
          <p:spPr>
            <a:xfrm>
              <a:off x="11963400" y="6311099"/>
              <a:ext cx="838200" cy="721618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A7E45D-7BC5-AE9D-FDF4-FAF7CA1E01F1}"/>
              </a:ext>
            </a:extLst>
          </p:cNvPr>
          <p:cNvSpPr/>
          <p:nvPr/>
        </p:nvSpPr>
        <p:spPr>
          <a:xfrm>
            <a:off x="5499964" y="5115506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Đ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85076A-255A-825E-7932-29B3D05D79C4}"/>
              </a:ext>
            </a:extLst>
          </p:cNvPr>
          <p:cNvSpPr/>
          <p:nvPr/>
        </p:nvSpPr>
        <p:spPr>
          <a:xfrm>
            <a:off x="11963400" y="5136878"/>
            <a:ext cx="838200" cy="721618"/>
          </a:xfrm>
          <a:prstGeom prst="round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98E3E2-D7D8-FF6A-25FE-A833F20BB074}"/>
              </a:ext>
            </a:extLst>
          </p:cNvPr>
          <p:cNvCxnSpPr>
            <a:cxnSpLocks/>
          </p:cNvCxnSpPr>
          <p:nvPr/>
        </p:nvCxnSpPr>
        <p:spPr>
          <a:xfrm>
            <a:off x="1981200" y="4457700"/>
            <a:ext cx="1525990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F21548-1FBF-B553-2E3D-8A26743CE70F}"/>
              </a:ext>
            </a:extLst>
          </p:cNvPr>
          <p:cNvCxnSpPr/>
          <p:nvPr/>
        </p:nvCxnSpPr>
        <p:spPr>
          <a:xfrm>
            <a:off x="1087591" y="3238500"/>
            <a:ext cx="4248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F867778-2012-E705-E1EA-84F8D843CB6D}"/>
              </a:ext>
            </a:extLst>
          </p:cNvPr>
          <p:cNvCxnSpPr/>
          <p:nvPr/>
        </p:nvCxnSpPr>
        <p:spPr>
          <a:xfrm>
            <a:off x="5730397" y="3246120"/>
            <a:ext cx="5580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DF8CB1-FA6E-F281-7FAD-9A06241EEEA3}"/>
                  </a:ext>
                </a:extLst>
              </p:cNvPr>
              <p:cNvSpPr txBox="1"/>
              <p:nvPr/>
            </p:nvSpPr>
            <p:spPr>
              <a:xfrm>
                <a:off x="6212970" y="6313874"/>
                <a:ext cx="46148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𝟏𝟏𝟐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𝟏𝟏𝟐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DF8CB1-FA6E-F281-7FAD-9A06241EE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970" y="6313874"/>
                <a:ext cx="4614853" cy="12720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1019" y="147419"/>
            <a:ext cx="6565961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960BF-4E91-8805-9AF5-88032556F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F7A9F3CA-1B83-B0BB-08EC-869DA02C2505}"/>
              </a:ext>
            </a:extLst>
          </p:cNvPr>
          <p:cNvSpPr/>
          <p:nvPr/>
        </p:nvSpPr>
        <p:spPr>
          <a:xfrm>
            <a:off x="-512271" y="6193992"/>
            <a:ext cx="15537611" cy="2789735"/>
          </a:xfrm>
          <a:custGeom>
            <a:avLst/>
            <a:gdLst/>
            <a:ahLst/>
            <a:cxnLst/>
            <a:rect l="l" t="t" r="r" b="b"/>
            <a:pathLst>
              <a:path w="15537611" h="2789735">
                <a:moveTo>
                  <a:pt x="0" y="0"/>
                </a:moveTo>
                <a:lnTo>
                  <a:pt x="15537611" y="0"/>
                </a:lnTo>
                <a:lnTo>
                  <a:pt x="15537611" y="2789735"/>
                </a:lnTo>
                <a:lnTo>
                  <a:pt x="0" y="278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411A7A1-7411-1014-9CFF-C2FBE5AB4839}"/>
              </a:ext>
            </a:extLst>
          </p:cNvPr>
          <p:cNvSpPr/>
          <p:nvPr/>
        </p:nvSpPr>
        <p:spPr>
          <a:xfrm>
            <a:off x="14344249" y="2079400"/>
            <a:ext cx="6645544" cy="6904327"/>
          </a:xfrm>
          <a:custGeom>
            <a:avLst/>
            <a:gdLst/>
            <a:ahLst/>
            <a:cxnLst/>
            <a:rect l="l" t="t" r="r" b="b"/>
            <a:pathLst>
              <a:path w="6645544" h="6904327">
                <a:moveTo>
                  <a:pt x="0" y="0"/>
                </a:moveTo>
                <a:lnTo>
                  <a:pt x="6645544" y="0"/>
                </a:lnTo>
                <a:lnTo>
                  <a:pt x="6645544" y="6904327"/>
                </a:lnTo>
                <a:lnTo>
                  <a:pt x="0" y="690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DFA42CF-9348-1CE5-7978-1031234DE582}"/>
              </a:ext>
            </a:extLst>
          </p:cNvPr>
          <p:cNvSpPr/>
          <p:nvPr/>
        </p:nvSpPr>
        <p:spPr>
          <a:xfrm>
            <a:off x="-2070721" y="2552731"/>
            <a:ext cx="4755811" cy="7282523"/>
          </a:xfrm>
          <a:custGeom>
            <a:avLst/>
            <a:gdLst/>
            <a:ahLst/>
            <a:cxnLst/>
            <a:rect l="l" t="t" r="r" b="b"/>
            <a:pathLst>
              <a:path w="4755811" h="7282523">
                <a:moveTo>
                  <a:pt x="0" y="0"/>
                </a:moveTo>
                <a:lnTo>
                  <a:pt x="4755811" y="0"/>
                </a:lnTo>
                <a:lnTo>
                  <a:pt x="4755811" y="7282523"/>
                </a:lnTo>
                <a:lnTo>
                  <a:pt x="0" y="7282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32DAD68-7C94-EC8F-0E43-97754F386F30}"/>
              </a:ext>
            </a:extLst>
          </p:cNvPr>
          <p:cNvSpPr/>
          <p:nvPr/>
        </p:nvSpPr>
        <p:spPr>
          <a:xfrm>
            <a:off x="-414063" y="8658238"/>
            <a:ext cx="19116127" cy="2015882"/>
          </a:xfrm>
          <a:custGeom>
            <a:avLst/>
            <a:gdLst/>
            <a:ahLst/>
            <a:cxnLst/>
            <a:rect l="l" t="t" r="r" b="b"/>
            <a:pathLst>
              <a:path w="19116127" h="2015882">
                <a:moveTo>
                  <a:pt x="0" y="0"/>
                </a:moveTo>
                <a:lnTo>
                  <a:pt x="19116126" y="0"/>
                </a:lnTo>
                <a:lnTo>
                  <a:pt x="19116126" y="2015882"/>
                </a:lnTo>
                <a:lnTo>
                  <a:pt x="0" y="2015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8429778-1122-B259-EA2A-7B0B5002B8B7}"/>
              </a:ext>
            </a:extLst>
          </p:cNvPr>
          <p:cNvSpPr/>
          <p:nvPr/>
        </p:nvSpPr>
        <p:spPr>
          <a:xfrm>
            <a:off x="979587" y="5407143"/>
            <a:ext cx="3372081" cy="3197637"/>
          </a:xfrm>
          <a:custGeom>
            <a:avLst/>
            <a:gdLst/>
            <a:ahLst/>
            <a:cxnLst/>
            <a:rect l="l" t="t" r="r" b="b"/>
            <a:pathLst>
              <a:path w="3372081" h="3197637">
                <a:moveTo>
                  <a:pt x="0" y="0"/>
                </a:moveTo>
                <a:lnTo>
                  <a:pt x="3372080" y="0"/>
                </a:lnTo>
                <a:lnTo>
                  <a:pt x="3372080" y="3197636"/>
                </a:lnTo>
                <a:lnTo>
                  <a:pt x="0" y="31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1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14EA037-8617-A095-792E-445AE082D514}"/>
              </a:ext>
            </a:extLst>
          </p:cNvPr>
          <p:cNvSpPr/>
          <p:nvPr/>
        </p:nvSpPr>
        <p:spPr>
          <a:xfrm flipH="1">
            <a:off x="3468887" y="6729769"/>
            <a:ext cx="8004520" cy="3012610"/>
          </a:xfrm>
          <a:custGeom>
            <a:avLst/>
            <a:gdLst/>
            <a:ahLst/>
            <a:cxnLst/>
            <a:rect l="l" t="t" r="r" b="b"/>
            <a:pathLst>
              <a:path w="8004520" h="3012610">
                <a:moveTo>
                  <a:pt x="8004520" y="0"/>
                </a:moveTo>
                <a:lnTo>
                  <a:pt x="0" y="0"/>
                </a:lnTo>
                <a:lnTo>
                  <a:pt x="0" y="3012610"/>
                </a:lnTo>
                <a:lnTo>
                  <a:pt x="8004520" y="3012610"/>
                </a:lnTo>
                <a:lnTo>
                  <a:pt x="80045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978DD9E-95AB-7F1E-27CF-74300106C3F8}"/>
              </a:ext>
            </a:extLst>
          </p:cNvPr>
          <p:cNvSpPr/>
          <p:nvPr/>
        </p:nvSpPr>
        <p:spPr>
          <a:xfrm>
            <a:off x="-414063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0" y="0"/>
                </a:moveTo>
                <a:lnTo>
                  <a:pt x="5536159" y="0"/>
                </a:lnTo>
                <a:lnTo>
                  <a:pt x="5536159" y="2250076"/>
                </a:lnTo>
                <a:lnTo>
                  <a:pt x="0" y="2250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7B283D4-D511-F3A3-ADB9-20FE63387F77}"/>
              </a:ext>
            </a:extLst>
          </p:cNvPr>
          <p:cNvSpPr/>
          <p:nvPr/>
        </p:nvSpPr>
        <p:spPr>
          <a:xfrm flipH="1">
            <a:off x="13534569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5536159" y="0"/>
                </a:moveTo>
                <a:lnTo>
                  <a:pt x="0" y="0"/>
                </a:lnTo>
                <a:lnTo>
                  <a:pt x="0" y="2250076"/>
                </a:lnTo>
                <a:lnTo>
                  <a:pt x="5536159" y="2250076"/>
                </a:lnTo>
                <a:lnTo>
                  <a:pt x="553615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6983D9-1E16-1EFD-3912-7EF55ACB47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71596" y="1081097"/>
            <a:ext cx="1030313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358D1-837A-973C-2868-1E8F53E8C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07773AC-AD1A-7BAF-DD99-B70AE6C1C2B8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F61DF0B-7829-F664-D8A5-88288403DE9B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B8B7202-E950-8077-BC9C-456AE565F3E1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06D660F-B01B-359B-980D-65AB811466EC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C81E44E-D9A7-F698-6B88-BDA35947FB90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98B24EA-7C80-8B67-F4D8-5D5B77841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355" y="1282930"/>
            <a:ext cx="7847291" cy="75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4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Tại một trạm kiểm tra tải trọng xe lưu động, người ta kiểm tra ô tô thì 92 ô tô có tải trọng đạt chuẩn. Hỏi trong 100 ô tô đó:</a:t>
            </a:r>
          </a:p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a)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 ô tô có tải trọng đạt chuẩn chiếm bao nhiêu phần trăm?</a:t>
            </a:r>
          </a:p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b)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 ô tô có tải trọng không đạt chuẩn chiếm bao nhiêu phần trăm?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BE607C-B1F2-586D-8ED6-FFD9EFF25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355" y="1498748"/>
            <a:ext cx="8429029" cy="600080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472CE4E5-65A1-2727-83CE-57C4D45C2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7095090"/>
            <a:ext cx="8937511" cy="345673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A5A3F38C-FB99-A60C-F260-A8A53AA06A73}"/>
              </a:ext>
            </a:extLst>
          </p:cNvPr>
          <p:cNvSpPr txBox="1"/>
          <p:nvPr/>
        </p:nvSpPr>
        <p:spPr>
          <a:xfrm>
            <a:off x="700266" y="8888968"/>
            <a:ext cx="12420311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4400" b="0" i="1" dirty="0">
                <a:solidFill>
                  <a:srgbClr val="1F1F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Tải trọng là </a:t>
            </a:r>
            <a:r>
              <a:rPr lang="vi-VN" sz="4400" b="0" i="1" dirty="0">
                <a:solidFill>
                  <a:srgbClr val="040C28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khối lượng hàng hóa thực tế mà phương tiện vận tải đang chở hoặc vận chuyển</a:t>
            </a:r>
            <a:r>
              <a:rPr lang="vi-VN" sz="4400" b="0" i="1" dirty="0">
                <a:solidFill>
                  <a:srgbClr val="1F1F1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 </a:t>
            </a:r>
            <a:endParaRPr lang="en-US" sz="4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Quy trình cân của Trạm kiểm tra tải trọng xe lưu động và cân xách tay - Hoa  Sen Vàng">
            <a:extLst>
              <a:ext uri="{FF2B5EF4-FFF2-40B4-BE49-F238E27FC236}">
                <a16:creationId xmlns:a16="http://schemas.microsoft.com/office/drawing/2014/main" id="{1ADBFB80-D5EB-BD67-2AB0-4EF73A598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689" y="1498748"/>
            <a:ext cx="8343109" cy="600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42" y="175801"/>
            <a:ext cx="278611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30" grpId="0" animBg="1"/>
      <p:bldP spid="10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512271" y="6193992"/>
            <a:ext cx="15537611" cy="2789735"/>
          </a:xfrm>
          <a:custGeom>
            <a:avLst/>
            <a:gdLst/>
            <a:ahLst/>
            <a:cxnLst/>
            <a:rect l="l" t="t" r="r" b="b"/>
            <a:pathLst>
              <a:path w="15537611" h="2789735">
                <a:moveTo>
                  <a:pt x="0" y="0"/>
                </a:moveTo>
                <a:lnTo>
                  <a:pt x="15537611" y="0"/>
                </a:lnTo>
                <a:lnTo>
                  <a:pt x="15537611" y="2789735"/>
                </a:lnTo>
                <a:lnTo>
                  <a:pt x="0" y="278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44249" y="2079400"/>
            <a:ext cx="6645544" cy="6904327"/>
          </a:xfrm>
          <a:custGeom>
            <a:avLst/>
            <a:gdLst/>
            <a:ahLst/>
            <a:cxnLst/>
            <a:rect l="l" t="t" r="r" b="b"/>
            <a:pathLst>
              <a:path w="6645544" h="6904327">
                <a:moveTo>
                  <a:pt x="0" y="0"/>
                </a:moveTo>
                <a:lnTo>
                  <a:pt x="6645544" y="0"/>
                </a:lnTo>
                <a:lnTo>
                  <a:pt x="6645544" y="6904327"/>
                </a:lnTo>
                <a:lnTo>
                  <a:pt x="0" y="690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070721" y="2552731"/>
            <a:ext cx="4755811" cy="7282523"/>
          </a:xfrm>
          <a:custGeom>
            <a:avLst/>
            <a:gdLst/>
            <a:ahLst/>
            <a:cxnLst/>
            <a:rect l="l" t="t" r="r" b="b"/>
            <a:pathLst>
              <a:path w="4755811" h="7282523">
                <a:moveTo>
                  <a:pt x="0" y="0"/>
                </a:moveTo>
                <a:lnTo>
                  <a:pt x="4755811" y="0"/>
                </a:lnTo>
                <a:lnTo>
                  <a:pt x="4755811" y="7282523"/>
                </a:lnTo>
                <a:lnTo>
                  <a:pt x="0" y="7282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4063" y="8658238"/>
            <a:ext cx="19116127" cy="2015882"/>
          </a:xfrm>
          <a:custGeom>
            <a:avLst/>
            <a:gdLst/>
            <a:ahLst/>
            <a:cxnLst/>
            <a:rect l="l" t="t" r="r" b="b"/>
            <a:pathLst>
              <a:path w="19116127" h="2015882">
                <a:moveTo>
                  <a:pt x="0" y="0"/>
                </a:moveTo>
                <a:lnTo>
                  <a:pt x="19116126" y="0"/>
                </a:lnTo>
                <a:lnTo>
                  <a:pt x="19116126" y="2015882"/>
                </a:lnTo>
                <a:lnTo>
                  <a:pt x="0" y="2015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9587" y="5407143"/>
            <a:ext cx="3372081" cy="3197637"/>
          </a:xfrm>
          <a:custGeom>
            <a:avLst/>
            <a:gdLst/>
            <a:ahLst/>
            <a:cxnLst/>
            <a:rect l="l" t="t" r="r" b="b"/>
            <a:pathLst>
              <a:path w="3372081" h="3197637">
                <a:moveTo>
                  <a:pt x="0" y="0"/>
                </a:moveTo>
                <a:lnTo>
                  <a:pt x="3372080" y="0"/>
                </a:lnTo>
                <a:lnTo>
                  <a:pt x="3372080" y="3197636"/>
                </a:lnTo>
                <a:lnTo>
                  <a:pt x="0" y="31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1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468887" y="6729769"/>
            <a:ext cx="8004520" cy="3012610"/>
          </a:xfrm>
          <a:custGeom>
            <a:avLst/>
            <a:gdLst/>
            <a:ahLst/>
            <a:cxnLst/>
            <a:rect l="l" t="t" r="r" b="b"/>
            <a:pathLst>
              <a:path w="8004520" h="3012610">
                <a:moveTo>
                  <a:pt x="8004520" y="0"/>
                </a:moveTo>
                <a:lnTo>
                  <a:pt x="0" y="0"/>
                </a:lnTo>
                <a:lnTo>
                  <a:pt x="0" y="3012610"/>
                </a:lnTo>
                <a:lnTo>
                  <a:pt x="8004520" y="3012610"/>
                </a:lnTo>
                <a:lnTo>
                  <a:pt x="80045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4063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0" y="0"/>
                </a:moveTo>
                <a:lnTo>
                  <a:pt x="5536159" y="0"/>
                </a:lnTo>
                <a:lnTo>
                  <a:pt x="5536159" y="2250076"/>
                </a:lnTo>
                <a:lnTo>
                  <a:pt x="0" y="2250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3534569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5536159" y="0"/>
                </a:moveTo>
                <a:lnTo>
                  <a:pt x="0" y="0"/>
                </a:lnTo>
                <a:lnTo>
                  <a:pt x="0" y="2250076"/>
                </a:lnTo>
                <a:lnTo>
                  <a:pt x="5536159" y="2250076"/>
                </a:lnTo>
                <a:lnTo>
                  <a:pt x="553615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0F8F54-FB25-1DD1-1B64-EB222E4DBD5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76767" y="1192035"/>
            <a:ext cx="10303133" cy="448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B1FB2-397B-99EC-8D01-4B4CD7FF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1FA55B9-BA87-C0B5-A94B-B10D50C6C2E1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2A56909-077E-2A76-8B12-DDF67288E80F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0B029BD-2814-9CD2-D5F2-AB9BBDDC2C71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FF159D6-A05C-F745-6A76-0AE6F3C629B2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56D8BD6-9D70-82A4-2171-4FF380347473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7450F9BB-6730-8DCF-D7EF-5669B7C11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368" y="1160194"/>
            <a:ext cx="8428832" cy="754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Bài</a:t>
            </a:r>
            <a:r>
              <a:rPr lang="en-US" sz="4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giải</a:t>
            </a:r>
            <a:r>
              <a:rPr lang="en-US" sz="4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just"/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a)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ô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tải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trọng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đạt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chuẩn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chiếm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 : 100 = 92%</a:t>
            </a:r>
          </a:p>
          <a:p>
            <a:pPr algn="just"/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ô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tải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trọng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đạt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chuẩn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– 92 = 8 (ô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just"/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ô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tải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trọng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đạt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chuẩn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chiếm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trăm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algn="ctr"/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: 100 = 8%</a:t>
            </a:r>
          </a:p>
          <a:p>
            <a:pPr algn="ctr"/>
            <a:r>
              <a:rPr lang="en-US" sz="4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Đáp</a:t>
            </a:r>
            <a:r>
              <a:rPr lang="en-US" sz="4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sô</a:t>
            </a:r>
            <a:r>
              <a:rPr lang="en-US" sz="4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́: </a:t>
            </a:r>
            <a:r>
              <a:rPr lang="en-US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92% </a:t>
            </a:r>
            <a:r>
              <a:rPr lang="en-US" sz="4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</a:t>
            </a:r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003065-3B59-4156-B1C8-B563357F9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4934" y="2057509"/>
            <a:ext cx="7269698" cy="5175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634" y="260699"/>
            <a:ext cx="278611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533086" y="5581931"/>
            <a:ext cx="21621080" cy="3882005"/>
          </a:xfrm>
          <a:custGeom>
            <a:avLst/>
            <a:gdLst/>
            <a:ahLst/>
            <a:cxnLst/>
            <a:rect l="l" t="t" r="r" b="b"/>
            <a:pathLst>
              <a:path w="21621080" h="3882005">
                <a:moveTo>
                  <a:pt x="0" y="0"/>
                </a:moveTo>
                <a:lnTo>
                  <a:pt x="21621079" y="0"/>
                </a:lnTo>
                <a:lnTo>
                  <a:pt x="21621079" y="3882005"/>
                </a:lnTo>
                <a:lnTo>
                  <a:pt x="0" y="3882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75378" y="9305994"/>
            <a:ext cx="21681195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5" y="0"/>
                </a:lnTo>
                <a:lnTo>
                  <a:pt x="21681195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24376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91132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00023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84515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75669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0162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951316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335809" y="8572985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1"/>
                </a:lnTo>
                <a:lnTo>
                  <a:pt x="0" y="89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667186" y="423101"/>
            <a:ext cx="4016343" cy="1632373"/>
          </a:xfrm>
          <a:custGeom>
            <a:avLst/>
            <a:gdLst/>
            <a:ahLst/>
            <a:cxnLst/>
            <a:rect l="l" t="t" r="r" b="b"/>
            <a:pathLst>
              <a:path w="4016343" h="1632373">
                <a:moveTo>
                  <a:pt x="0" y="0"/>
                </a:moveTo>
                <a:lnTo>
                  <a:pt x="4016343" y="0"/>
                </a:lnTo>
                <a:lnTo>
                  <a:pt x="4016343" y="1632373"/>
                </a:lnTo>
                <a:lnTo>
                  <a:pt x="0" y="16323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764336" y="603975"/>
            <a:ext cx="4549288" cy="1848980"/>
          </a:xfrm>
          <a:custGeom>
            <a:avLst/>
            <a:gdLst/>
            <a:ahLst/>
            <a:cxnLst/>
            <a:rect l="l" t="t" r="r" b="b"/>
            <a:pathLst>
              <a:path w="4549288" h="1848980">
                <a:moveTo>
                  <a:pt x="0" y="0"/>
                </a:moveTo>
                <a:lnTo>
                  <a:pt x="4549288" y="0"/>
                </a:lnTo>
                <a:lnTo>
                  <a:pt x="4549288" y="1848980"/>
                </a:lnTo>
                <a:lnTo>
                  <a:pt x="0" y="1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28700" y="423101"/>
            <a:ext cx="2029854" cy="2029854"/>
          </a:xfrm>
          <a:custGeom>
            <a:avLst/>
            <a:gdLst/>
            <a:ahLst/>
            <a:cxnLst/>
            <a:rect l="l" t="t" r="r" b="b"/>
            <a:pathLst>
              <a:path w="2029854" h="2029854">
                <a:moveTo>
                  <a:pt x="0" y="0"/>
                </a:moveTo>
                <a:lnTo>
                  <a:pt x="2029854" y="0"/>
                </a:lnTo>
                <a:lnTo>
                  <a:pt x="2029854" y="2029854"/>
                </a:lnTo>
                <a:lnTo>
                  <a:pt x="0" y="2029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573177" y="3574502"/>
            <a:ext cx="3516039" cy="6014607"/>
          </a:xfrm>
          <a:custGeom>
            <a:avLst/>
            <a:gdLst/>
            <a:ahLst/>
            <a:cxnLst/>
            <a:rect l="l" t="t" r="r" b="b"/>
            <a:pathLst>
              <a:path w="3516039" h="6014607">
                <a:moveTo>
                  <a:pt x="0" y="0"/>
                </a:moveTo>
                <a:lnTo>
                  <a:pt x="3516039" y="0"/>
                </a:lnTo>
                <a:lnTo>
                  <a:pt x="3516039" y="6014607"/>
                </a:lnTo>
                <a:lnTo>
                  <a:pt x="0" y="60146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87148" y="4843816"/>
            <a:ext cx="2700845" cy="4620120"/>
          </a:xfrm>
          <a:custGeom>
            <a:avLst/>
            <a:gdLst/>
            <a:ahLst/>
            <a:cxnLst/>
            <a:rect l="l" t="t" r="r" b="b"/>
            <a:pathLst>
              <a:path w="2700845" h="4620120">
                <a:moveTo>
                  <a:pt x="0" y="0"/>
                </a:moveTo>
                <a:lnTo>
                  <a:pt x="2700845" y="0"/>
                </a:lnTo>
                <a:lnTo>
                  <a:pt x="2700845" y="4620120"/>
                </a:lnTo>
                <a:lnTo>
                  <a:pt x="0" y="4620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513604" y="4968988"/>
            <a:ext cx="5913686" cy="6402613"/>
          </a:xfrm>
          <a:custGeom>
            <a:avLst/>
            <a:gdLst/>
            <a:ahLst/>
            <a:cxnLst/>
            <a:rect l="l" t="t" r="r" b="b"/>
            <a:pathLst>
              <a:path w="5913686" h="6402613">
                <a:moveTo>
                  <a:pt x="0" y="0"/>
                </a:moveTo>
                <a:lnTo>
                  <a:pt x="5913686" y="0"/>
                </a:lnTo>
                <a:lnTo>
                  <a:pt x="5913686" y="6402613"/>
                </a:lnTo>
                <a:lnTo>
                  <a:pt x="0" y="64026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1CB5FA-FA40-AAF5-7B8B-71B69F6B8C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94234" y="2106767"/>
            <a:ext cx="12802710" cy="5078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82BC-CBF3-EE6C-3628-DC0E4061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021923E7-C44A-DF8B-8B8D-0DA7FE83D56F}"/>
              </a:ext>
            </a:extLst>
          </p:cNvPr>
          <p:cNvSpPr/>
          <p:nvPr/>
        </p:nvSpPr>
        <p:spPr>
          <a:xfrm>
            <a:off x="-512271" y="6193992"/>
            <a:ext cx="15537611" cy="2789735"/>
          </a:xfrm>
          <a:custGeom>
            <a:avLst/>
            <a:gdLst/>
            <a:ahLst/>
            <a:cxnLst/>
            <a:rect l="l" t="t" r="r" b="b"/>
            <a:pathLst>
              <a:path w="15537611" h="2789735">
                <a:moveTo>
                  <a:pt x="0" y="0"/>
                </a:moveTo>
                <a:lnTo>
                  <a:pt x="15537611" y="0"/>
                </a:lnTo>
                <a:lnTo>
                  <a:pt x="15537611" y="2789735"/>
                </a:lnTo>
                <a:lnTo>
                  <a:pt x="0" y="278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6F56EC1-E1F1-8E2C-5C99-20BC54D09BD7}"/>
              </a:ext>
            </a:extLst>
          </p:cNvPr>
          <p:cNvSpPr/>
          <p:nvPr/>
        </p:nvSpPr>
        <p:spPr>
          <a:xfrm>
            <a:off x="-414063" y="8658238"/>
            <a:ext cx="19116127" cy="2015882"/>
          </a:xfrm>
          <a:custGeom>
            <a:avLst/>
            <a:gdLst/>
            <a:ahLst/>
            <a:cxnLst/>
            <a:rect l="l" t="t" r="r" b="b"/>
            <a:pathLst>
              <a:path w="19116127" h="2015882">
                <a:moveTo>
                  <a:pt x="0" y="0"/>
                </a:moveTo>
                <a:lnTo>
                  <a:pt x="19116126" y="0"/>
                </a:lnTo>
                <a:lnTo>
                  <a:pt x="19116126" y="2015882"/>
                </a:lnTo>
                <a:lnTo>
                  <a:pt x="0" y="20158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4FDAFF4-0A2C-5F5B-71CF-9295A09CF08F}"/>
              </a:ext>
            </a:extLst>
          </p:cNvPr>
          <p:cNvSpPr/>
          <p:nvPr/>
        </p:nvSpPr>
        <p:spPr>
          <a:xfrm>
            <a:off x="-414063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0" y="0"/>
                </a:moveTo>
                <a:lnTo>
                  <a:pt x="5536159" y="0"/>
                </a:lnTo>
                <a:lnTo>
                  <a:pt x="5536159" y="2250076"/>
                </a:lnTo>
                <a:lnTo>
                  <a:pt x="0" y="2250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4A23DF6-5C53-A3EC-24C4-CFD816FEDE72}"/>
              </a:ext>
            </a:extLst>
          </p:cNvPr>
          <p:cNvSpPr/>
          <p:nvPr/>
        </p:nvSpPr>
        <p:spPr>
          <a:xfrm flipH="1">
            <a:off x="13534569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5536159" y="0"/>
                </a:moveTo>
                <a:lnTo>
                  <a:pt x="0" y="0"/>
                </a:lnTo>
                <a:lnTo>
                  <a:pt x="0" y="2250076"/>
                </a:lnTo>
                <a:lnTo>
                  <a:pt x="5536159" y="2250076"/>
                </a:lnTo>
                <a:lnTo>
                  <a:pt x="55361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9069DA-4732-8762-6E5C-B3BE77FFDF88}"/>
              </a:ext>
            </a:extLst>
          </p:cNvPr>
          <p:cNvSpPr/>
          <p:nvPr/>
        </p:nvSpPr>
        <p:spPr>
          <a:xfrm>
            <a:off x="762000" y="369962"/>
            <a:ext cx="16797346" cy="2250077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Khối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tại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tiểu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lượng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5A: 32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5B: 35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;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5C: 33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Nối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ý ở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cột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ứng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cột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hợp</a:t>
            </a:r>
            <a:r>
              <a:rPr lang="en-US" sz="3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33220E-F000-A635-BCE2-B60C0258E233}"/>
              </a:ext>
            </a:extLst>
          </p:cNvPr>
          <p:cNvSpPr/>
          <p:nvPr/>
        </p:nvSpPr>
        <p:spPr>
          <a:xfrm>
            <a:off x="756138" y="3069075"/>
            <a:ext cx="11740662" cy="15240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Tỉ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A7AB8E-27A1-350C-0535-94AA092B4A8D}"/>
              </a:ext>
            </a:extLst>
          </p:cNvPr>
          <p:cNvSpPr/>
          <p:nvPr/>
        </p:nvSpPr>
        <p:spPr>
          <a:xfrm>
            <a:off x="756138" y="4978854"/>
            <a:ext cx="11740662" cy="15240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Tỉ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phần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khối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94D576-3AC9-BEDF-6548-E830A057D854}"/>
              </a:ext>
            </a:extLst>
          </p:cNvPr>
          <p:cNvSpPr/>
          <p:nvPr/>
        </p:nvSpPr>
        <p:spPr>
          <a:xfrm>
            <a:off x="756138" y="6888633"/>
            <a:ext cx="11740662" cy="15240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Tỉ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5D4A1E1-BD77-2D29-E8DE-270827AAB347}"/>
              </a:ext>
            </a:extLst>
          </p:cNvPr>
          <p:cNvSpPr/>
          <p:nvPr/>
        </p:nvSpPr>
        <p:spPr>
          <a:xfrm>
            <a:off x="13534568" y="3085403"/>
            <a:ext cx="4024777" cy="152400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AFF97D8-2FE8-F98D-A56E-06DB859A4F7B}"/>
                  </a:ext>
                </a:extLst>
              </p:cNvPr>
              <p:cNvSpPr/>
              <p:nvPr/>
            </p:nvSpPr>
            <p:spPr>
              <a:xfrm>
                <a:off x="13534568" y="4995182"/>
                <a:ext cx="4024777" cy="1524000"/>
              </a:xfrm>
              <a:prstGeom prst="roundRect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num>
                        <m:den>
                          <m:r>
                            <a:rPr lang="en-US" sz="3200" b="1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AFF97D8-2FE8-F98D-A56E-06DB859A4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4568" y="4995182"/>
                <a:ext cx="4024777" cy="15240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17D538C-DAD0-1EB2-B16C-475B06D8AC4A}"/>
                  </a:ext>
                </a:extLst>
              </p:cNvPr>
              <p:cNvSpPr/>
              <p:nvPr/>
            </p:nvSpPr>
            <p:spPr>
              <a:xfrm>
                <a:off x="13534568" y="6904961"/>
                <a:ext cx="4024777" cy="1524000"/>
              </a:xfrm>
              <a:prstGeom prst="roundRect">
                <a:avLst/>
              </a:prstGeom>
              <a:solidFill>
                <a:schemeClr val="bg1"/>
              </a:solidFill>
              <a:ln w="571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17D538C-DAD0-1EB2-B16C-475B06D8A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4568" y="6904961"/>
                <a:ext cx="4024777" cy="152400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F78CFC-2B8E-D3C8-B44A-4295BB1ECDD7}"/>
              </a:ext>
            </a:extLst>
          </p:cNvPr>
          <p:cNvCxnSpPr>
            <a:stCxn id="3" idx="3"/>
          </p:cNvCxnSpPr>
          <p:nvPr/>
        </p:nvCxnSpPr>
        <p:spPr>
          <a:xfrm>
            <a:off x="12496800" y="3831075"/>
            <a:ext cx="1037768" cy="3598425"/>
          </a:xfrm>
          <a:prstGeom prst="line">
            <a:avLst/>
          </a:prstGeom>
          <a:ln w="38100">
            <a:solidFill>
              <a:srgbClr val="D44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6683D7-DB32-941E-562B-92FC84C44C9C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12582718" y="3847403"/>
            <a:ext cx="951850" cy="1972705"/>
          </a:xfrm>
          <a:prstGeom prst="line">
            <a:avLst/>
          </a:prstGeom>
          <a:ln w="38100">
            <a:solidFill>
              <a:srgbClr val="D44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C4B32A-74A5-4101-6594-7BA8325EFD96}"/>
              </a:ext>
            </a:extLst>
          </p:cNvPr>
          <p:cNvCxnSpPr>
            <a:cxnSpLocks/>
          </p:cNvCxnSpPr>
          <p:nvPr/>
        </p:nvCxnSpPr>
        <p:spPr>
          <a:xfrm flipV="1">
            <a:off x="12542217" y="5775049"/>
            <a:ext cx="951850" cy="1972705"/>
          </a:xfrm>
          <a:prstGeom prst="line">
            <a:avLst/>
          </a:prstGeom>
          <a:ln w="38100">
            <a:solidFill>
              <a:srgbClr val="D444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8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0000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2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13" grpId="0" animBg="1"/>
          <p:bldP spid="16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13" grpId="0" animBg="1"/>
          <p:bldP spid="16" grpId="0" animBg="1"/>
          <p:bldP spid="17" grpId="0" animBg="1"/>
          <p:bldP spid="1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5F8AC-6967-C990-CB91-A8C899CCA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62B0885-D3B7-4F01-712B-B245A988E7F1}"/>
              </a:ext>
            </a:extLst>
          </p:cNvPr>
          <p:cNvSpPr/>
          <p:nvPr/>
        </p:nvSpPr>
        <p:spPr>
          <a:xfrm>
            <a:off x="-512271" y="6193992"/>
            <a:ext cx="15537611" cy="2789735"/>
          </a:xfrm>
          <a:custGeom>
            <a:avLst/>
            <a:gdLst/>
            <a:ahLst/>
            <a:cxnLst/>
            <a:rect l="l" t="t" r="r" b="b"/>
            <a:pathLst>
              <a:path w="15537611" h="2789735">
                <a:moveTo>
                  <a:pt x="0" y="0"/>
                </a:moveTo>
                <a:lnTo>
                  <a:pt x="15537611" y="0"/>
                </a:lnTo>
                <a:lnTo>
                  <a:pt x="15537611" y="2789735"/>
                </a:lnTo>
                <a:lnTo>
                  <a:pt x="0" y="278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60D9E70-48D2-411D-64C7-08D245FD5334}"/>
              </a:ext>
            </a:extLst>
          </p:cNvPr>
          <p:cNvSpPr/>
          <p:nvPr/>
        </p:nvSpPr>
        <p:spPr>
          <a:xfrm>
            <a:off x="14344249" y="2079400"/>
            <a:ext cx="6645544" cy="6904327"/>
          </a:xfrm>
          <a:custGeom>
            <a:avLst/>
            <a:gdLst/>
            <a:ahLst/>
            <a:cxnLst/>
            <a:rect l="l" t="t" r="r" b="b"/>
            <a:pathLst>
              <a:path w="6645544" h="6904327">
                <a:moveTo>
                  <a:pt x="0" y="0"/>
                </a:moveTo>
                <a:lnTo>
                  <a:pt x="6645544" y="0"/>
                </a:lnTo>
                <a:lnTo>
                  <a:pt x="6645544" y="6904327"/>
                </a:lnTo>
                <a:lnTo>
                  <a:pt x="0" y="6904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8BE19A-FF90-0509-BB9E-90EFB2FF457A}"/>
              </a:ext>
            </a:extLst>
          </p:cNvPr>
          <p:cNvSpPr/>
          <p:nvPr/>
        </p:nvSpPr>
        <p:spPr>
          <a:xfrm>
            <a:off x="-2070721" y="2552731"/>
            <a:ext cx="4755811" cy="7282523"/>
          </a:xfrm>
          <a:custGeom>
            <a:avLst/>
            <a:gdLst/>
            <a:ahLst/>
            <a:cxnLst/>
            <a:rect l="l" t="t" r="r" b="b"/>
            <a:pathLst>
              <a:path w="4755811" h="7282523">
                <a:moveTo>
                  <a:pt x="0" y="0"/>
                </a:moveTo>
                <a:lnTo>
                  <a:pt x="4755811" y="0"/>
                </a:lnTo>
                <a:lnTo>
                  <a:pt x="4755811" y="7282523"/>
                </a:lnTo>
                <a:lnTo>
                  <a:pt x="0" y="7282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D334757-EE21-4F0B-65E8-5D09C44CB205}"/>
              </a:ext>
            </a:extLst>
          </p:cNvPr>
          <p:cNvSpPr/>
          <p:nvPr/>
        </p:nvSpPr>
        <p:spPr>
          <a:xfrm>
            <a:off x="-414063" y="8658238"/>
            <a:ext cx="19116127" cy="2015882"/>
          </a:xfrm>
          <a:custGeom>
            <a:avLst/>
            <a:gdLst/>
            <a:ahLst/>
            <a:cxnLst/>
            <a:rect l="l" t="t" r="r" b="b"/>
            <a:pathLst>
              <a:path w="19116127" h="2015882">
                <a:moveTo>
                  <a:pt x="0" y="0"/>
                </a:moveTo>
                <a:lnTo>
                  <a:pt x="19116126" y="0"/>
                </a:lnTo>
                <a:lnTo>
                  <a:pt x="19116126" y="2015882"/>
                </a:lnTo>
                <a:lnTo>
                  <a:pt x="0" y="20158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35E8158-F292-9BC9-9D61-ECB7BA260DE1}"/>
              </a:ext>
            </a:extLst>
          </p:cNvPr>
          <p:cNvSpPr/>
          <p:nvPr/>
        </p:nvSpPr>
        <p:spPr>
          <a:xfrm>
            <a:off x="979587" y="5407143"/>
            <a:ext cx="3372081" cy="3197637"/>
          </a:xfrm>
          <a:custGeom>
            <a:avLst/>
            <a:gdLst/>
            <a:ahLst/>
            <a:cxnLst/>
            <a:rect l="l" t="t" r="r" b="b"/>
            <a:pathLst>
              <a:path w="3372081" h="3197637">
                <a:moveTo>
                  <a:pt x="0" y="0"/>
                </a:moveTo>
                <a:lnTo>
                  <a:pt x="3372080" y="0"/>
                </a:lnTo>
                <a:lnTo>
                  <a:pt x="3372080" y="3197636"/>
                </a:lnTo>
                <a:lnTo>
                  <a:pt x="0" y="31976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1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E416E2A-4C1C-93CD-58E4-85E779691237}"/>
              </a:ext>
            </a:extLst>
          </p:cNvPr>
          <p:cNvSpPr/>
          <p:nvPr/>
        </p:nvSpPr>
        <p:spPr>
          <a:xfrm flipH="1">
            <a:off x="3468887" y="6729769"/>
            <a:ext cx="8004520" cy="3012610"/>
          </a:xfrm>
          <a:custGeom>
            <a:avLst/>
            <a:gdLst/>
            <a:ahLst/>
            <a:cxnLst/>
            <a:rect l="l" t="t" r="r" b="b"/>
            <a:pathLst>
              <a:path w="8004520" h="3012610">
                <a:moveTo>
                  <a:pt x="8004520" y="0"/>
                </a:moveTo>
                <a:lnTo>
                  <a:pt x="0" y="0"/>
                </a:lnTo>
                <a:lnTo>
                  <a:pt x="0" y="3012610"/>
                </a:lnTo>
                <a:lnTo>
                  <a:pt x="8004520" y="3012610"/>
                </a:lnTo>
                <a:lnTo>
                  <a:pt x="800452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8072A8E-26AC-C69F-00A9-38CD6CD076EF}"/>
              </a:ext>
            </a:extLst>
          </p:cNvPr>
          <p:cNvSpPr/>
          <p:nvPr/>
        </p:nvSpPr>
        <p:spPr>
          <a:xfrm>
            <a:off x="-414063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0" y="0"/>
                </a:moveTo>
                <a:lnTo>
                  <a:pt x="5536159" y="0"/>
                </a:lnTo>
                <a:lnTo>
                  <a:pt x="5536159" y="2250076"/>
                </a:lnTo>
                <a:lnTo>
                  <a:pt x="0" y="2250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3614419-D670-9C51-62EE-4151C43B6FBC}"/>
              </a:ext>
            </a:extLst>
          </p:cNvPr>
          <p:cNvSpPr/>
          <p:nvPr/>
        </p:nvSpPr>
        <p:spPr>
          <a:xfrm flipH="1">
            <a:off x="13534569" y="124357"/>
            <a:ext cx="5536160" cy="2250077"/>
          </a:xfrm>
          <a:custGeom>
            <a:avLst/>
            <a:gdLst/>
            <a:ahLst/>
            <a:cxnLst/>
            <a:rect l="l" t="t" r="r" b="b"/>
            <a:pathLst>
              <a:path w="5536160" h="2250077">
                <a:moveTo>
                  <a:pt x="5536159" y="0"/>
                </a:moveTo>
                <a:lnTo>
                  <a:pt x="0" y="0"/>
                </a:lnTo>
                <a:lnTo>
                  <a:pt x="0" y="2250076"/>
                </a:lnTo>
                <a:lnTo>
                  <a:pt x="5536159" y="2250076"/>
                </a:lnTo>
                <a:lnTo>
                  <a:pt x="553615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A11DF-B30A-8FD0-2A2E-48419C37DD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1116" y="1743526"/>
            <a:ext cx="1030313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̉ SỐ PHẦN TRĂM">
            <a:hlinkClick r:id="" action="ppaction://media"/>
            <a:extLst>
              <a:ext uri="{FF2B5EF4-FFF2-40B4-BE49-F238E27FC236}">
                <a16:creationId xmlns:a16="http://schemas.microsoft.com/office/drawing/2014/main" id="{801210B4-7136-E9F8-7993-9920AAB24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4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38200" y="322825"/>
            <a:ext cx="16749534" cy="8793493"/>
            <a:chOff x="0" y="0"/>
            <a:chExt cx="2286321" cy="12755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55360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3606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8449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35915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3985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294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612035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52276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3CD332E8-B6B8-309B-D079-6241D818410F}"/>
              </a:ext>
            </a:extLst>
          </p:cNvPr>
          <p:cNvSpPr/>
          <p:nvPr/>
        </p:nvSpPr>
        <p:spPr>
          <a:xfrm>
            <a:off x="15712031" y="8763061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5E4594-3358-70A5-F246-94046F84E48B}"/>
              </a:ext>
            </a:extLst>
          </p:cNvPr>
          <p:cNvSpPr/>
          <p:nvPr/>
        </p:nvSpPr>
        <p:spPr>
          <a:xfrm>
            <a:off x="3378650" y="322825"/>
            <a:ext cx="7563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Chọn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lời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đúng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D5FEEBA-80D1-065B-ACEB-9BBB44E764C5}"/>
              </a:ext>
            </a:extLst>
          </p:cNvPr>
          <p:cNvSpPr/>
          <p:nvPr/>
        </p:nvSpPr>
        <p:spPr>
          <a:xfrm>
            <a:off x="1447800" y="3390900"/>
            <a:ext cx="6248400" cy="146120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Tỉ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5B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DB6007A-B0DA-9927-90BE-02F1F6FC6F26}"/>
              </a:ext>
            </a:extLst>
          </p:cNvPr>
          <p:cNvSpPr/>
          <p:nvPr/>
        </p:nvSpPr>
        <p:spPr>
          <a:xfrm>
            <a:off x="1447800" y="6389523"/>
            <a:ext cx="6248400" cy="146120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Tỉ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5C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5B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142127C-33A3-E574-62C8-DFE04A5109ED}"/>
              </a:ext>
            </a:extLst>
          </p:cNvPr>
          <p:cNvSpPr/>
          <p:nvPr/>
        </p:nvSpPr>
        <p:spPr>
          <a:xfrm>
            <a:off x="9672473" y="3390900"/>
            <a:ext cx="6248400" cy="146120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Tỉ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5C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5A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FC641B0-0C69-34FE-7AD7-E8528A32BE1D}"/>
              </a:ext>
            </a:extLst>
          </p:cNvPr>
          <p:cNvSpPr/>
          <p:nvPr/>
        </p:nvSpPr>
        <p:spPr>
          <a:xfrm>
            <a:off x="9672473" y="6389523"/>
            <a:ext cx="6248400" cy="146120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D.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Tỉ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của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5A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va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bạn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lớp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5C </a:t>
            </a:r>
          </a:p>
        </p:txBody>
      </p:sp>
      <p:pic>
        <p:nvPicPr>
          <p:cNvPr id="1026" name="Picture 2" descr="Hình ảnh Vẽ Tay Thỏ Màu Hồng Chú Thỏ Hồng Chú PNG , Thương, Thỏ, Minh PNG  miễn phí tải tập tin PSDComment và Vector">
            <a:extLst>
              <a:ext uri="{FF2B5EF4-FFF2-40B4-BE49-F238E27FC236}">
                <a16:creationId xmlns:a16="http://schemas.microsoft.com/office/drawing/2014/main" id="{24EB0A71-44A9-EA78-1A1A-FFAA212E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750" l="0" r="98917">
                        <a14:foregroundMark x1="38167" y1="21500" x2="54333" y2="77667"/>
                        <a14:foregroundMark x1="63750" y1="28917" x2="49000" y2="58500"/>
                        <a14:foregroundMark x1="35000" y1="30250" x2="37083" y2="41000"/>
                        <a14:foregroundMark x1="60083" y1="25750" x2="55750" y2="31417"/>
                        <a14:foregroundMark x1="42417" y1="65167" x2="54333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823" y="3085734"/>
            <a:ext cx="1878287" cy="1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ình ảnh Vẽ Tay Thỏ Màu Hồng Chú Thỏ Hồng Chú PNG , Thương, Thỏ, Minh PNG  miễn phí tải tập tin PSDComment và Vector">
            <a:extLst>
              <a:ext uri="{FF2B5EF4-FFF2-40B4-BE49-F238E27FC236}">
                <a16:creationId xmlns:a16="http://schemas.microsoft.com/office/drawing/2014/main" id="{FA10023C-523F-9836-F051-944029FD9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750" l="0" r="98917">
                        <a14:foregroundMark x1="38167" y1="21500" x2="54333" y2="77667"/>
                        <a14:foregroundMark x1="63750" y1="28917" x2="49000" y2="58500"/>
                        <a14:foregroundMark x1="35000" y1="30250" x2="37083" y2="41000"/>
                        <a14:foregroundMark x1="60083" y1="25750" x2="55750" y2="31417"/>
                        <a14:foregroundMark x1="42417" y1="65167" x2="54333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068" y="6153930"/>
            <a:ext cx="1878287" cy="1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Hình ảnh Vẽ Tay Thỏ Màu Hồng Chú Thỏ Hồng Chú PNG , Thương, Thỏ, Minh PNG  miễn phí tải tập tin PSDComment và Vector">
            <a:extLst>
              <a:ext uri="{FF2B5EF4-FFF2-40B4-BE49-F238E27FC236}">
                <a16:creationId xmlns:a16="http://schemas.microsoft.com/office/drawing/2014/main" id="{DFE9F025-643B-F3CB-934D-60B504A7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750" l="0" r="98917">
                        <a14:foregroundMark x1="38167" y1="21500" x2="54333" y2="77667"/>
                        <a14:foregroundMark x1="63750" y1="28917" x2="49000" y2="58500"/>
                        <a14:foregroundMark x1="35000" y1="30250" x2="37083" y2="41000"/>
                        <a14:foregroundMark x1="60083" y1="25750" x2="55750" y2="31417"/>
                        <a14:foregroundMark x1="42417" y1="65167" x2="54333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185" y="3091046"/>
            <a:ext cx="1878287" cy="1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Hình ảnh Vẽ Tay Thỏ Màu Hồng Chú Thỏ Hồng Chú PNG , Thương, Thỏ, Minh PNG  miễn phí tải tập tin PSDComment và Vector">
            <a:extLst>
              <a:ext uri="{FF2B5EF4-FFF2-40B4-BE49-F238E27FC236}">
                <a16:creationId xmlns:a16="http://schemas.microsoft.com/office/drawing/2014/main" id="{D1A89B74-B215-5627-B56B-7CD245F2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750" l="0" r="98917">
                        <a14:foregroundMark x1="38167" y1="21500" x2="54333" y2="77667"/>
                        <a14:foregroundMark x1="63750" y1="28917" x2="49000" y2="58500"/>
                        <a14:foregroundMark x1="35000" y1="30250" x2="37083" y2="41000"/>
                        <a14:foregroundMark x1="60083" y1="25750" x2="55750" y2="31417"/>
                        <a14:foregroundMark x1="42417" y1="65167" x2="54333" y2="7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362" y="6079114"/>
            <a:ext cx="1878287" cy="187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Oval 1029">
            <a:extLst>
              <a:ext uri="{FF2B5EF4-FFF2-40B4-BE49-F238E27FC236}">
                <a16:creationId xmlns:a16="http://schemas.microsoft.com/office/drawing/2014/main" id="{B145682D-67A8-11AF-7878-F5BA86FE8C68}"/>
              </a:ext>
            </a:extLst>
          </p:cNvPr>
          <p:cNvSpPr/>
          <p:nvPr/>
        </p:nvSpPr>
        <p:spPr>
          <a:xfrm>
            <a:off x="3564763" y="1290790"/>
            <a:ext cx="1616837" cy="1821484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4" descr="200+] Carrot Png Images | Wallpapers.com">
            <a:extLst>
              <a:ext uri="{FF2B5EF4-FFF2-40B4-BE49-F238E27FC236}">
                <a16:creationId xmlns:a16="http://schemas.microsoft.com/office/drawing/2014/main" id="{D3B8547C-231F-3BB5-6689-C137B65C4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31" y="2162667"/>
            <a:ext cx="1118426" cy="94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503BB85C-C6CE-F72A-AFF0-AFED6ED2002D}"/>
                  </a:ext>
                </a:extLst>
              </p:cNvPr>
              <p:cNvSpPr/>
              <p:nvPr/>
            </p:nvSpPr>
            <p:spPr>
              <a:xfrm>
                <a:off x="1011986" y="1353427"/>
                <a:ext cx="6019597" cy="16874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Tỉ </a:t>
                </a:r>
                <a:r>
                  <a:rPr lang="en-US" sz="7200" b="1" cap="none" spc="0" dirty="0" err="1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sô</a:t>
                </a:r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́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   </a:t>
                </a:r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là:</a:t>
                </a:r>
              </a:p>
            </p:txBody>
          </p:sp>
        </mc:Choice>
        <mc:Fallback xmlns=""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503BB85C-C6CE-F72A-AFF0-AFED6ED200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986" y="1353427"/>
                <a:ext cx="6019597" cy="1687450"/>
              </a:xfrm>
              <a:prstGeom prst="rect">
                <a:avLst/>
              </a:prstGeom>
              <a:blipFill>
                <a:blip r:embed="rId15"/>
                <a:stretch>
                  <a:fillRect l="-7599" r="-6788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1030">
            <a:extLst>
              <a:ext uri="{FF2B5EF4-FFF2-40B4-BE49-F238E27FC236}">
                <a16:creationId xmlns:a16="http://schemas.microsoft.com/office/drawing/2014/main" id="{72015471-8C98-C719-A13E-6287119A4B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1525" y="242095"/>
            <a:ext cx="2127688" cy="1103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8682490F-1D71-6CBD-5482-3712E4332734}"/>
                  </a:ext>
                </a:extLst>
              </p:cNvPr>
              <p:cNvSpPr txBox="1"/>
              <p:nvPr/>
            </p:nvSpPr>
            <p:spPr>
              <a:xfrm>
                <a:off x="10460481" y="1298105"/>
                <a:ext cx="1103671" cy="1687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kumimoji="0" lang="en-US" sz="7200" b="1" i="0" u="none" strike="noStrike" kern="1200" cap="none" spc="0" normalizeH="0" baseline="0" noProof="0" dirty="0">
                    <a:ln w="22225">
                      <a:noFill/>
                      <a:prstDash val="solid"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8682490F-1D71-6CBD-5482-3712E4332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0481" y="1298105"/>
                <a:ext cx="1103671" cy="1687450"/>
              </a:xfrm>
              <a:prstGeom prst="rect">
                <a:avLst/>
              </a:prstGeom>
              <a:blipFill>
                <a:blip r:embed="rId17"/>
                <a:stretch>
                  <a:fillRect r="-53591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4" name="TextBox 1033">
            <a:extLst>
              <a:ext uri="{FF2B5EF4-FFF2-40B4-BE49-F238E27FC236}">
                <a16:creationId xmlns:a16="http://schemas.microsoft.com/office/drawing/2014/main" id="{4E410BCA-E27B-CEE9-CCA6-15C91971AA15}"/>
              </a:ext>
            </a:extLst>
          </p:cNvPr>
          <p:cNvSpPr txBox="1"/>
          <p:nvPr/>
        </p:nvSpPr>
        <p:spPr>
          <a:xfrm>
            <a:off x="11700284" y="1502489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5C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B439045C-5D94-8CBF-C4F8-123EC39D8994}"/>
              </a:ext>
            </a:extLst>
          </p:cNvPr>
          <p:cNvSpPr txBox="1"/>
          <p:nvPr/>
        </p:nvSpPr>
        <p:spPr>
          <a:xfrm>
            <a:off x="11724865" y="2332991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sô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học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lớp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5B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2.83951E-6 L 0.11424 0.4004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200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 animBg="1"/>
      <p:bldP spid="28" grpId="0" animBg="1"/>
      <p:bldP spid="28" grpId="1" animBg="1"/>
      <p:bldP spid="29" grpId="0" animBg="1"/>
      <p:bldP spid="30" grpId="0" animBg="1"/>
      <p:bldP spid="1030" grpId="0" animBg="1"/>
      <p:bldP spid="1028" grpId="0"/>
      <p:bldP spid="1033" grpId="0"/>
      <p:bldP spid="1034" grpId="0"/>
      <p:bldP spid="10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F5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0AB407-865C-4ED3-2F9F-8418B62A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CF0328-35CB-347F-61E1-4249195CE4C3}"/>
              </a:ext>
            </a:extLst>
          </p:cNvPr>
          <p:cNvSpPr/>
          <p:nvPr/>
        </p:nvSpPr>
        <p:spPr>
          <a:xfrm>
            <a:off x="0" y="6167424"/>
            <a:ext cx="18668711" cy="3351915"/>
          </a:xfrm>
          <a:custGeom>
            <a:avLst/>
            <a:gdLst/>
            <a:ahLst/>
            <a:cxnLst/>
            <a:rect l="l" t="t" r="r" b="b"/>
            <a:pathLst>
              <a:path w="18668711" h="3351915">
                <a:moveTo>
                  <a:pt x="0" y="0"/>
                </a:moveTo>
                <a:lnTo>
                  <a:pt x="18668711" y="0"/>
                </a:lnTo>
                <a:lnTo>
                  <a:pt x="18668711" y="3351915"/>
                </a:lnTo>
                <a:lnTo>
                  <a:pt x="0" y="3351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9E8C6EF-5DF6-6F25-5FD9-1DEEDC967BF7}"/>
              </a:ext>
            </a:extLst>
          </p:cNvPr>
          <p:cNvGrpSpPr/>
          <p:nvPr/>
        </p:nvGrpSpPr>
        <p:grpSpPr>
          <a:xfrm>
            <a:off x="838200" y="703200"/>
            <a:ext cx="16749534" cy="8413118"/>
            <a:chOff x="0" y="0"/>
            <a:chExt cx="2286321" cy="127559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4B63B01-4B49-0FED-0796-3C3D8D14BEC3}"/>
                </a:ext>
              </a:extLst>
            </p:cNvPr>
            <p:cNvSpPr/>
            <p:nvPr/>
          </p:nvSpPr>
          <p:spPr>
            <a:xfrm>
              <a:off x="0" y="0"/>
              <a:ext cx="2286321" cy="1275590"/>
            </a:xfrm>
            <a:custGeom>
              <a:avLst/>
              <a:gdLst/>
              <a:ahLst/>
              <a:cxnLst/>
              <a:rect l="l" t="t" r="r" b="b"/>
              <a:pathLst>
                <a:path w="2286321" h="1275590">
                  <a:moveTo>
                    <a:pt x="26401" y="0"/>
                  </a:moveTo>
                  <a:lnTo>
                    <a:pt x="2259921" y="0"/>
                  </a:lnTo>
                  <a:cubicBezTo>
                    <a:pt x="2266923" y="0"/>
                    <a:pt x="2273638" y="2781"/>
                    <a:pt x="2278589" y="7733"/>
                  </a:cubicBezTo>
                  <a:cubicBezTo>
                    <a:pt x="2283540" y="12684"/>
                    <a:pt x="2286321" y="19399"/>
                    <a:pt x="2286321" y="26401"/>
                  </a:cubicBezTo>
                  <a:lnTo>
                    <a:pt x="2286321" y="1249189"/>
                  </a:lnTo>
                  <a:cubicBezTo>
                    <a:pt x="2286321" y="1256191"/>
                    <a:pt x="2283540" y="1262906"/>
                    <a:pt x="2278589" y="1267857"/>
                  </a:cubicBezTo>
                  <a:cubicBezTo>
                    <a:pt x="2273638" y="1272808"/>
                    <a:pt x="2266923" y="1275590"/>
                    <a:pt x="2259921" y="1275590"/>
                  </a:cubicBezTo>
                  <a:lnTo>
                    <a:pt x="26401" y="1275590"/>
                  </a:lnTo>
                  <a:cubicBezTo>
                    <a:pt x="19399" y="1275590"/>
                    <a:pt x="12684" y="1272808"/>
                    <a:pt x="7733" y="1267857"/>
                  </a:cubicBezTo>
                  <a:cubicBezTo>
                    <a:pt x="2781" y="1262906"/>
                    <a:pt x="0" y="1256191"/>
                    <a:pt x="0" y="1249189"/>
                  </a:cubicBezTo>
                  <a:lnTo>
                    <a:pt x="0" y="26401"/>
                  </a:lnTo>
                  <a:cubicBezTo>
                    <a:pt x="0" y="19399"/>
                    <a:pt x="2781" y="12684"/>
                    <a:pt x="7733" y="7733"/>
                  </a:cubicBezTo>
                  <a:cubicBezTo>
                    <a:pt x="12684" y="2781"/>
                    <a:pt x="19399" y="0"/>
                    <a:pt x="2640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73A8885-9560-76C8-803E-A4985709CB87}"/>
                </a:ext>
              </a:extLst>
            </p:cNvPr>
            <p:cNvSpPr txBox="1"/>
            <p:nvPr/>
          </p:nvSpPr>
          <p:spPr>
            <a:xfrm>
              <a:off x="0" y="-47625"/>
              <a:ext cx="2286321" cy="13232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90D2520-F45E-7D42-DF66-6685EA4FE342}"/>
              </a:ext>
            </a:extLst>
          </p:cNvPr>
          <p:cNvSpPr/>
          <p:nvPr/>
        </p:nvSpPr>
        <p:spPr>
          <a:xfrm>
            <a:off x="0" y="9473424"/>
            <a:ext cx="18288000" cy="2286381"/>
          </a:xfrm>
          <a:custGeom>
            <a:avLst/>
            <a:gdLst/>
            <a:ahLst/>
            <a:cxnLst/>
            <a:rect l="l" t="t" r="r" b="b"/>
            <a:pathLst>
              <a:path w="21681195" h="2286381">
                <a:moveTo>
                  <a:pt x="0" y="0"/>
                </a:moveTo>
                <a:lnTo>
                  <a:pt x="21681196" y="0"/>
                </a:lnTo>
                <a:lnTo>
                  <a:pt x="21681196" y="2286380"/>
                </a:lnTo>
                <a:lnTo>
                  <a:pt x="0" y="2286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CE32C20-B574-67A8-5730-0695C489DEED}"/>
              </a:ext>
            </a:extLst>
          </p:cNvPr>
          <p:cNvSpPr/>
          <p:nvPr/>
        </p:nvSpPr>
        <p:spPr>
          <a:xfrm>
            <a:off x="10555360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1EBEA91C-508E-60E9-1DAF-7DEB9699B0AC}"/>
              </a:ext>
            </a:extLst>
          </p:cNvPr>
          <p:cNvSpPr/>
          <p:nvPr/>
        </p:nvSpPr>
        <p:spPr>
          <a:xfrm>
            <a:off x="1313606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1F82CD2-72D2-C00D-3785-BB1345997FEE}"/>
              </a:ext>
            </a:extLst>
          </p:cNvPr>
          <p:cNvSpPr/>
          <p:nvPr/>
        </p:nvSpPr>
        <p:spPr>
          <a:xfrm>
            <a:off x="2778449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6997BAF-D084-C15E-0950-087E640112BC}"/>
              </a:ext>
            </a:extLst>
          </p:cNvPr>
          <p:cNvSpPr/>
          <p:nvPr/>
        </p:nvSpPr>
        <p:spPr>
          <a:xfrm>
            <a:off x="5359151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43C539A-A373-146D-A9A0-2B97D30B77CE}"/>
              </a:ext>
            </a:extLst>
          </p:cNvPr>
          <p:cNvSpPr/>
          <p:nvPr/>
        </p:nvSpPr>
        <p:spPr>
          <a:xfrm>
            <a:off x="793985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A71C933-22E7-A102-69A0-2E3AC0698095}"/>
              </a:ext>
            </a:extLst>
          </p:cNvPr>
          <p:cNvSpPr/>
          <p:nvPr/>
        </p:nvSpPr>
        <p:spPr>
          <a:xfrm>
            <a:off x="162942" y="8812824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BCE33A04-7202-4990-5C54-6D2384341536}"/>
              </a:ext>
            </a:extLst>
          </p:cNvPr>
          <p:cNvSpPr/>
          <p:nvPr/>
        </p:nvSpPr>
        <p:spPr>
          <a:xfrm>
            <a:off x="14612035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B92C004-7FFE-5853-5EEB-8DFC40E5885B}"/>
              </a:ext>
            </a:extLst>
          </p:cNvPr>
          <p:cNvSpPr/>
          <p:nvPr/>
        </p:nvSpPr>
        <p:spPr>
          <a:xfrm>
            <a:off x="-852276" y="-452239"/>
            <a:ext cx="4269265" cy="1735169"/>
          </a:xfrm>
          <a:custGeom>
            <a:avLst/>
            <a:gdLst/>
            <a:ahLst/>
            <a:cxnLst/>
            <a:rect l="l" t="t" r="r" b="b"/>
            <a:pathLst>
              <a:path w="4269265" h="1735169">
                <a:moveTo>
                  <a:pt x="0" y="0"/>
                </a:moveTo>
                <a:lnTo>
                  <a:pt x="4269265" y="0"/>
                </a:lnTo>
                <a:lnTo>
                  <a:pt x="4269265" y="1735169"/>
                </a:lnTo>
                <a:lnTo>
                  <a:pt x="0" y="173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D54CFB6A-A981-5DD0-0CBD-F483EDDB4198}"/>
              </a:ext>
            </a:extLst>
          </p:cNvPr>
          <p:cNvSpPr/>
          <p:nvPr/>
        </p:nvSpPr>
        <p:spPr>
          <a:xfrm>
            <a:off x="15712031" y="8763061"/>
            <a:ext cx="2951948" cy="890952"/>
          </a:xfrm>
          <a:custGeom>
            <a:avLst/>
            <a:gdLst/>
            <a:ahLst/>
            <a:cxnLst/>
            <a:rect l="l" t="t" r="r" b="b"/>
            <a:pathLst>
              <a:path w="2951948" h="890952">
                <a:moveTo>
                  <a:pt x="0" y="0"/>
                </a:moveTo>
                <a:lnTo>
                  <a:pt x="2951948" y="0"/>
                </a:lnTo>
                <a:lnTo>
                  <a:pt x="2951948" y="890952"/>
                </a:lnTo>
                <a:lnTo>
                  <a:pt x="0" y="89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ED0B25-A208-05A9-BFB1-F59AFAD5955F}"/>
              </a:ext>
            </a:extLst>
          </p:cNvPr>
          <p:cNvSpPr/>
          <p:nvPr/>
        </p:nvSpPr>
        <p:spPr>
          <a:xfrm>
            <a:off x="3270935" y="999905"/>
            <a:ext cx="140328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Viết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các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dưới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thành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các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̉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́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phần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mẫu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n-US" sz="5400" b="1" cap="none" spc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837AB70C-B5AD-37E8-0BEF-647C3AE24DB1}"/>
                  </a:ext>
                </a:extLst>
              </p:cNvPr>
              <p:cNvSpPr/>
              <p:nvPr/>
            </p:nvSpPr>
            <p:spPr>
              <a:xfrm>
                <a:off x="1815600" y="3236631"/>
                <a:ext cx="7654660" cy="169277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en-US" sz="54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Mẫu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 cap="none" spc="0" smtClean="0">
                            <a:ln w="22225">
                              <a:noFill/>
                              <a:prstDash val="solid"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ln w="22225">
                              <a:noFill/>
                              <a:prstDash val="solid"/>
                            </a:ln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ln w="22225">
                              <a:noFill/>
                              <a:prstDash val="solid"/>
                            </a:ln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7200" b="1" i="1" smtClean="0">
                            <a:ln w="22225">
                              <a:noFill/>
                              <a:prstDash val="solid"/>
                            </a:ln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72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5400" b="1" cap="none" spc="0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36% </a:t>
                </a:r>
              </a:p>
            </p:txBody>
          </p:sp>
        </mc:Choice>
        <mc:Fallback xmlns="">
          <p:sp>
            <p:nvSpPr>
              <p:cNvPr id="1028" name="Rectangle 1027">
                <a:extLst>
                  <a:ext uri="{FF2B5EF4-FFF2-40B4-BE49-F238E27FC236}">
                    <a16:creationId xmlns:a16="http://schemas.microsoft.com/office/drawing/2014/main" id="{837AB70C-B5AD-37E8-0BEF-647C3AE24D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600" y="3236631"/>
                <a:ext cx="7654660" cy="1692771"/>
              </a:xfrm>
              <a:prstGeom prst="rect">
                <a:avLst/>
              </a:prstGeom>
              <a:blipFill>
                <a:blip r:embed="rId10"/>
                <a:stretch>
                  <a:fillRect l="-4299" r="-3185"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43EF6E8-6F51-C739-0838-951FA2CDFB38}"/>
              </a:ext>
            </a:extLst>
          </p:cNvPr>
          <p:cNvSpPr/>
          <p:nvPr/>
        </p:nvSpPr>
        <p:spPr>
          <a:xfrm>
            <a:off x="1779828" y="5982987"/>
            <a:ext cx="782137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cap="none" spc="0" dirty="0" err="1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Mẫu</a:t>
            </a:r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37,5 : 100 = 37,5%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4D5B9-FC2D-1895-D83A-1F296E811623}"/>
              </a:ext>
            </a:extLst>
          </p:cNvPr>
          <p:cNvSpPr/>
          <p:nvPr/>
        </p:nvSpPr>
        <p:spPr>
          <a:xfrm>
            <a:off x="774333" y="3749838"/>
            <a:ext cx="800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B4B10-853A-C7B8-91E2-1C7C56BFE25A}"/>
              </a:ext>
            </a:extLst>
          </p:cNvPr>
          <p:cNvSpPr/>
          <p:nvPr/>
        </p:nvSpPr>
        <p:spPr>
          <a:xfrm>
            <a:off x="725957" y="5982987"/>
            <a:ext cx="838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>
                <a:ln w="22225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778B-E98D-E531-0414-2791D767AFD0}"/>
                  </a:ext>
                </a:extLst>
              </p:cNvPr>
              <p:cNvSpPr txBox="1"/>
              <p:nvPr/>
            </p:nvSpPr>
            <p:spPr>
              <a:xfrm>
                <a:off x="10056407" y="3236631"/>
                <a:ext cx="1670785" cy="1725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𝟓𝟎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𝟐𝟎𝟎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CD778B-E98D-E531-0414-2791D767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6407" y="3236631"/>
                <a:ext cx="1670785" cy="172528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C6D3A1-127F-B0E1-480F-85D6420EB95C}"/>
                  </a:ext>
                </a:extLst>
              </p:cNvPr>
              <p:cNvSpPr txBox="1"/>
              <p:nvPr/>
            </p:nvSpPr>
            <p:spPr>
              <a:xfrm>
                <a:off x="12402450" y="3224323"/>
                <a:ext cx="1670785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𝟕𝟓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𝟑𝟎𝟎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BC6D3A1-127F-B0E1-480F-85D6420EB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2450" y="3224323"/>
                <a:ext cx="1670785" cy="167039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ACF2FC6-95DB-048E-09CD-16940BD5B677}"/>
                  </a:ext>
                </a:extLst>
              </p:cNvPr>
              <p:cNvSpPr txBox="1"/>
              <p:nvPr/>
            </p:nvSpPr>
            <p:spPr>
              <a:xfrm>
                <a:off x="14612035" y="3264074"/>
                <a:ext cx="1670785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ACF2FC6-95DB-048E-09CD-16940BD5B6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2035" y="3264074"/>
                <a:ext cx="1670785" cy="167039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192C4B3E-22C6-AABA-30FD-4F04A6936469}"/>
              </a:ext>
            </a:extLst>
          </p:cNvPr>
          <p:cNvSpPr txBox="1"/>
          <p:nvPr/>
        </p:nvSpPr>
        <p:spPr>
          <a:xfrm>
            <a:off x="2155100" y="7369882"/>
            <a:ext cx="3262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5,2 : 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7AD61B-BEEE-8BD0-0553-D0BAC3B1B249}"/>
              </a:ext>
            </a:extLst>
          </p:cNvPr>
          <p:cNvSpPr txBox="1"/>
          <p:nvPr/>
        </p:nvSpPr>
        <p:spPr>
          <a:xfrm>
            <a:off x="6255362" y="7414760"/>
            <a:ext cx="4077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110,6 : 100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D2D11305-4DC3-7532-91D8-54FD608A97E2}"/>
              </a:ext>
            </a:extLst>
          </p:cNvPr>
          <p:cNvSpPr txBox="1"/>
          <p:nvPr/>
        </p:nvSpPr>
        <p:spPr>
          <a:xfrm>
            <a:off x="11170673" y="7426845"/>
            <a:ext cx="29519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0,5 : 100</a:t>
            </a:r>
          </a:p>
        </p:txBody>
      </p:sp>
      <p:pic>
        <p:nvPicPr>
          <p:cNvPr id="1031" name="Picture 1030">
            <a:extLst>
              <a:ext uri="{FF2B5EF4-FFF2-40B4-BE49-F238E27FC236}">
                <a16:creationId xmlns:a16="http://schemas.microsoft.com/office/drawing/2014/main" id="{D461F82B-64E7-AAE9-E054-586ED79938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484" y="1152789"/>
            <a:ext cx="2694666" cy="13229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87D7F4-7D96-C726-0EC2-888F0B6720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787" y="6159804"/>
            <a:ext cx="4259120" cy="38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1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28" grpId="0" animBg="1"/>
      <p:bldP spid="2" grpId="0" animBg="1"/>
      <p:bldP spid="7" grpId="0"/>
      <p:bldP spid="8" grpId="0"/>
      <p:bldP spid="16" grpId="0"/>
      <p:bldP spid="20" grpId="0"/>
      <p:bldP spid="25" grpId="0"/>
      <p:bldP spid="26" grpId="0"/>
      <p:bldP spid="31" grpId="0"/>
      <p:bldP spid="10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7" y="1484955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3" y="1470740"/>
            <a:ext cx="4127351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3" y="1484955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5" y="4621933"/>
            <a:ext cx="4163930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8" y="4678132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5" y="4650032"/>
            <a:ext cx="4304150" cy="38651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83C51D-7959-755F-1BF9-7684247AAB3E}"/>
              </a:ext>
            </a:extLst>
          </p:cNvPr>
          <p:cNvSpPr txBox="1"/>
          <p:nvPr/>
        </p:nvSpPr>
        <p:spPr>
          <a:xfrm>
            <a:off x="5342202" y="7921516"/>
            <a:ext cx="82975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mảnh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tục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0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40" y="790739"/>
            <a:ext cx="12696923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1" y="1081915"/>
            <a:ext cx="12158981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2"/>
              <p:cNvSpPr txBox="1"/>
              <p:nvPr/>
            </p:nvSpPr>
            <p:spPr>
              <a:xfrm>
                <a:off x="3588246" y="2706027"/>
                <a:ext cx="11430000" cy="24054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914445"/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Viết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dưới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dạng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ti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̉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sô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́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phần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60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kumimoji="0" lang="en-US" sz="6600" b="0" i="0" u="none" strike="noStrike" kern="1200" cap="none" spc="0" normalizeH="0" baseline="0" noProof="0" smtClean="0">
                        <a:ln w="22225">
                          <a:noFill/>
                          <a:prstDash val="solid"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 w="22225">
                              <a:noFill/>
                              <a:prstDash val="solid"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𝟐𝟎𝟎</m:t>
                        </m:r>
                      </m:den>
                    </m:f>
                  </m:oMath>
                </a14:m>
                <a:endParaRPr lang="en-US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46" y="2706027"/>
                <a:ext cx="11430000" cy="2405467"/>
              </a:xfrm>
              <a:prstGeom prst="rect">
                <a:avLst/>
              </a:prstGeom>
              <a:blipFill>
                <a:blip r:embed="rId5"/>
                <a:stretch>
                  <a:fillRect l="-2720" t="-9645" r="-4533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1" y="1122175"/>
            <a:ext cx="3920069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2"/>
              <p:cNvSpPr txBox="1"/>
              <p:nvPr/>
            </p:nvSpPr>
            <p:spPr>
              <a:xfrm>
                <a:off x="3588246" y="5944686"/>
                <a:ext cx="11430000" cy="241899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𝟓𝟎</m:t>
                          </m:r>
                        </m:num>
                        <m:den>
                          <m:r>
                            <a:rPr lang="en-US" sz="8000" b="1" i="1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𝟐𝟎𝟎</m:t>
                          </m:r>
                        </m:den>
                      </m:f>
                      <m:r>
                        <a:rPr lang="en-US" sz="8000" b="1" i="1" smtClean="0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80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80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8000" b="1" i="1" smtClean="0">
                              <a:ln w="22225">
                                <a:noFill/>
                                <a:prstDash val="solid"/>
                              </a:ln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8000" b="1" i="1" smtClean="0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lang="en-US" sz="8000" b="1" i="1" smtClean="0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𝟐𝟓</m:t>
                      </m:r>
                      <m:r>
                        <a:rPr lang="en-US" sz="8000" b="1" i="1" smtClean="0">
                          <a:ln w="22225">
                            <a:noFill/>
                            <a:prstDash val="solid"/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7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46" y="5944686"/>
                <a:ext cx="11430000" cy="24189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2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55" y="225052"/>
            <a:ext cx="3641279" cy="37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EBA8B37-ADBF-4943-80E9-15C7B05467A1}"/>
</file>

<file path=customXml/itemProps2.xml><?xml version="1.0" encoding="utf-8"?>
<ds:datastoreItem xmlns:ds="http://schemas.openxmlformats.org/officeDocument/2006/customXml" ds:itemID="{D731CABB-C4AD-450D-A5E6-F344F446B2E1}"/>
</file>

<file path=customXml/itemProps3.xml><?xml version="1.0" encoding="utf-8"?>
<ds:datastoreItem xmlns:ds="http://schemas.openxmlformats.org/officeDocument/2006/customXml" ds:itemID="{06C77DFD-B987-4D7A-B415-FC915C75DB32}"/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617</Words>
  <Application>Microsoft Office PowerPoint</Application>
  <PresentationFormat>Custom</PresentationFormat>
  <Paragraphs>91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Cambria Math</vt:lpstr>
      <vt:lpstr>Calibri (MS)</vt:lpstr>
      <vt:lpstr>Arial</vt:lpstr>
      <vt:lpstr>Times New Roman</vt:lpstr>
      <vt:lpstr>Open Sans</vt:lpstr>
      <vt:lpstr>#9Slide05 Cimochi</vt:lpstr>
      <vt:lpstr>SVN-Newton</vt:lpstr>
      <vt:lpstr>Cambria</vt:lpstr>
      <vt:lpstr>#9Slide07 HoneyCream</vt:lpstr>
      <vt:lpstr>Calibri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</dc:title>
  <dc:creator>ADMIN</dc:creator>
  <cp:lastModifiedBy>Laptop T&amp;T</cp:lastModifiedBy>
  <cp:revision>13</cp:revision>
  <dcterms:created xsi:type="dcterms:W3CDTF">2006-08-16T00:00:00Z</dcterms:created>
  <dcterms:modified xsi:type="dcterms:W3CDTF">2024-12-01T09:49:51Z</dcterms:modified>
  <dc:identifier>DAGXi0e--q0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