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23.xml" ContentType="application/vnd.openxmlformats-officedocument.presentationml.slide+xml"/>
  <Override PartName="/ppt/presentation.xml" ContentType="application/vnd.openxmlformats-officedocument.presentationml.presentation.main+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4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44.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14.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8.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 id="2147483687" r:id="rId4"/>
  </p:sldMasterIdLst>
  <p:notesMasterIdLst>
    <p:notesMasterId r:id="rId28"/>
  </p:notesMasterIdLst>
  <p:sldIdLst>
    <p:sldId id="256" r:id="rId5"/>
    <p:sldId id="257" r:id="rId6"/>
    <p:sldId id="258" r:id="rId7"/>
    <p:sldId id="264" r:id="rId8"/>
    <p:sldId id="285" r:id="rId9"/>
    <p:sldId id="266" r:id="rId10"/>
    <p:sldId id="268" r:id="rId11"/>
    <p:sldId id="269" r:id="rId12"/>
    <p:sldId id="271" r:id="rId13"/>
    <p:sldId id="286" r:id="rId14"/>
    <p:sldId id="273" r:id="rId15"/>
    <p:sldId id="274" r:id="rId16"/>
    <p:sldId id="287" r:id="rId17"/>
    <p:sldId id="270" r:id="rId18"/>
    <p:sldId id="277" r:id="rId19"/>
    <p:sldId id="278" r:id="rId20"/>
    <p:sldId id="288" r:id="rId21"/>
    <p:sldId id="280" r:id="rId22"/>
    <p:sldId id="281" r:id="rId23"/>
    <p:sldId id="282" r:id="rId24"/>
    <p:sldId id="289" r:id="rId25"/>
    <p:sldId id="284" r:id="rId26"/>
    <p:sldId id="290" r:id="rId27"/>
  </p:sldIdLst>
  <p:sldSz cx="18288000" cy="10287000"/>
  <p:notesSz cx="6858000" cy="9144000"/>
  <p:embeddedFontLst>
    <p:embeddedFont>
      <p:font typeface="#9Slide06 SVNDope Script" pitchFamily="2" charset="0"/>
      <p:regular r:id="rId29"/>
    </p:embeddedFont>
    <p:embeddedFont>
      <p:font typeface="#9Slide03 AllRoundGothic" panose="020B0703020202020104" pitchFamily="34" charset="0"/>
      <p:regular r:id="rId30"/>
    </p:embeddedFont>
    <p:embeddedFont>
      <p:font typeface="SVN-Newton" panose="02040603050506020204" pitchFamily="18" charset="0"/>
      <p:regular r:id="rId31"/>
    </p:embeddedFont>
    <p:embeddedFont>
      <p:font typeface="Cambria" panose="0204050305040603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DDF"/>
    <a:srgbClr val="4F81BD"/>
    <a:srgbClr val="CCE5BF"/>
    <a:srgbClr val="79C366"/>
    <a:srgbClr val="3383BE"/>
    <a:srgbClr val="2E6F4D"/>
    <a:srgbClr val="259740"/>
    <a:srgbClr val="CF7534"/>
    <a:srgbClr val="D3725A"/>
    <a:srgbClr val="F09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0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5569F-57DE-4D5D-9014-B071D9D539A6}" type="datetimeFigureOut">
              <a:rPr lang="en-GB" smtClean="0"/>
              <a:t>01/12/2024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64C26-8B03-404D-AB54-985A32CAC5B7}" type="slidenum">
              <a:rPr lang="en-GB" smtClean="0"/>
              <a:t>‹#›</a:t>
            </a:fld>
            <a:endParaRPr lang="en-GB"/>
          </a:p>
        </p:txBody>
      </p:sp>
    </p:spTree>
    <p:extLst>
      <p:ext uri="{BB962C8B-B14F-4D97-AF65-F5344CB8AC3E}">
        <p14:creationId xmlns:p14="http://schemas.microsoft.com/office/powerpoint/2010/main" val="196153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064C26-8B03-404D-AB54-985A32CAC5B7}" type="slidenum">
              <a:rPr lang="en-GB" smtClean="0"/>
              <a:t>12</a:t>
            </a:fld>
            <a:endParaRPr lang="en-GB"/>
          </a:p>
        </p:txBody>
      </p:sp>
    </p:spTree>
    <p:extLst>
      <p:ext uri="{BB962C8B-B14F-4D97-AF65-F5344CB8AC3E}">
        <p14:creationId xmlns:p14="http://schemas.microsoft.com/office/powerpoint/2010/main" val="343662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064C26-8B03-404D-AB54-985A32CAC5B7}" type="slidenum">
              <a:rPr lang="en-GB" smtClean="0"/>
              <a:t>16</a:t>
            </a:fld>
            <a:endParaRPr lang="en-GB"/>
          </a:p>
        </p:txBody>
      </p:sp>
    </p:spTree>
    <p:extLst>
      <p:ext uri="{BB962C8B-B14F-4D97-AF65-F5344CB8AC3E}">
        <p14:creationId xmlns:p14="http://schemas.microsoft.com/office/powerpoint/2010/main" val="123864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699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496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917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194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84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66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77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29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270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7012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752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16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067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7971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2393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817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48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4090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558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83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7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819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491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600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9019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6944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93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223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8837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124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036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905263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1558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204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7454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56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p:cNvPicPr>
            <a:picLocks noChangeAspect="1"/>
          </p:cNvPicPr>
          <p:nvPr userDrawn="1"/>
        </p:nvPicPr>
        <p:blipFill>
          <a:blip r:embed="rId14"/>
          <a:stretch>
            <a:fillRect/>
          </a:stretch>
        </p:blipFill>
        <p:spPr>
          <a:xfrm>
            <a:off x="-204537" y="-114300"/>
            <a:ext cx="18516600" cy="10668000"/>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3" name="TextBox 12"/>
          <p:cNvSpPr txBox="1"/>
          <p:nvPr userDrawn="1"/>
        </p:nvSpPr>
        <p:spPr>
          <a:xfrm>
            <a:off x="17162780" y="9936162"/>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a:stretch>
            <a:fillRect/>
          </a:stretch>
        </p:blipFill>
        <p:spPr>
          <a:xfrm>
            <a:off x="-204537" y="-114300"/>
            <a:ext cx="18516600" cy="1066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Rectangle 7"/>
          <p:cNvSpPr/>
          <p:nvPr userDrawn="1"/>
        </p:nvSpPr>
        <p:spPr>
          <a:xfrm>
            <a:off x="513080" y="419100"/>
            <a:ext cx="17297400" cy="937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3" name="TextBox 12"/>
          <p:cNvSpPr txBox="1"/>
          <p:nvPr userDrawn="1"/>
        </p:nvSpPr>
        <p:spPr>
          <a:xfrm>
            <a:off x="17162780" y="9936162"/>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7285295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a:stretch>
            <a:fillRect/>
          </a:stretch>
        </p:blipFill>
        <p:spPr>
          <a:xfrm>
            <a:off x="-204537" y="-114300"/>
            <a:ext cx="18516600" cy="1066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Rectangle 7"/>
          <p:cNvSpPr/>
          <p:nvPr userDrawn="1"/>
        </p:nvSpPr>
        <p:spPr>
          <a:xfrm>
            <a:off x="152400" y="152400"/>
            <a:ext cx="1800225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3" name="TextBox 12"/>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1777527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5827333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51.svg"/><Relationship Id="rId11" Type="http://schemas.openxmlformats.org/officeDocument/2006/relationships/image" Target="../media/image53.sv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21.sv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11" Type="http://schemas.openxmlformats.org/officeDocument/2006/relationships/image" Target="../media/image24.png"/><Relationship Id="rId10" Type="http://schemas.openxmlformats.org/officeDocument/2006/relationships/image" Target="../media/image14.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51.svg"/><Relationship Id="rId11" Type="http://schemas.openxmlformats.org/officeDocument/2006/relationships/image" Target="../media/image53.sv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21.sv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 Id="rId11" Type="http://schemas.openxmlformats.org/officeDocument/2006/relationships/image" Target="../media/image27.png"/><Relationship Id="rId10" Type="http://schemas.openxmlformats.org/officeDocument/2006/relationships/image" Target="../media/image14.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51.svg"/><Relationship Id="rId11" Type="http://schemas.openxmlformats.org/officeDocument/2006/relationships/image" Target="../media/image53.sv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21.sv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1.svg"/><Relationship Id="rId2" Type="http://schemas.openxmlformats.org/officeDocument/2006/relationships/image" Target="../media/image28.png"/><Relationship Id="rId1" Type="http://schemas.openxmlformats.org/officeDocument/2006/relationships/slideLayout" Target="../slideLayouts/slideLayout8.xml"/><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xml"/><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9" Type="http://schemas.openxmlformats.org/officeDocument/2006/relationships/image" Target="../media/image15.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51.svg"/><Relationship Id="rId11" Type="http://schemas.openxmlformats.org/officeDocument/2006/relationships/image" Target="../media/image53.sv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21.svg"/><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9.png"/><Relationship Id="rId5" Type="http://schemas.openxmlformats.org/officeDocument/2006/relationships/image" Target="../media/image3.svg"/><Relationship Id="rId10" Type="http://schemas.openxmlformats.org/officeDocument/2006/relationships/image" Target="../media/image14.png"/><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51.svg"/><Relationship Id="rId11" Type="http://schemas.openxmlformats.org/officeDocument/2006/relationships/image" Target="../media/image53.sv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21.sv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1.svg"/><Relationship Id="rId2" Type="http://schemas.openxmlformats.org/officeDocument/2006/relationships/image" Target="../media/image22.png"/><Relationship Id="rId1" Type="http://schemas.openxmlformats.org/officeDocument/2006/relationships/slideLayout" Target="../slideLayouts/slideLayout8.xml"/><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51.sv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21.sv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1887200" y="3821418"/>
            <a:ext cx="7617602" cy="7305220"/>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0" y="-210959"/>
            <a:ext cx="3428999" cy="4821059"/>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sp>
      <p:pic>
        <p:nvPicPr>
          <p:cNvPr id="2" name="Picture 1"/>
          <p:cNvPicPr>
            <a:picLocks noChangeAspect="1"/>
          </p:cNvPicPr>
          <p:nvPr/>
        </p:nvPicPr>
        <p:blipFill>
          <a:blip r:embed="rId10"/>
          <a:stretch>
            <a:fillRect/>
          </a:stretch>
        </p:blipFill>
        <p:spPr>
          <a:xfrm>
            <a:off x="2286000" y="1827193"/>
            <a:ext cx="13881795" cy="695004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60926" y="-148709"/>
            <a:ext cx="1527074" cy="1527074"/>
          </a:xfrm>
          <a:prstGeom prst="rect">
            <a:avLst/>
          </a:prstGeom>
        </p:spPr>
      </p:pic>
      <p:pic>
        <p:nvPicPr>
          <p:cNvPr id="8" name="Picture 7"/>
          <p:cNvPicPr>
            <a:picLocks noChangeAspect="1"/>
          </p:cNvPicPr>
          <p:nvPr/>
        </p:nvPicPr>
        <p:blipFill>
          <a:blip r:embed="rId12"/>
          <a:stretch>
            <a:fillRect/>
          </a:stretch>
        </p:blipFill>
        <p:spPr>
          <a:xfrm>
            <a:off x="4495800" y="354967"/>
            <a:ext cx="5823681" cy="1472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225" y="2057400"/>
            <a:ext cx="13997629" cy="5041829"/>
          </a:xfrm>
          <a:prstGeom prst="rect">
            <a:avLst/>
          </a:prstGeom>
        </p:spPr>
      </p:pic>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2099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104900"/>
            <a:ext cx="16764000" cy="2123658"/>
          </a:xfrm>
          <a:prstGeom prst="rect">
            <a:avLst/>
          </a:prstGeom>
        </p:spPr>
        <p:txBody>
          <a:bodyPr wrap="square">
            <a:spAutoFit/>
          </a:bodyPr>
          <a:lstStyle/>
          <a:p>
            <a:pPr algn="just"/>
            <a:r>
              <a:rPr lang="en-GB" sz="4400" b="1" i="1" dirty="0" smtClean="0">
                <a:solidFill>
                  <a:srgbClr val="3383BE"/>
                </a:solidFill>
                <a:latin typeface="Cambria" panose="02040503050406030204" pitchFamily="18" charset="0"/>
                <a:ea typeface="Cambria" panose="02040503050406030204" pitchFamily="18" charset="0"/>
              </a:rPr>
              <a:t>2. </a:t>
            </a:r>
            <a:r>
              <a:rPr lang="en-GB" sz="4400" dirty="0" err="1" smtClean="0">
                <a:latin typeface="Cambria" panose="02040503050406030204" pitchFamily="18" charset="0"/>
                <a:ea typeface="Cambria" panose="02040503050406030204" pitchFamily="18" charset="0"/>
              </a:rPr>
              <a:t>Quan</a:t>
            </a:r>
            <a:r>
              <a:rPr lang="en-GB" sz="4400" dirty="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hình</a:t>
            </a:r>
            <a:r>
              <a:rPr lang="en-GB" sz="4400" dirty="0" smtClean="0">
                <a:latin typeface="Cambria" panose="02040503050406030204" pitchFamily="18" charset="0"/>
                <a:ea typeface="Cambria" panose="02040503050406030204" pitchFamily="18" charset="0"/>
              </a:rPr>
              <a:t> 2 </a:t>
            </a:r>
            <a:r>
              <a:rPr lang="en-GB" sz="4400" dirty="0" err="1" smtClean="0">
                <a:latin typeface="Cambria" panose="02040503050406030204" pitchFamily="18" charset="0"/>
                <a:ea typeface="Cambria" panose="02040503050406030204" pitchFamily="18" charset="0"/>
              </a:rPr>
              <a:t>và</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cho</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biết</a:t>
            </a:r>
            <a:r>
              <a:rPr lang="en-GB" sz="4400" dirty="0" smtClean="0">
                <a:latin typeface="Cambria" panose="02040503050406030204" pitchFamily="18" charset="0"/>
                <a:ea typeface="Cambria" panose="02040503050406030204" pitchFamily="18" charset="0"/>
              </a:rPr>
              <a:t>:</a:t>
            </a:r>
          </a:p>
          <a:p>
            <a:pPr marL="571500" indent="-571500" algn="just">
              <a:buFontTx/>
              <a:buChar char="-"/>
            </a:pPr>
            <a:r>
              <a:rPr lang="en-GB" sz="4400" dirty="0" err="1" smtClean="0">
                <a:latin typeface="Cambria" panose="02040503050406030204" pitchFamily="18" charset="0"/>
                <a:ea typeface="Cambria" panose="02040503050406030204" pitchFamily="18" charset="0"/>
              </a:rPr>
              <a:t>Cây</a:t>
            </a:r>
            <a:r>
              <a:rPr lang="en-GB" sz="4400" dirty="0" smtClean="0">
                <a:latin typeface="Cambria" panose="02040503050406030204" pitchFamily="18" charset="0"/>
                <a:ea typeface="Cambria" panose="02040503050406030204" pitchFamily="18" charset="0"/>
              </a:rPr>
              <a:t> con </a:t>
            </a:r>
            <a:r>
              <a:rPr lang="en-GB" sz="4400" dirty="0" err="1" smtClean="0">
                <a:latin typeface="Cambria" panose="02040503050406030204" pitchFamily="18" charset="0"/>
                <a:ea typeface="Cambria" panose="02040503050406030204" pitchFamily="18" charset="0"/>
              </a:rPr>
              <a:t>trong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hình</a:t>
            </a:r>
            <a:r>
              <a:rPr lang="en-GB" sz="4400" dirty="0" smtClean="0">
                <a:latin typeface="Cambria" panose="02040503050406030204" pitchFamily="18" charset="0"/>
                <a:ea typeface="Cambria" panose="02040503050406030204" pitchFamily="18" charset="0"/>
              </a:rPr>
              <a:t> 2a, 2b </a:t>
            </a:r>
            <a:r>
              <a:rPr lang="en-GB" sz="4400" dirty="0" err="1" smtClean="0">
                <a:latin typeface="Cambria" panose="02040503050406030204" pitchFamily="18" charset="0"/>
                <a:ea typeface="Cambria" panose="02040503050406030204" pitchFamily="18" charset="0"/>
              </a:rPr>
              <a:t>mọc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lên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từ</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bộ</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phận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nào</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cây</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mẹ</a:t>
            </a:r>
            <a:r>
              <a:rPr lang="en-GB" sz="4400" dirty="0" smtClean="0">
                <a:latin typeface="Cambria" panose="02040503050406030204" pitchFamily="18" charset="0"/>
                <a:ea typeface="Cambria" panose="02040503050406030204" pitchFamily="18" charset="0"/>
              </a:rPr>
              <a:t>?</a:t>
            </a:r>
          </a:p>
          <a:p>
            <a:pPr marL="571500" indent="-571500" algn="just">
              <a:buFontTx/>
              <a:buChar char="-"/>
            </a:pPr>
            <a:r>
              <a:rPr lang="en-GB" sz="4400" dirty="0" err="1" smtClean="0">
                <a:latin typeface="Cambria" panose="02040503050406030204" pitchFamily="18" charset="0"/>
                <a:ea typeface="Cambria" panose="02040503050406030204" pitchFamily="18" charset="0"/>
              </a:rPr>
              <a:t>Các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giai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đoạn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phát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triển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cây</a:t>
            </a:r>
            <a:r>
              <a:rPr lang="en-GB" sz="4400" dirty="0" smtClean="0">
                <a:latin typeface="Cambria" panose="02040503050406030204" pitchFamily="18" charset="0"/>
                <a:ea typeface="Cambria" panose="02040503050406030204" pitchFamily="18" charset="0"/>
              </a:rPr>
              <a:t> con </a:t>
            </a:r>
            <a:r>
              <a:rPr lang="en-GB" sz="4400" dirty="0" err="1" smtClean="0">
                <a:latin typeface="Cambria" panose="02040503050406030204" pitchFamily="18" charset="0"/>
                <a:ea typeface="Cambria" panose="02040503050406030204" pitchFamily="18" charset="0"/>
              </a:rPr>
              <a:t>trong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mỗi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hình</a:t>
            </a:r>
            <a:r>
              <a:rPr lang="en-GB" sz="4400" dirty="0" smtClean="0">
                <a:latin typeface="Cambria" panose="02040503050406030204" pitchFamily="18" charset="0"/>
                <a:ea typeface="Cambria" panose="02040503050406030204" pitchFamily="18" charset="0"/>
              </a:rPr>
              <a:t>.</a:t>
            </a:r>
            <a:endParaRPr lang="en-GB" sz="4400" dirty="0"/>
          </a:p>
        </p:txBody>
      </p:sp>
      <p:grpSp>
        <p:nvGrpSpPr>
          <p:cNvPr id="22" name="Group 21"/>
          <p:cNvGrpSpPr/>
          <p:nvPr/>
        </p:nvGrpSpPr>
        <p:grpSpPr>
          <a:xfrm>
            <a:off x="533400" y="3695700"/>
            <a:ext cx="9013371" cy="4884241"/>
            <a:chOff x="609600" y="3390900"/>
            <a:chExt cx="9013371" cy="4884241"/>
          </a:xfrm>
        </p:grpSpPr>
        <p:pic>
          <p:nvPicPr>
            <p:cNvPr id="2" name="Picture 1"/>
            <p:cNvPicPr>
              <a:picLocks noChangeAspect="1"/>
            </p:cNvPicPr>
            <p:nvPr/>
          </p:nvPicPr>
          <p:blipFill rotWithShape="1">
            <a:blip r:embed="rId2"/>
            <a:srcRect l="31968" t="5742" r="1190" b="56010"/>
            <a:stretch/>
          </p:blipFill>
          <p:spPr>
            <a:xfrm>
              <a:off x="609600" y="3390900"/>
              <a:ext cx="9013371" cy="4114800"/>
            </a:xfrm>
            <a:prstGeom prst="rect">
              <a:avLst/>
            </a:prstGeom>
          </p:spPr>
        </p:pic>
        <p:sp>
          <p:nvSpPr>
            <p:cNvPr id="19" name="Rectangle 18"/>
            <p:cNvSpPr/>
            <p:nvPr/>
          </p:nvSpPr>
          <p:spPr>
            <a:xfrm>
              <a:off x="3810000" y="7505700"/>
              <a:ext cx="3505200" cy="769441"/>
            </a:xfrm>
            <a:prstGeom prst="rect">
              <a:avLst/>
            </a:prstGeom>
          </p:spPr>
          <p:txBody>
            <a:bodyPr wrap="square">
              <a:spAutoFit/>
            </a:bodyPr>
            <a:lstStyle/>
            <a:p>
              <a:pPr lvl="0" algn="just"/>
              <a:r>
                <a:rPr lang="en-GB" sz="4400" dirty="0" smtClean="0">
                  <a:solidFill>
                    <a:prstClr val="black"/>
                  </a:solidFill>
                  <a:latin typeface="Cambria" panose="02040503050406030204" pitchFamily="18" charset="0"/>
                  <a:ea typeface="Cambria" panose="02040503050406030204" pitchFamily="18" charset="0"/>
                </a:rPr>
                <a:t>a) </a:t>
              </a:r>
              <a:r>
                <a:rPr lang="en-GB" sz="4400" dirty="0" err="1" smtClean="0">
                  <a:solidFill>
                    <a:prstClr val="black"/>
                  </a:solidFill>
                  <a:latin typeface="Cambria" panose="02040503050406030204" pitchFamily="18" charset="0"/>
                  <a:ea typeface="Cambria" panose="02040503050406030204" pitchFamily="18" charset="0"/>
                </a:rPr>
                <a:t>Cây</a:t>
              </a:r>
              <a:r>
                <a:rPr lang="en-GB" sz="4400" dirty="0" smtClean="0">
                  <a:solidFill>
                    <a:prstClr val="black"/>
                  </a:solidFill>
                  <a:latin typeface="Cambria" panose="02040503050406030204" pitchFamily="18" charset="0"/>
                  <a:ea typeface="Cambria" panose="02040503050406030204" pitchFamily="18" charset="0"/>
                </a:rPr>
                <a:t> </a:t>
              </a:r>
              <a:r>
                <a:rPr lang="en-GB" sz="4400" dirty="0" err="1" smtClean="0">
                  <a:solidFill>
                    <a:prstClr val="black"/>
                  </a:solidFill>
                  <a:latin typeface="Cambria" panose="02040503050406030204" pitchFamily="18" charset="0"/>
                  <a:ea typeface="Cambria" panose="02040503050406030204" pitchFamily="18" charset="0"/>
                </a:rPr>
                <a:t>cà</a:t>
              </a:r>
              <a:r>
                <a:rPr lang="en-GB" sz="4400" dirty="0" smtClean="0">
                  <a:solidFill>
                    <a:prstClr val="black"/>
                  </a:solidFill>
                  <a:latin typeface="Cambria" panose="02040503050406030204" pitchFamily="18" charset="0"/>
                  <a:ea typeface="Cambria" panose="02040503050406030204" pitchFamily="18" charset="0"/>
                </a:rPr>
                <a:t> </a:t>
              </a:r>
              <a:r>
                <a:rPr lang="en-GB" sz="4400" dirty="0" err="1" smtClean="0">
                  <a:solidFill>
                    <a:prstClr val="black"/>
                  </a:solidFill>
                  <a:latin typeface="Cambria" panose="02040503050406030204" pitchFamily="18" charset="0"/>
                  <a:ea typeface="Cambria" panose="02040503050406030204" pitchFamily="18" charset="0"/>
                </a:rPr>
                <a:t>tím</a:t>
              </a:r>
              <a:endParaRPr lang="en-GB" dirty="0"/>
            </a:p>
          </p:txBody>
        </p:sp>
      </p:grpSp>
      <p:grpSp>
        <p:nvGrpSpPr>
          <p:cNvPr id="21" name="Group 20"/>
          <p:cNvGrpSpPr/>
          <p:nvPr/>
        </p:nvGrpSpPr>
        <p:grpSpPr>
          <a:xfrm>
            <a:off x="9753600" y="3752851"/>
            <a:ext cx="7641773" cy="4865190"/>
            <a:chOff x="9753600" y="3409950"/>
            <a:chExt cx="7641773" cy="4865190"/>
          </a:xfrm>
        </p:grpSpPr>
        <p:pic>
          <p:nvPicPr>
            <p:cNvPr id="26" name="Picture 25"/>
            <p:cNvPicPr>
              <a:picLocks noChangeAspect="1"/>
            </p:cNvPicPr>
            <p:nvPr/>
          </p:nvPicPr>
          <p:blipFill rotWithShape="1">
            <a:blip r:embed="rId2"/>
            <a:srcRect l="40091" t="49177" r="1058" b="12575"/>
            <a:stretch/>
          </p:blipFill>
          <p:spPr>
            <a:xfrm>
              <a:off x="9753600" y="3409950"/>
              <a:ext cx="7641773" cy="3962400"/>
            </a:xfrm>
            <a:prstGeom prst="rect">
              <a:avLst/>
            </a:prstGeom>
          </p:spPr>
        </p:pic>
        <p:sp>
          <p:nvSpPr>
            <p:cNvPr id="28" name="Rectangle 27"/>
            <p:cNvSpPr/>
            <p:nvPr/>
          </p:nvSpPr>
          <p:spPr>
            <a:xfrm>
              <a:off x="11821886" y="7505699"/>
              <a:ext cx="3505200" cy="769441"/>
            </a:xfrm>
            <a:prstGeom prst="rect">
              <a:avLst/>
            </a:prstGeom>
          </p:spPr>
          <p:txBody>
            <a:bodyPr wrap="square">
              <a:spAutoFit/>
            </a:bodyPr>
            <a:lstStyle/>
            <a:p>
              <a:pPr lvl="0" algn="just"/>
              <a:r>
                <a:rPr lang="en-GB" sz="4400" dirty="0">
                  <a:solidFill>
                    <a:prstClr val="black"/>
                  </a:solidFill>
                  <a:latin typeface="Cambria" panose="02040503050406030204" pitchFamily="18" charset="0"/>
                  <a:ea typeface="Cambria" panose="02040503050406030204" pitchFamily="18" charset="0"/>
                </a:rPr>
                <a:t>b</a:t>
              </a:r>
              <a:r>
                <a:rPr lang="en-GB" sz="4400" dirty="0" smtClean="0">
                  <a:solidFill>
                    <a:prstClr val="black"/>
                  </a:solidFill>
                  <a:latin typeface="Cambria" panose="02040503050406030204" pitchFamily="18" charset="0"/>
                  <a:ea typeface="Cambria" panose="02040503050406030204" pitchFamily="18" charset="0"/>
                </a:rPr>
                <a:t>) </a:t>
              </a:r>
              <a:r>
                <a:rPr lang="en-GB" sz="4400" dirty="0" err="1" smtClean="0">
                  <a:solidFill>
                    <a:prstClr val="black"/>
                  </a:solidFill>
                  <a:latin typeface="Cambria" panose="02040503050406030204" pitchFamily="18" charset="0"/>
                  <a:ea typeface="Cambria" panose="02040503050406030204" pitchFamily="18" charset="0"/>
                </a:rPr>
                <a:t>Cây</a:t>
              </a:r>
              <a:r>
                <a:rPr lang="en-GB" sz="4400" dirty="0" smtClean="0">
                  <a:solidFill>
                    <a:prstClr val="black"/>
                  </a:solidFill>
                  <a:latin typeface="Cambria" panose="02040503050406030204" pitchFamily="18" charset="0"/>
                  <a:ea typeface="Cambria" panose="02040503050406030204" pitchFamily="18" charset="0"/>
                </a:rPr>
                <a:t> </a:t>
              </a:r>
              <a:r>
                <a:rPr lang="en-GB" sz="4400" dirty="0" err="1" smtClean="0">
                  <a:solidFill>
                    <a:prstClr val="black"/>
                  </a:solidFill>
                  <a:latin typeface="Cambria" panose="02040503050406030204" pitchFamily="18" charset="0"/>
                  <a:ea typeface="Cambria" panose="02040503050406030204" pitchFamily="18" charset="0"/>
                </a:rPr>
                <a:t>mía</a:t>
              </a:r>
              <a:endParaRPr lang="en-GB" dirty="0"/>
            </a:p>
          </p:txBody>
        </p:sp>
      </p:grpSp>
      <p:sp>
        <p:nvSpPr>
          <p:cNvPr id="31" name="Rectangle 30"/>
          <p:cNvSpPr/>
          <p:nvPr/>
        </p:nvSpPr>
        <p:spPr>
          <a:xfrm>
            <a:off x="8797207" y="8953500"/>
            <a:ext cx="1499128" cy="646331"/>
          </a:xfrm>
          <a:prstGeom prst="rect">
            <a:avLst/>
          </a:prstGeom>
        </p:spPr>
        <p:txBody>
          <a:bodyPr wrap="none">
            <a:spAutoFit/>
          </a:bodyPr>
          <a:lstStyle/>
          <a:p>
            <a:r>
              <a:rPr lang="en-GB" sz="3600" dirty="0" err="1" smtClean="0">
                <a:solidFill>
                  <a:prstClr val="black"/>
                </a:solidFill>
                <a:latin typeface="Cambria" panose="02040503050406030204" pitchFamily="18" charset="0"/>
                <a:ea typeface="Cambria" panose="02040503050406030204" pitchFamily="18" charset="0"/>
              </a:rPr>
              <a:t>Hình</a:t>
            </a:r>
            <a:r>
              <a:rPr lang="en-GB" sz="3600" dirty="0" smtClean="0">
                <a:solidFill>
                  <a:prstClr val="black"/>
                </a:solidFill>
                <a:latin typeface="Cambria" panose="02040503050406030204" pitchFamily="18" charset="0"/>
                <a:ea typeface="Cambria" panose="02040503050406030204" pitchFamily="18" charset="0"/>
              </a:rPr>
              <a:t> 2</a:t>
            </a:r>
            <a:endParaRPr lang="en-GB" dirty="0"/>
          </a:p>
        </p:txBody>
      </p:sp>
    </p:spTree>
    <p:extLst>
      <p:ext uri="{BB962C8B-B14F-4D97-AF65-F5344CB8AC3E}">
        <p14:creationId xmlns:p14="http://schemas.microsoft.com/office/powerpoint/2010/main" val="32492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43000" y="495300"/>
            <a:ext cx="16230601" cy="8991598"/>
            <a:chOff x="-387773" y="-400041"/>
            <a:chExt cx="3714887" cy="1918486"/>
          </a:xfrm>
        </p:grpSpPr>
        <p:sp>
          <p:nvSpPr>
            <p:cNvPr id="5" name="Freeform 5"/>
            <p:cNvSpPr/>
            <p:nvPr/>
          </p:nvSpPr>
          <p:spPr>
            <a:xfrm>
              <a:off x="-387773" y="-400041"/>
              <a:ext cx="3714887" cy="1918486"/>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Freeform 11"/>
          <p:cNvSpPr/>
          <p:nvPr/>
        </p:nvSpPr>
        <p:spPr>
          <a:xfrm flipH="1">
            <a:off x="-664489" y="-488203"/>
            <a:ext cx="3864889" cy="2867692"/>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5316199" y="-488204"/>
            <a:ext cx="3529168" cy="2867693"/>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9" name="TextBox 18"/>
          <p:cNvSpPr txBox="1"/>
          <p:nvPr/>
        </p:nvSpPr>
        <p:spPr>
          <a:xfrm flipH="1">
            <a:off x="1850845" y="2094505"/>
            <a:ext cx="15522756" cy="1569660"/>
          </a:xfrm>
          <a:prstGeom prst="rect">
            <a:avLst/>
          </a:prstGeom>
          <a:noFill/>
        </p:spPr>
        <p:txBody>
          <a:bodyPr wrap="square" rtlCol="0">
            <a:spAutoFit/>
          </a:bodyPr>
          <a:lstStyle/>
          <a:p>
            <a:pPr marL="685800" indent="-685800" algn="just">
              <a:buFontTx/>
              <a:buChar char="-"/>
            </a:pPr>
            <a:r>
              <a:rPr lang="en-GB" sz="4800" dirty="0" err="1" smtClean="0">
                <a:latin typeface="Cambria" panose="02040503050406030204" pitchFamily="18" charset="0"/>
                <a:ea typeface="Cambria" panose="02040503050406030204" pitchFamily="18" charset="0"/>
              </a:rPr>
              <a:t>Thảo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luận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nhóm</a:t>
            </a:r>
            <a:r>
              <a:rPr lang="en-GB" sz="4800" dirty="0" smtClean="0">
                <a:latin typeface="Cambria" panose="02040503050406030204" pitchFamily="18" charset="0"/>
                <a:ea typeface="Cambria" panose="02040503050406030204" pitchFamily="18" charset="0"/>
              </a:rPr>
              <a:t> 2;</a:t>
            </a:r>
          </a:p>
          <a:p>
            <a:pPr marL="685800" indent="-685800" algn="just">
              <a:buFontTx/>
              <a:buChar char="-"/>
            </a:pPr>
            <a:r>
              <a:rPr lang="en-GB" sz="4800" dirty="0" err="1">
                <a:latin typeface="Cambria" panose="02040503050406030204" pitchFamily="18" charset="0"/>
                <a:ea typeface="Cambria" panose="02040503050406030204" pitchFamily="18" charset="0"/>
              </a:rPr>
              <a:t>Q</a:t>
            </a:r>
            <a:r>
              <a:rPr lang="en-GB" sz="4800" dirty="0" err="1" smtClean="0">
                <a:latin typeface="Cambria" panose="02040503050406030204" pitchFamily="18" charset="0"/>
                <a:ea typeface="Cambria" panose="02040503050406030204" pitchFamily="18" charset="0"/>
              </a:rPr>
              <a:t>uan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sát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2 </a:t>
            </a:r>
            <a:r>
              <a:rPr lang="en-GB" sz="4800" dirty="0" err="1" smtClean="0">
                <a:latin typeface="Cambria" panose="02040503050406030204" pitchFamily="18" charset="0"/>
                <a:ea typeface="Cambria" panose="02040503050406030204" pitchFamily="18" charset="0"/>
              </a:rPr>
              <a:t>và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hoàn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thành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phiếu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bài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tập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số</a:t>
            </a:r>
            <a:r>
              <a:rPr lang="en-GB" sz="4800" dirty="0" smtClean="0">
                <a:latin typeface="Cambria" panose="02040503050406030204" pitchFamily="18" charset="0"/>
                <a:ea typeface="Cambria" panose="02040503050406030204" pitchFamily="18" charset="0"/>
              </a:rPr>
              <a:t> 3. </a:t>
            </a:r>
            <a:endParaRPr lang="en-GB" sz="4800" dirty="0">
              <a:latin typeface="Cambria" panose="02040503050406030204" pitchFamily="18" charset="0"/>
              <a:ea typeface="Cambria" panose="02040503050406030204" pitchFamily="18" charset="0"/>
            </a:endParaRPr>
          </a:p>
        </p:txBody>
      </p:sp>
      <p:sp>
        <p:nvSpPr>
          <p:cNvPr id="18" name="Rounded Rectangle 17"/>
          <p:cNvSpPr/>
          <p:nvPr/>
        </p:nvSpPr>
        <p:spPr>
          <a:xfrm>
            <a:off x="1850845" y="3811805"/>
            <a:ext cx="14878645" cy="5065495"/>
          </a:xfrm>
          <a:prstGeom prst="roundRect">
            <a:avLst>
              <a:gd name="adj" fmla="val 9107"/>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flipH="1">
            <a:off x="4385091" y="3912636"/>
            <a:ext cx="9525000" cy="584775"/>
          </a:xfrm>
          <a:prstGeom prst="rect">
            <a:avLst/>
          </a:prstGeom>
          <a:noFill/>
        </p:spPr>
        <p:txBody>
          <a:bodyPr wrap="square" rtlCol="0">
            <a:spAutoFit/>
          </a:bodyPr>
          <a:lstStyle/>
          <a:p>
            <a:pPr algn="ctr"/>
            <a:r>
              <a:rPr lang="en-GB" sz="3200" b="1" dirty="0" smtClean="0">
                <a:latin typeface="Cambria" panose="02040503050406030204" pitchFamily="18" charset="0"/>
                <a:ea typeface="Cambria" panose="02040503050406030204" pitchFamily="18" charset="0"/>
              </a:rPr>
              <a:t>PHIẾU HỌC TẬP SỐ 3</a:t>
            </a:r>
            <a:endParaRPr lang="en-GB" sz="3200" b="1" dirty="0">
              <a:latin typeface="Cambria" panose="02040503050406030204" pitchFamily="18" charset="0"/>
              <a:ea typeface="Cambria" panose="02040503050406030204" pitchFamily="18" charset="0"/>
            </a:endParaRPr>
          </a:p>
        </p:txBody>
      </p:sp>
      <p:sp>
        <p:nvSpPr>
          <p:cNvPr id="22" name="TextBox 21"/>
          <p:cNvSpPr txBox="1"/>
          <p:nvPr/>
        </p:nvSpPr>
        <p:spPr>
          <a:xfrm flipH="1">
            <a:off x="2123873" y="4333849"/>
            <a:ext cx="9525000" cy="584775"/>
          </a:xfrm>
          <a:prstGeom prst="rect">
            <a:avLst/>
          </a:prstGeom>
          <a:noFill/>
        </p:spPr>
        <p:txBody>
          <a:bodyPr wrap="square" rtlCol="0">
            <a:spAutoFit/>
          </a:bodyPr>
          <a:lstStyle/>
          <a:p>
            <a:pPr algn="just"/>
            <a:r>
              <a:rPr lang="en-GB" sz="3200" dirty="0" err="1" smtClean="0">
                <a:latin typeface="Cambria" panose="02040503050406030204" pitchFamily="18" charset="0"/>
                <a:ea typeface="Cambria" panose="02040503050406030204" pitchFamily="18" charset="0"/>
              </a:rPr>
              <a:t>Quan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hình</a:t>
            </a:r>
            <a:r>
              <a:rPr lang="en-GB" sz="3200" dirty="0" smtClean="0">
                <a:latin typeface="Cambria" panose="02040503050406030204" pitchFamily="18" charset="0"/>
                <a:ea typeface="Cambria" panose="02040503050406030204" pitchFamily="18" charset="0"/>
              </a:rPr>
              <a:t> 2, SGK, </a:t>
            </a:r>
            <a:r>
              <a:rPr lang="en-GB" sz="3200" dirty="0" err="1" smtClean="0">
                <a:latin typeface="Cambria" panose="02040503050406030204" pitchFamily="18" charset="0"/>
                <a:ea typeface="Cambria" panose="02040503050406030204" pitchFamily="18" charset="0"/>
              </a:rPr>
              <a:t>hoàn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thành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bảng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sau</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983144221"/>
              </p:ext>
            </p:extLst>
          </p:nvPr>
        </p:nvGraphicFramePr>
        <p:xfrm>
          <a:off x="2251492" y="4979436"/>
          <a:ext cx="14087584" cy="3688080"/>
        </p:xfrm>
        <a:graphic>
          <a:graphicData uri="http://schemas.openxmlformats.org/drawingml/2006/table">
            <a:tbl>
              <a:tblPr firstRow="1" bandRow="1">
                <a:tableStyleId>{5C22544A-7EE6-4342-B048-85BDC9FD1C3A}</a:tableStyleId>
              </a:tblPr>
              <a:tblGrid>
                <a:gridCol w="5412598">
                  <a:extLst>
                    <a:ext uri="{9D8B030D-6E8A-4147-A177-3AD203B41FA5}">
                      <a16:colId xmlns:a16="http://schemas.microsoft.com/office/drawing/2014/main" val="757312522"/>
                    </a:ext>
                  </a:extLst>
                </a:gridCol>
                <a:gridCol w="4502417">
                  <a:extLst>
                    <a:ext uri="{9D8B030D-6E8A-4147-A177-3AD203B41FA5}">
                      <a16:colId xmlns:a16="http://schemas.microsoft.com/office/drawing/2014/main" val="2490009604"/>
                    </a:ext>
                  </a:extLst>
                </a:gridCol>
                <a:gridCol w="4172569">
                  <a:extLst>
                    <a:ext uri="{9D8B030D-6E8A-4147-A177-3AD203B41FA5}">
                      <a16:colId xmlns:a16="http://schemas.microsoft.com/office/drawing/2014/main" val="1334787459"/>
                    </a:ext>
                  </a:extLst>
                </a:gridCol>
              </a:tblGrid>
              <a:tr h="370840">
                <a:tc>
                  <a:txBody>
                    <a:bodyPr/>
                    <a:lstStyle/>
                    <a:p>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200" b="0" dirty="0" err="1" smtClean="0">
                          <a:solidFill>
                            <a:schemeClr val="tx1"/>
                          </a:solidFill>
                          <a:latin typeface="Cambria" panose="02040503050406030204" pitchFamily="18" charset="0"/>
                          <a:ea typeface="Cambria" panose="02040503050406030204" pitchFamily="18" charset="0"/>
                        </a:rPr>
                        <a:t>Cây</a:t>
                      </a:r>
                      <a:r>
                        <a:rPr lang="en-GB" sz="3200" b="0" baseline="0" dirty="0" smtClean="0">
                          <a:solidFill>
                            <a:schemeClr val="tx1"/>
                          </a:solidFill>
                          <a:latin typeface="Cambria" panose="02040503050406030204" pitchFamily="18" charset="0"/>
                          <a:ea typeface="Cambria" panose="02040503050406030204" pitchFamily="18" charset="0"/>
                        </a:rPr>
                        <a:t> </a:t>
                      </a:r>
                      <a:r>
                        <a:rPr lang="en-GB" sz="3200" b="0" baseline="0" dirty="0" err="1" smtClean="0">
                          <a:solidFill>
                            <a:schemeClr val="tx1"/>
                          </a:solidFill>
                          <a:latin typeface="Cambria" panose="02040503050406030204" pitchFamily="18" charset="0"/>
                          <a:ea typeface="Cambria" panose="02040503050406030204" pitchFamily="18" charset="0"/>
                        </a:rPr>
                        <a:t>cà</a:t>
                      </a:r>
                      <a:r>
                        <a:rPr lang="en-GB" sz="3200" b="0" baseline="0" dirty="0" smtClean="0">
                          <a:solidFill>
                            <a:schemeClr val="tx1"/>
                          </a:solidFill>
                          <a:latin typeface="Cambria" panose="02040503050406030204" pitchFamily="18" charset="0"/>
                          <a:ea typeface="Cambria" panose="02040503050406030204" pitchFamily="18" charset="0"/>
                        </a:rPr>
                        <a:t> </a:t>
                      </a:r>
                      <a:r>
                        <a:rPr lang="en-GB" sz="3200" b="0" baseline="0" dirty="0" err="1" smtClean="0">
                          <a:solidFill>
                            <a:schemeClr val="tx1"/>
                          </a:solidFill>
                          <a:latin typeface="Cambria" panose="02040503050406030204" pitchFamily="18" charset="0"/>
                          <a:ea typeface="Cambria" panose="02040503050406030204" pitchFamily="18" charset="0"/>
                        </a:rPr>
                        <a:t>tím</a:t>
                      </a: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200" b="0" dirty="0" err="1" smtClean="0">
                          <a:solidFill>
                            <a:schemeClr val="tx1"/>
                          </a:solidFill>
                          <a:latin typeface="Cambria" panose="02040503050406030204" pitchFamily="18" charset="0"/>
                          <a:ea typeface="Cambria" panose="02040503050406030204" pitchFamily="18" charset="0"/>
                        </a:rPr>
                        <a:t>Cây</a:t>
                      </a:r>
                      <a:r>
                        <a:rPr lang="en-GB" sz="3200" b="0" baseline="0" dirty="0" smtClean="0">
                          <a:solidFill>
                            <a:schemeClr val="tx1"/>
                          </a:solidFill>
                          <a:latin typeface="Cambria" panose="02040503050406030204" pitchFamily="18" charset="0"/>
                          <a:ea typeface="Cambria" panose="02040503050406030204" pitchFamily="18" charset="0"/>
                        </a:rPr>
                        <a:t> </a:t>
                      </a:r>
                      <a:r>
                        <a:rPr lang="en-GB" sz="3200" b="0" baseline="0" dirty="0" err="1" smtClean="0">
                          <a:solidFill>
                            <a:schemeClr val="tx1"/>
                          </a:solidFill>
                          <a:latin typeface="Cambria" panose="02040503050406030204" pitchFamily="18" charset="0"/>
                          <a:ea typeface="Cambria" panose="02040503050406030204" pitchFamily="18" charset="0"/>
                        </a:rPr>
                        <a:t>mía</a:t>
                      </a: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baseline="0" dirty="0" smtClean="0">
                        <a:solidFill>
                          <a:schemeClr val="tx1"/>
                        </a:solidFill>
                        <a:latin typeface="Cambria" panose="02040503050406030204" pitchFamily="18" charset="0"/>
                        <a:ea typeface="Cambria" panose="02040503050406030204" pitchFamily="18" charset="0"/>
                      </a:endParaRPr>
                    </a:p>
                    <a:p>
                      <a:pPr algn="ctr"/>
                      <a:endParaRPr lang="en-GB" sz="32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22384"/>
                  </a:ext>
                </a:extLst>
              </a:tr>
              <a:tr h="370840">
                <a:tc>
                  <a:txBody>
                    <a:bodyPr/>
                    <a:lstStyle/>
                    <a:p>
                      <a:r>
                        <a:rPr lang="en-GB" sz="3200" dirty="0" err="1" smtClean="0">
                          <a:solidFill>
                            <a:schemeClr val="tx1"/>
                          </a:solidFill>
                          <a:latin typeface="Cambria" panose="02040503050406030204" pitchFamily="18" charset="0"/>
                          <a:ea typeface="Cambria" panose="02040503050406030204" pitchFamily="18" charset="0"/>
                        </a:rPr>
                        <a:t>Bộ</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phận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hình</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thành</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cây</a:t>
                      </a:r>
                      <a:r>
                        <a:rPr lang="en-GB" sz="3200" baseline="0" dirty="0" smtClean="0">
                          <a:solidFill>
                            <a:schemeClr val="tx1"/>
                          </a:solidFill>
                          <a:latin typeface="Cambria" panose="02040503050406030204" pitchFamily="18" charset="0"/>
                          <a:ea typeface="Cambria" panose="02040503050406030204" pitchFamily="18" charset="0"/>
                        </a:rPr>
                        <a:t> con</a:t>
                      </a:r>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879575"/>
                  </a:ext>
                </a:extLst>
              </a:tr>
              <a:tr h="370840">
                <a:tc>
                  <a:txBody>
                    <a:bodyPr/>
                    <a:lstStyle/>
                    <a:p>
                      <a:r>
                        <a:rPr lang="en-GB" sz="3200" dirty="0" err="1" smtClean="0">
                          <a:solidFill>
                            <a:schemeClr val="tx1"/>
                          </a:solidFill>
                          <a:latin typeface="Cambria" panose="02040503050406030204" pitchFamily="18" charset="0"/>
                          <a:ea typeface="Cambria" panose="02040503050406030204" pitchFamily="18" charset="0"/>
                        </a:rPr>
                        <a:t>Các</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giai</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đoạn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phát</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triển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chính</a:t>
                      </a:r>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5156114"/>
                  </a:ext>
                </a:extLst>
              </a:tr>
            </a:tbl>
          </a:graphicData>
        </a:graphic>
      </p:graphicFrame>
      <p:sp>
        <p:nvSpPr>
          <p:cNvPr id="10" name="Freeform 10"/>
          <p:cNvSpPr/>
          <p:nvPr/>
        </p:nvSpPr>
        <p:spPr>
          <a:xfrm flipH="1">
            <a:off x="15603192" y="7745084"/>
            <a:ext cx="2684808" cy="2584241"/>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10"/>
            <a:stretch>
              <a:fillRect/>
            </a:stretch>
          </a:blipFill>
        </p:spPr>
      </p:sp>
      <p:pic>
        <p:nvPicPr>
          <p:cNvPr id="24" name="Picture 23"/>
          <p:cNvPicPr>
            <a:picLocks noChangeAspect="1"/>
          </p:cNvPicPr>
          <p:nvPr/>
        </p:nvPicPr>
        <p:blipFill rotWithShape="1">
          <a:blip r:embed="rId11"/>
          <a:srcRect l="31968" t="5742" r="1190" b="56010"/>
          <a:stretch/>
        </p:blipFill>
        <p:spPr>
          <a:xfrm>
            <a:off x="8006007" y="5652975"/>
            <a:ext cx="3839028" cy="1752600"/>
          </a:xfrm>
          <a:prstGeom prst="rect">
            <a:avLst/>
          </a:prstGeom>
        </p:spPr>
      </p:pic>
      <p:pic>
        <p:nvPicPr>
          <p:cNvPr id="25" name="Picture 24"/>
          <p:cNvPicPr>
            <a:picLocks noChangeAspect="1"/>
          </p:cNvPicPr>
          <p:nvPr/>
        </p:nvPicPr>
        <p:blipFill rotWithShape="1">
          <a:blip r:embed="rId11"/>
          <a:srcRect l="40091" t="49177" r="1058" b="12575"/>
          <a:stretch/>
        </p:blipFill>
        <p:spPr>
          <a:xfrm>
            <a:off x="12489184" y="5588179"/>
            <a:ext cx="3450773" cy="1789289"/>
          </a:xfrm>
          <a:prstGeom prst="rect">
            <a:avLst/>
          </a:prstGeom>
        </p:spPr>
      </p:pic>
      <p:pic>
        <p:nvPicPr>
          <p:cNvPr id="2" name="Picture 1"/>
          <p:cNvPicPr>
            <a:picLocks noChangeAspect="1"/>
          </p:cNvPicPr>
          <p:nvPr/>
        </p:nvPicPr>
        <p:blipFill>
          <a:blip r:embed="rId12"/>
          <a:stretch>
            <a:fillRect/>
          </a:stretch>
        </p:blipFill>
        <p:spPr>
          <a:xfrm>
            <a:off x="4995305" y="667972"/>
            <a:ext cx="8449788" cy="1633870"/>
          </a:xfrm>
          <a:prstGeom prst="rect">
            <a:avLst/>
          </a:prstGeom>
        </p:spPr>
      </p:pic>
    </p:spTree>
    <p:extLst>
      <p:ext uri="{BB962C8B-B14F-4D97-AF65-F5344CB8AC3E}">
        <p14:creationId xmlns:p14="http://schemas.microsoft.com/office/powerpoint/2010/main" val="13571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225" y="2057400"/>
            <a:ext cx="13997629" cy="5041829"/>
          </a:xfrm>
          <a:prstGeom prst="rect">
            <a:avLst/>
          </a:prstGeom>
        </p:spPr>
      </p:pic>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1003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914400" y="1181100"/>
            <a:ext cx="16535400" cy="7677150"/>
          </a:xfrm>
          <a:prstGeom prst="roundRect">
            <a:avLst>
              <a:gd name="adj" fmla="val 9107"/>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flipH="1">
            <a:off x="4419599" y="1513193"/>
            <a:ext cx="9525000" cy="646331"/>
          </a:xfrm>
          <a:prstGeom prst="rect">
            <a:avLst/>
          </a:prstGeom>
          <a:noFill/>
        </p:spPr>
        <p:txBody>
          <a:bodyPr wrap="square" rtlCol="0">
            <a:spAutoFit/>
          </a:bodyPr>
          <a:lstStyle/>
          <a:p>
            <a:pPr algn="ctr"/>
            <a:r>
              <a:rPr lang="en-GB" sz="3600" b="1" dirty="0" smtClean="0">
                <a:latin typeface="Cambria" panose="02040503050406030204" pitchFamily="18" charset="0"/>
                <a:ea typeface="Cambria" panose="02040503050406030204" pitchFamily="18" charset="0"/>
              </a:rPr>
              <a:t>PHIẾU HỌC TẬP SỐ 3</a:t>
            </a:r>
            <a:endParaRPr lang="en-GB" sz="3600" b="1" dirty="0">
              <a:latin typeface="Cambria" panose="02040503050406030204" pitchFamily="18" charset="0"/>
              <a:ea typeface="Cambria" panose="02040503050406030204" pitchFamily="18" charset="0"/>
            </a:endParaRPr>
          </a:p>
        </p:txBody>
      </p:sp>
      <p:sp>
        <p:nvSpPr>
          <p:cNvPr id="26" name="TextBox 25"/>
          <p:cNvSpPr txBox="1"/>
          <p:nvPr/>
        </p:nvSpPr>
        <p:spPr>
          <a:xfrm flipH="1">
            <a:off x="1447800" y="2184289"/>
            <a:ext cx="9525000" cy="646331"/>
          </a:xfrm>
          <a:prstGeom prst="rect">
            <a:avLst/>
          </a:prstGeom>
          <a:noFill/>
        </p:spPr>
        <p:txBody>
          <a:bodyPr wrap="square" rtlCol="0">
            <a:spAutoFit/>
          </a:bodyPr>
          <a:lstStyle/>
          <a:p>
            <a:pPr algn="just"/>
            <a:r>
              <a:rPr lang="en-GB" sz="3600" dirty="0" err="1" smtClean="0">
                <a:latin typeface="Cambria" panose="02040503050406030204" pitchFamily="18" charset="0"/>
                <a:ea typeface="Cambria" panose="02040503050406030204" pitchFamily="18" charset="0"/>
              </a:rPr>
              <a:t>Quan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sát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hình</a:t>
            </a:r>
            <a:r>
              <a:rPr lang="en-GB" sz="3600" dirty="0" smtClean="0">
                <a:latin typeface="Cambria" panose="02040503050406030204" pitchFamily="18" charset="0"/>
                <a:ea typeface="Cambria" panose="02040503050406030204" pitchFamily="18" charset="0"/>
              </a:rPr>
              <a:t> 2, SGK, </a:t>
            </a:r>
            <a:r>
              <a:rPr lang="en-GB" sz="3600" dirty="0" err="1" smtClean="0">
                <a:latin typeface="Cambria" panose="02040503050406030204" pitchFamily="18" charset="0"/>
                <a:ea typeface="Cambria" panose="02040503050406030204" pitchFamily="18" charset="0"/>
              </a:rPr>
              <a:t>hoàn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thành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bảng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sau</a:t>
            </a:r>
            <a:r>
              <a:rPr lang="en-GB" sz="3600" dirty="0" smtClean="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3783712427"/>
              </p:ext>
            </p:extLst>
          </p:nvPr>
        </p:nvGraphicFramePr>
        <p:xfrm>
          <a:off x="1638300" y="3247042"/>
          <a:ext cx="15087599" cy="4663440"/>
        </p:xfrm>
        <a:graphic>
          <a:graphicData uri="http://schemas.openxmlformats.org/drawingml/2006/table">
            <a:tbl>
              <a:tblPr firstRow="1" bandRow="1">
                <a:tableStyleId>{5C22544A-7EE6-4342-B048-85BDC9FD1C3A}</a:tableStyleId>
              </a:tblPr>
              <a:tblGrid>
                <a:gridCol w="5796815">
                  <a:extLst>
                    <a:ext uri="{9D8B030D-6E8A-4147-A177-3AD203B41FA5}">
                      <a16:colId xmlns:a16="http://schemas.microsoft.com/office/drawing/2014/main" val="757312522"/>
                    </a:ext>
                  </a:extLst>
                </a:gridCol>
                <a:gridCol w="4822023">
                  <a:extLst>
                    <a:ext uri="{9D8B030D-6E8A-4147-A177-3AD203B41FA5}">
                      <a16:colId xmlns:a16="http://schemas.microsoft.com/office/drawing/2014/main" val="2490009604"/>
                    </a:ext>
                  </a:extLst>
                </a:gridCol>
                <a:gridCol w="4468761">
                  <a:extLst>
                    <a:ext uri="{9D8B030D-6E8A-4147-A177-3AD203B41FA5}">
                      <a16:colId xmlns:a16="http://schemas.microsoft.com/office/drawing/2014/main" val="1334787459"/>
                    </a:ext>
                  </a:extLst>
                </a:gridCol>
              </a:tblGrid>
              <a:tr h="370840">
                <a:tc>
                  <a:txBody>
                    <a:bodyPr/>
                    <a:lstStyle/>
                    <a:p>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600" b="0" dirty="0" err="1" smtClean="0">
                          <a:solidFill>
                            <a:schemeClr val="tx1"/>
                          </a:solidFill>
                          <a:latin typeface="Cambria" panose="02040503050406030204" pitchFamily="18" charset="0"/>
                          <a:ea typeface="Cambria" panose="02040503050406030204" pitchFamily="18" charset="0"/>
                        </a:rPr>
                        <a:t>Cây</a:t>
                      </a:r>
                      <a:r>
                        <a:rPr lang="en-GB" sz="3600" b="0" baseline="0" dirty="0" smtClean="0">
                          <a:solidFill>
                            <a:schemeClr val="tx1"/>
                          </a:solidFill>
                          <a:latin typeface="Cambria" panose="02040503050406030204" pitchFamily="18" charset="0"/>
                          <a:ea typeface="Cambria" panose="02040503050406030204" pitchFamily="18" charset="0"/>
                        </a:rPr>
                        <a:t> </a:t>
                      </a:r>
                      <a:r>
                        <a:rPr lang="en-GB" sz="3600" b="0" baseline="0" dirty="0" err="1" smtClean="0">
                          <a:solidFill>
                            <a:schemeClr val="tx1"/>
                          </a:solidFill>
                          <a:latin typeface="Cambria" panose="02040503050406030204" pitchFamily="18" charset="0"/>
                          <a:ea typeface="Cambria" panose="02040503050406030204" pitchFamily="18" charset="0"/>
                        </a:rPr>
                        <a:t>cà</a:t>
                      </a:r>
                      <a:r>
                        <a:rPr lang="en-GB" sz="3600" b="0" baseline="0" dirty="0" smtClean="0">
                          <a:solidFill>
                            <a:schemeClr val="tx1"/>
                          </a:solidFill>
                          <a:latin typeface="Cambria" panose="02040503050406030204" pitchFamily="18" charset="0"/>
                          <a:ea typeface="Cambria" panose="02040503050406030204" pitchFamily="18" charset="0"/>
                        </a:rPr>
                        <a:t> </a:t>
                      </a:r>
                      <a:r>
                        <a:rPr lang="en-GB" sz="3600" b="0" baseline="0" dirty="0" err="1" smtClean="0">
                          <a:solidFill>
                            <a:schemeClr val="tx1"/>
                          </a:solidFill>
                          <a:latin typeface="Cambria" panose="02040503050406030204" pitchFamily="18" charset="0"/>
                          <a:ea typeface="Cambria" panose="02040503050406030204" pitchFamily="18" charset="0"/>
                        </a:rPr>
                        <a:t>tím</a:t>
                      </a: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600" b="0" dirty="0" err="1" smtClean="0">
                          <a:solidFill>
                            <a:schemeClr val="tx1"/>
                          </a:solidFill>
                          <a:latin typeface="Cambria" panose="02040503050406030204" pitchFamily="18" charset="0"/>
                          <a:ea typeface="Cambria" panose="02040503050406030204" pitchFamily="18" charset="0"/>
                        </a:rPr>
                        <a:t>Cây</a:t>
                      </a:r>
                      <a:r>
                        <a:rPr lang="en-GB" sz="3600" b="0" baseline="0" dirty="0" smtClean="0">
                          <a:solidFill>
                            <a:schemeClr val="tx1"/>
                          </a:solidFill>
                          <a:latin typeface="Cambria" panose="02040503050406030204" pitchFamily="18" charset="0"/>
                          <a:ea typeface="Cambria" panose="02040503050406030204" pitchFamily="18" charset="0"/>
                        </a:rPr>
                        <a:t> </a:t>
                      </a:r>
                      <a:r>
                        <a:rPr lang="en-GB" sz="3600" b="0" baseline="0" dirty="0" err="1" smtClean="0">
                          <a:solidFill>
                            <a:schemeClr val="tx1"/>
                          </a:solidFill>
                          <a:latin typeface="Cambria" panose="02040503050406030204" pitchFamily="18" charset="0"/>
                          <a:ea typeface="Cambria" panose="02040503050406030204" pitchFamily="18" charset="0"/>
                        </a:rPr>
                        <a:t>mía</a:t>
                      </a: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baseline="0" dirty="0" smtClean="0">
                        <a:solidFill>
                          <a:schemeClr val="tx1"/>
                        </a:solidFill>
                        <a:latin typeface="Cambria" panose="02040503050406030204" pitchFamily="18" charset="0"/>
                        <a:ea typeface="Cambria" panose="02040503050406030204" pitchFamily="18" charset="0"/>
                      </a:endParaRPr>
                    </a:p>
                    <a:p>
                      <a:pPr algn="ctr"/>
                      <a:endParaRPr lang="en-GB" sz="36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22384"/>
                  </a:ext>
                </a:extLst>
              </a:tr>
              <a:tr h="370840">
                <a:tc>
                  <a:txBody>
                    <a:bodyPr/>
                    <a:lstStyle/>
                    <a:p>
                      <a:r>
                        <a:rPr lang="en-GB" sz="3600" dirty="0" err="1" smtClean="0">
                          <a:solidFill>
                            <a:schemeClr val="tx1"/>
                          </a:solidFill>
                          <a:latin typeface="Cambria" panose="02040503050406030204" pitchFamily="18" charset="0"/>
                          <a:ea typeface="Cambria" panose="02040503050406030204" pitchFamily="18" charset="0"/>
                        </a:rPr>
                        <a:t>Bộ</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phận</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hình</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thành</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cây</a:t>
                      </a:r>
                      <a:r>
                        <a:rPr lang="en-GB" sz="3600" baseline="0" dirty="0" smtClean="0">
                          <a:solidFill>
                            <a:schemeClr val="tx1"/>
                          </a:solidFill>
                          <a:latin typeface="Cambria" panose="02040503050406030204" pitchFamily="18" charset="0"/>
                          <a:ea typeface="Cambria" panose="02040503050406030204" pitchFamily="18" charset="0"/>
                        </a:rPr>
                        <a:t> con</a:t>
                      </a:r>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3600" dirty="0" err="1" smtClean="0">
                          <a:solidFill>
                            <a:schemeClr val="tx1"/>
                          </a:solidFill>
                          <a:latin typeface="Cambria" panose="02040503050406030204" pitchFamily="18" charset="0"/>
                          <a:ea typeface="Cambria" panose="02040503050406030204" pitchFamily="18" charset="0"/>
                        </a:rPr>
                        <a:t>Hạt</a:t>
                      </a:r>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3600" dirty="0" err="1" smtClean="0">
                          <a:solidFill>
                            <a:schemeClr val="tx1"/>
                          </a:solidFill>
                          <a:latin typeface="Cambria" panose="02040503050406030204" pitchFamily="18" charset="0"/>
                          <a:ea typeface="Cambria" panose="02040503050406030204" pitchFamily="18" charset="0"/>
                        </a:rPr>
                        <a:t>Đoạn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thân</a:t>
                      </a:r>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879575"/>
                  </a:ext>
                </a:extLst>
              </a:tr>
              <a:tr h="370840">
                <a:tc>
                  <a:txBody>
                    <a:bodyPr/>
                    <a:lstStyle/>
                    <a:p>
                      <a:r>
                        <a:rPr lang="en-GB" sz="3600" dirty="0" err="1" smtClean="0">
                          <a:solidFill>
                            <a:schemeClr val="tx1"/>
                          </a:solidFill>
                          <a:latin typeface="Cambria" panose="02040503050406030204" pitchFamily="18" charset="0"/>
                          <a:ea typeface="Cambria" panose="02040503050406030204" pitchFamily="18" charset="0"/>
                        </a:rPr>
                        <a:t>Các</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giai</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đoạn</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phát</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triển</a:t>
                      </a:r>
                      <a:r>
                        <a:rPr lang="en-GB" sz="3600" baseline="0" dirty="0" smtClean="0">
                          <a:solidFill>
                            <a:schemeClr val="tx1"/>
                          </a:solidFill>
                          <a:latin typeface="Cambria" panose="02040503050406030204" pitchFamily="18" charset="0"/>
                          <a:ea typeface="Cambria" panose="02040503050406030204" pitchFamily="18" charset="0"/>
                        </a:rPr>
                        <a:t> </a:t>
                      </a:r>
                      <a:r>
                        <a:rPr lang="en-GB" sz="3600" baseline="0" dirty="0" err="1" smtClean="0">
                          <a:solidFill>
                            <a:schemeClr val="tx1"/>
                          </a:solidFill>
                          <a:latin typeface="Cambria" panose="02040503050406030204" pitchFamily="18" charset="0"/>
                          <a:ea typeface="Cambria" panose="02040503050406030204" pitchFamily="18" charset="0"/>
                        </a:rPr>
                        <a:t>chính</a:t>
                      </a:r>
                      <a:endParaRPr lang="en-GB" sz="3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600" dirty="0" smtClean="0">
                          <a:solidFill>
                            <a:schemeClr val="tx1"/>
                          </a:solidFill>
                          <a:latin typeface="Cambria" panose="02040503050406030204" pitchFamily="18" charset="0"/>
                          <a:ea typeface="Cambria" panose="02040503050406030204" pitchFamily="18" charset="0"/>
                        </a:rPr>
                        <a:t>Nảy mầm →</a:t>
                      </a:r>
                      <a:r>
                        <a:rPr lang="en-GB" sz="3600" baseline="0" dirty="0" smtClean="0">
                          <a:solidFill>
                            <a:schemeClr val="tx1"/>
                          </a:solidFill>
                          <a:latin typeface="Cambria" panose="02040503050406030204" pitchFamily="18" charset="0"/>
                          <a:ea typeface="Cambria" panose="02040503050406030204" pitchFamily="18" charset="0"/>
                        </a:rPr>
                        <a:t> </a:t>
                      </a:r>
                      <a:r>
                        <a:rPr lang="vi-VN" sz="3600" dirty="0" smtClean="0">
                          <a:solidFill>
                            <a:schemeClr val="tx1"/>
                          </a:solidFill>
                          <a:latin typeface="Cambria" panose="02040503050406030204" pitchFamily="18" charset="0"/>
                          <a:ea typeface="Cambria" panose="02040503050406030204" pitchFamily="18" charset="0"/>
                        </a:rPr>
                        <a:t>Cây con </a:t>
                      </a:r>
                      <a:endParaRPr lang="en-GB" sz="3600" dirty="0" smtClean="0">
                        <a:solidFill>
                          <a:schemeClr val="tx1"/>
                        </a:solidFill>
                        <a:latin typeface="Cambria" panose="02040503050406030204" pitchFamily="18" charset="0"/>
                        <a:ea typeface="Cambria" panose="02040503050406030204" pitchFamily="18" charset="0"/>
                      </a:endParaRPr>
                    </a:p>
                    <a:p>
                      <a:r>
                        <a:rPr lang="vi-VN" sz="3600" dirty="0" smtClean="0">
                          <a:solidFill>
                            <a:schemeClr val="tx1"/>
                          </a:solidFill>
                          <a:latin typeface="Cambria" panose="02040503050406030204" pitchFamily="18" charset="0"/>
                          <a:ea typeface="Cambria" panose="02040503050406030204" pitchFamily="18" charset="0"/>
                        </a:rPr>
                        <a:t>→ Cây trưởng thành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600" dirty="0" smtClean="0">
                          <a:solidFill>
                            <a:schemeClr val="tx1"/>
                          </a:solidFill>
                          <a:latin typeface="Cambria" panose="02040503050406030204" pitchFamily="18" charset="0"/>
                          <a:ea typeface="Cambria" panose="02040503050406030204" pitchFamily="18" charset="0"/>
                        </a:rPr>
                        <a:t>Nảy chồi →</a:t>
                      </a:r>
                      <a:r>
                        <a:rPr lang="en-GB" sz="3600" baseline="0" dirty="0" smtClean="0">
                          <a:solidFill>
                            <a:schemeClr val="tx1"/>
                          </a:solidFill>
                          <a:latin typeface="Cambria" panose="02040503050406030204" pitchFamily="18" charset="0"/>
                          <a:ea typeface="Cambria" panose="02040503050406030204" pitchFamily="18" charset="0"/>
                        </a:rPr>
                        <a:t> </a:t>
                      </a:r>
                      <a:r>
                        <a:rPr lang="vi-VN" sz="3600" dirty="0" smtClean="0">
                          <a:solidFill>
                            <a:schemeClr val="tx1"/>
                          </a:solidFill>
                          <a:latin typeface="Cambria" panose="02040503050406030204" pitchFamily="18" charset="0"/>
                          <a:ea typeface="Cambria" panose="02040503050406030204" pitchFamily="18" charset="0"/>
                        </a:rPr>
                        <a:t>Cây con </a:t>
                      </a:r>
                      <a:endParaRPr lang="en-GB" sz="3600" dirty="0" smtClean="0">
                        <a:solidFill>
                          <a:schemeClr val="tx1"/>
                        </a:solidFill>
                        <a:latin typeface="Cambria" panose="02040503050406030204" pitchFamily="18" charset="0"/>
                        <a:ea typeface="Cambria" panose="02040503050406030204" pitchFamily="18" charset="0"/>
                      </a:endParaRPr>
                    </a:p>
                    <a:p>
                      <a:r>
                        <a:rPr lang="vi-VN" sz="3600" dirty="0" smtClean="0">
                          <a:solidFill>
                            <a:schemeClr val="tx1"/>
                          </a:solidFill>
                          <a:latin typeface="Cambria" panose="02040503050406030204" pitchFamily="18" charset="0"/>
                          <a:ea typeface="Cambria" panose="02040503050406030204" pitchFamily="18" charset="0"/>
                        </a:rPr>
                        <a:t>→Cây trưởng thành</a:t>
                      </a:r>
                      <a:endParaRPr lang="en-GB" sz="360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5156114"/>
                  </a:ext>
                </a:extLst>
              </a:tr>
            </a:tbl>
          </a:graphicData>
        </a:graphic>
      </p:graphicFrame>
      <p:pic>
        <p:nvPicPr>
          <p:cNvPr id="28" name="Picture 27"/>
          <p:cNvPicPr>
            <a:picLocks noChangeAspect="1"/>
          </p:cNvPicPr>
          <p:nvPr/>
        </p:nvPicPr>
        <p:blipFill rotWithShape="1">
          <a:blip r:embed="rId2"/>
          <a:srcRect l="31968" t="5742" r="1190" b="56010"/>
          <a:stretch/>
        </p:blipFill>
        <p:spPr>
          <a:xfrm>
            <a:off x="7760645" y="4143375"/>
            <a:ext cx="3839028" cy="1752600"/>
          </a:xfrm>
          <a:prstGeom prst="rect">
            <a:avLst/>
          </a:prstGeom>
        </p:spPr>
      </p:pic>
      <p:pic>
        <p:nvPicPr>
          <p:cNvPr id="29" name="Picture 28"/>
          <p:cNvPicPr>
            <a:picLocks noChangeAspect="1"/>
          </p:cNvPicPr>
          <p:nvPr/>
        </p:nvPicPr>
        <p:blipFill rotWithShape="1">
          <a:blip r:embed="rId2"/>
          <a:srcRect l="40091" t="49177" r="1058" b="12575"/>
          <a:stretch/>
        </p:blipFill>
        <p:spPr>
          <a:xfrm>
            <a:off x="12801600" y="4087636"/>
            <a:ext cx="3450773" cy="1789289"/>
          </a:xfrm>
          <a:prstGeom prst="rect">
            <a:avLst/>
          </a:prstGeom>
        </p:spPr>
      </p:pic>
    </p:spTree>
    <p:extLst>
      <p:ext uri="{BB962C8B-B14F-4D97-AF65-F5344CB8AC3E}">
        <p14:creationId xmlns:p14="http://schemas.microsoft.com/office/powerpoint/2010/main" val="16160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910088"/>
            <a:ext cx="16764000" cy="2800767"/>
          </a:xfrm>
          <a:prstGeom prst="rect">
            <a:avLst/>
          </a:prstGeom>
        </p:spPr>
        <p:txBody>
          <a:bodyPr wrap="square">
            <a:spAutoFit/>
          </a:bodyPr>
          <a:lstStyle/>
          <a:p>
            <a:pPr algn="just"/>
            <a:r>
              <a:rPr lang="en-GB" sz="4400" b="1" i="1" dirty="0" smtClean="0">
                <a:solidFill>
                  <a:srgbClr val="3383BE"/>
                </a:solidFill>
                <a:latin typeface="Cambria" panose="02040503050406030204" pitchFamily="18" charset="0"/>
                <a:ea typeface="Cambria" panose="02040503050406030204" pitchFamily="18" charset="0"/>
              </a:rPr>
              <a:t>3. </a:t>
            </a:r>
            <a:r>
              <a:rPr lang="en-GB" sz="4400" dirty="0" err="1" smtClean="0">
                <a:latin typeface="Cambria" panose="02040503050406030204" pitchFamily="18" charset="0"/>
                <a:ea typeface="Cambria" panose="02040503050406030204" pitchFamily="18" charset="0"/>
              </a:rPr>
              <a:t>Tìm</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hiểu</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các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giai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đoạn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phát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triển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ếch</a:t>
            </a:r>
            <a:r>
              <a:rPr lang="en-GB" sz="4400" dirty="0" smtClean="0">
                <a:latin typeface="Cambria" panose="02040503050406030204" pitchFamily="18" charset="0"/>
                <a:ea typeface="Cambria" panose="02040503050406030204" pitchFamily="18" charset="0"/>
              </a:rPr>
              <a:t>.</a:t>
            </a:r>
          </a:p>
          <a:p>
            <a:pPr marL="571500" indent="-571500" algn="just">
              <a:buFontTx/>
              <a:buChar char="-"/>
            </a:pPr>
            <a:r>
              <a:rPr lang="en-GB" sz="4400" dirty="0" err="1" smtClean="0">
                <a:latin typeface="Cambria" panose="02040503050406030204" pitchFamily="18" charset="0"/>
                <a:ea typeface="Cambria" panose="02040503050406030204" pitchFamily="18" charset="0"/>
              </a:rPr>
              <a:t>Sắp</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xếp</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các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giai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đoạn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theo</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trình</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tự</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phát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triển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vòng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đời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ếch</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trong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hình</a:t>
            </a:r>
            <a:r>
              <a:rPr lang="en-GB" sz="4400" dirty="0" smtClean="0">
                <a:latin typeface="Cambria" panose="02040503050406030204" pitchFamily="18" charset="0"/>
                <a:ea typeface="Cambria" panose="02040503050406030204" pitchFamily="18" charset="0"/>
              </a:rPr>
              <a:t> 3.</a:t>
            </a:r>
          </a:p>
          <a:p>
            <a:pPr marL="571500" indent="-571500" algn="just">
              <a:buFontTx/>
              <a:buChar char="-"/>
            </a:pPr>
            <a:r>
              <a:rPr lang="en-GB" sz="4400" dirty="0" err="1" smtClean="0">
                <a:latin typeface="Cambria" panose="02040503050406030204" pitchFamily="18" charset="0"/>
                <a:ea typeface="Cambria" panose="02040503050406030204" pitchFamily="18" charset="0"/>
              </a:rPr>
              <a:t>Trình</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bày</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vòng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đời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và</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sự</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phát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triển</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ếch</a:t>
            </a:r>
            <a:r>
              <a:rPr lang="en-GB" sz="4400" dirty="0" smtClean="0">
                <a:latin typeface="Cambria" panose="02040503050406030204" pitchFamily="18" charset="0"/>
                <a:ea typeface="Cambria" panose="02040503050406030204" pitchFamily="18" charset="0"/>
              </a:rPr>
              <a:t>.</a:t>
            </a:r>
            <a:endParaRPr lang="en-GB" sz="4400" dirty="0"/>
          </a:p>
        </p:txBody>
      </p:sp>
      <p:sp>
        <p:nvSpPr>
          <p:cNvPr id="10" name="Rectangle 9"/>
          <p:cNvSpPr/>
          <p:nvPr/>
        </p:nvSpPr>
        <p:spPr>
          <a:xfrm>
            <a:off x="8926668" y="8648700"/>
            <a:ext cx="1499128" cy="646331"/>
          </a:xfrm>
          <a:prstGeom prst="rect">
            <a:avLst/>
          </a:prstGeom>
        </p:spPr>
        <p:txBody>
          <a:bodyPr wrap="none">
            <a:spAutoFit/>
          </a:bodyPr>
          <a:lstStyle/>
          <a:p>
            <a:r>
              <a:rPr lang="en-GB" sz="3600" dirty="0" err="1" smtClean="0">
                <a:solidFill>
                  <a:prstClr val="black"/>
                </a:solidFill>
                <a:latin typeface="Cambria" panose="02040503050406030204" pitchFamily="18" charset="0"/>
                <a:ea typeface="Cambria" panose="02040503050406030204" pitchFamily="18" charset="0"/>
              </a:rPr>
              <a:t>Hình</a:t>
            </a:r>
            <a:r>
              <a:rPr lang="en-GB" sz="3600" dirty="0" smtClean="0">
                <a:solidFill>
                  <a:prstClr val="black"/>
                </a:solidFill>
                <a:latin typeface="Cambria" panose="02040503050406030204" pitchFamily="18" charset="0"/>
                <a:ea typeface="Cambria" panose="02040503050406030204" pitchFamily="18" charset="0"/>
              </a:rPr>
              <a:t> 3</a:t>
            </a:r>
            <a:endParaRPr lang="en-GB" dirty="0"/>
          </a:p>
        </p:txBody>
      </p:sp>
      <p:pic>
        <p:nvPicPr>
          <p:cNvPr id="5" name="Picture 4"/>
          <p:cNvPicPr>
            <a:picLocks noChangeAspect="1"/>
          </p:cNvPicPr>
          <p:nvPr/>
        </p:nvPicPr>
        <p:blipFill>
          <a:blip r:embed="rId2"/>
          <a:stretch>
            <a:fillRect/>
          </a:stretch>
        </p:blipFill>
        <p:spPr>
          <a:xfrm>
            <a:off x="2438400" y="4193887"/>
            <a:ext cx="14475664" cy="3971781"/>
          </a:xfrm>
          <a:prstGeom prst="rect">
            <a:avLst/>
          </a:prstGeom>
        </p:spPr>
      </p:pic>
    </p:spTree>
    <p:extLst>
      <p:ext uri="{BB962C8B-B14F-4D97-AF65-F5344CB8AC3E}">
        <p14:creationId xmlns:p14="http://schemas.microsoft.com/office/powerpoint/2010/main" val="6162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43000" y="495300"/>
            <a:ext cx="16230601" cy="8991598"/>
            <a:chOff x="-387773" y="-400041"/>
            <a:chExt cx="3714887" cy="1918486"/>
          </a:xfrm>
        </p:grpSpPr>
        <p:sp>
          <p:nvSpPr>
            <p:cNvPr id="5" name="Freeform 5"/>
            <p:cNvSpPr/>
            <p:nvPr/>
          </p:nvSpPr>
          <p:spPr>
            <a:xfrm>
              <a:off x="-387773" y="-400041"/>
              <a:ext cx="3714887" cy="1918486"/>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Freeform 11"/>
          <p:cNvSpPr/>
          <p:nvPr/>
        </p:nvSpPr>
        <p:spPr>
          <a:xfrm flipH="1">
            <a:off x="-664489" y="-488203"/>
            <a:ext cx="3864889" cy="2867692"/>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5316199" y="-488204"/>
            <a:ext cx="3529168" cy="2867693"/>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9" name="TextBox 18"/>
          <p:cNvSpPr txBox="1"/>
          <p:nvPr/>
        </p:nvSpPr>
        <p:spPr>
          <a:xfrm flipH="1">
            <a:off x="1850845" y="2094505"/>
            <a:ext cx="15522756" cy="1569660"/>
          </a:xfrm>
          <a:prstGeom prst="rect">
            <a:avLst/>
          </a:prstGeom>
          <a:noFill/>
        </p:spPr>
        <p:txBody>
          <a:bodyPr wrap="square" rtlCol="0">
            <a:spAutoFit/>
          </a:bodyPr>
          <a:lstStyle/>
          <a:p>
            <a:pPr marL="685800" indent="-685800" algn="just">
              <a:buFontTx/>
              <a:buChar char="-"/>
            </a:pPr>
            <a:r>
              <a:rPr lang="en-GB" sz="4800" dirty="0" err="1" smtClean="0">
                <a:latin typeface="Cambria" panose="02040503050406030204" pitchFamily="18" charset="0"/>
                <a:ea typeface="Cambria" panose="02040503050406030204" pitchFamily="18" charset="0"/>
              </a:rPr>
              <a:t>Thảo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luận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nhóm</a:t>
            </a:r>
            <a:r>
              <a:rPr lang="en-GB" sz="4800" dirty="0" smtClean="0">
                <a:latin typeface="Cambria" panose="02040503050406030204" pitchFamily="18" charset="0"/>
                <a:ea typeface="Cambria" panose="02040503050406030204" pitchFamily="18" charset="0"/>
              </a:rPr>
              <a:t> 2;</a:t>
            </a:r>
          </a:p>
          <a:p>
            <a:pPr marL="685800" indent="-685800" algn="just">
              <a:buFontTx/>
              <a:buChar char="-"/>
            </a:pPr>
            <a:r>
              <a:rPr lang="en-GB" sz="4800" dirty="0" err="1">
                <a:latin typeface="Cambria" panose="02040503050406030204" pitchFamily="18" charset="0"/>
                <a:ea typeface="Cambria" panose="02040503050406030204" pitchFamily="18" charset="0"/>
              </a:rPr>
              <a:t>Q</a:t>
            </a:r>
            <a:r>
              <a:rPr lang="en-GB" sz="4800" dirty="0" err="1" smtClean="0">
                <a:latin typeface="Cambria" panose="02040503050406030204" pitchFamily="18" charset="0"/>
                <a:ea typeface="Cambria" panose="02040503050406030204" pitchFamily="18" charset="0"/>
              </a:rPr>
              <a:t>uan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sát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3 </a:t>
            </a:r>
            <a:r>
              <a:rPr lang="en-GB" sz="4800" dirty="0" err="1" smtClean="0">
                <a:latin typeface="Cambria" panose="02040503050406030204" pitchFamily="18" charset="0"/>
                <a:ea typeface="Cambria" panose="02040503050406030204" pitchFamily="18" charset="0"/>
              </a:rPr>
              <a:t>và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hoàn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thành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phiếu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học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tập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số</a:t>
            </a:r>
            <a:r>
              <a:rPr lang="en-GB" sz="4800" dirty="0" smtClean="0">
                <a:latin typeface="Cambria" panose="02040503050406030204" pitchFamily="18" charset="0"/>
                <a:ea typeface="Cambria" panose="02040503050406030204" pitchFamily="18" charset="0"/>
              </a:rPr>
              <a:t> 4. </a:t>
            </a:r>
            <a:endParaRPr lang="en-GB" sz="4800" dirty="0">
              <a:latin typeface="Cambria" panose="02040503050406030204" pitchFamily="18" charset="0"/>
              <a:ea typeface="Cambria" panose="02040503050406030204" pitchFamily="18" charset="0"/>
            </a:endParaRPr>
          </a:p>
        </p:txBody>
      </p:sp>
      <p:sp>
        <p:nvSpPr>
          <p:cNvPr id="10" name="Freeform 10"/>
          <p:cNvSpPr/>
          <p:nvPr/>
        </p:nvSpPr>
        <p:spPr>
          <a:xfrm flipH="1">
            <a:off x="15603192" y="7745084"/>
            <a:ext cx="2684808" cy="2584241"/>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10"/>
            <a:stretch>
              <a:fillRect/>
            </a:stretch>
          </a:blipFill>
        </p:spPr>
      </p:sp>
      <p:grpSp>
        <p:nvGrpSpPr>
          <p:cNvPr id="2" name="Group 1"/>
          <p:cNvGrpSpPr/>
          <p:nvPr/>
        </p:nvGrpSpPr>
        <p:grpSpPr>
          <a:xfrm>
            <a:off x="1850845" y="3811805"/>
            <a:ext cx="16230601" cy="5065495"/>
            <a:chOff x="1850845" y="3811805"/>
            <a:chExt cx="16230601" cy="5065495"/>
          </a:xfrm>
        </p:grpSpPr>
        <p:sp>
          <p:nvSpPr>
            <p:cNvPr id="18" name="Rounded Rectangle 17"/>
            <p:cNvSpPr/>
            <p:nvPr/>
          </p:nvSpPr>
          <p:spPr>
            <a:xfrm>
              <a:off x="1850845" y="3811805"/>
              <a:ext cx="14878645" cy="5065495"/>
            </a:xfrm>
            <a:prstGeom prst="roundRect">
              <a:avLst>
                <a:gd name="adj" fmla="val 9107"/>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flipH="1">
              <a:off x="4385091" y="3949125"/>
              <a:ext cx="9525000" cy="584775"/>
            </a:xfrm>
            <a:prstGeom prst="rect">
              <a:avLst/>
            </a:prstGeom>
            <a:noFill/>
          </p:spPr>
          <p:txBody>
            <a:bodyPr wrap="square" rtlCol="0">
              <a:spAutoFit/>
            </a:bodyPr>
            <a:lstStyle/>
            <a:p>
              <a:pPr algn="ctr"/>
              <a:r>
                <a:rPr lang="en-GB" sz="3200" b="1" dirty="0" smtClean="0">
                  <a:latin typeface="Cambria" panose="02040503050406030204" pitchFamily="18" charset="0"/>
                  <a:ea typeface="Cambria" panose="02040503050406030204" pitchFamily="18" charset="0"/>
                </a:rPr>
                <a:t>PHIẾU HỌC TẬP SỐ 4</a:t>
              </a:r>
              <a:endParaRPr lang="en-GB" sz="3200" b="1" dirty="0">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rotWithShape="1">
            <a:blip r:embed="rId11"/>
            <a:srcRect l="28232" t="58055" r="27640" b="25146"/>
            <a:stretch/>
          </p:blipFill>
          <p:spPr>
            <a:xfrm>
              <a:off x="6994346" y="5052344"/>
              <a:ext cx="5257800" cy="1444230"/>
            </a:xfrm>
            <a:prstGeom prst="rect">
              <a:avLst/>
            </a:prstGeom>
          </p:spPr>
        </p:pic>
        <p:sp>
          <p:nvSpPr>
            <p:cNvPr id="28" name="TextBox 27"/>
            <p:cNvSpPr txBox="1"/>
            <p:nvPr/>
          </p:nvSpPr>
          <p:spPr>
            <a:xfrm flipH="1">
              <a:off x="2231846" y="4564114"/>
              <a:ext cx="9525000" cy="584775"/>
            </a:xfrm>
            <a:prstGeom prst="rect">
              <a:avLst/>
            </a:prstGeom>
            <a:noFill/>
          </p:spPr>
          <p:txBody>
            <a:bodyPr wrap="square" rtlCol="0">
              <a:spAutoFit/>
            </a:bodyPr>
            <a:lstStyle/>
            <a:p>
              <a:pPr algn="just"/>
              <a:r>
                <a:rPr lang="en-GB" sz="3200" dirty="0" err="1" smtClean="0">
                  <a:latin typeface="Cambria" panose="02040503050406030204" pitchFamily="18" charset="0"/>
                  <a:ea typeface="Cambria" panose="02040503050406030204" pitchFamily="18" charset="0"/>
                </a:rPr>
                <a:t>Quan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hình</a:t>
              </a:r>
              <a:r>
                <a:rPr lang="en-GB" sz="3200" dirty="0" smtClean="0">
                  <a:latin typeface="Cambria" panose="02040503050406030204" pitchFamily="18" charset="0"/>
                  <a:ea typeface="Cambria" panose="02040503050406030204" pitchFamily="18" charset="0"/>
                </a:rPr>
                <a:t> 3, </a:t>
              </a:r>
              <a:r>
                <a:rPr lang="en-GB" sz="3200" dirty="0" err="1" smtClean="0">
                  <a:latin typeface="Cambria" panose="02040503050406030204" pitchFamily="18" charset="0"/>
                  <a:ea typeface="Cambria" panose="02040503050406030204" pitchFamily="18" charset="0"/>
                </a:rPr>
                <a:t>thực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hiện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nhiệm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vụ</a:t>
              </a:r>
              <a:r>
                <a:rPr lang="en-GB" sz="3200" dirty="0" smtClean="0">
                  <a:latin typeface="Cambria" panose="02040503050406030204" pitchFamily="18" charset="0"/>
                  <a:ea typeface="Cambria" panose="02040503050406030204" pitchFamily="18" charset="0"/>
                </a:rPr>
                <a:t>:</a:t>
              </a:r>
            </a:p>
          </p:txBody>
        </p:sp>
        <p:sp>
          <p:nvSpPr>
            <p:cNvPr id="29" name="TextBox 28"/>
            <p:cNvSpPr txBox="1"/>
            <p:nvPr/>
          </p:nvSpPr>
          <p:spPr>
            <a:xfrm flipH="1">
              <a:off x="2231846" y="6464411"/>
              <a:ext cx="15849600" cy="2062103"/>
            </a:xfrm>
            <a:prstGeom prst="rect">
              <a:avLst/>
            </a:prstGeom>
            <a:noFill/>
          </p:spPr>
          <p:txBody>
            <a:bodyPr wrap="square" rtlCol="0">
              <a:spAutoFit/>
            </a:bodyPr>
            <a:lstStyle/>
            <a:p>
              <a:pPr marL="457200" indent="-457200" algn="just">
                <a:buFontTx/>
                <a:buChar char="-"/>
              </a:pPr>
              <a:r>
                <a:rPr lang="en-GB" sz="3200" dirty="0" err="1" smtClean="0">
                  <a:latin typeface="Cambria" panose="02040503050406030204" pitchFamily="18" charset="0"/>
                  <a:ea typeface="Cambria" panose="02040503050406030204" pitchFamily="18" charset="0"/>
                </a:rPr>
                <a:t>Nêu</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tên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giai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phát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triển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của</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ếch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tương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ứng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mỗi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hình</a:t>
              </a:r>
              <a:r>
                <a:rPr lang="en-GB" sz="3200" dirty="0" smtClean="0">
                  <a:latin typeface="Cambria" panose="02040503050406030204" pitchFamily="18" charset="0"/>
                  <a:ea typeface="Cambria" panose="02040503050406030204" pitchFamily="18" charset="0"/>
                </a:rPr>
                <a:t>:</a:t>
              </a:r>
            </a:p>
            <a:p>
              <a:pPr algn="just"/>
              <a:r>
                <a:rPr lang="en-GB" sz="3200" dirty="0" smtClean="0">
                  <a:latin typeface="Cambria" panose="02040503050406030204" pitchFamily="18" charset="0"/>
                  <a:ea typeface="Cambria" panose="02040503050406030204" pitchFamily="18" charset="0"/>
                </a:rPr>
                <a:t>(1):……………………; (2):………………………; (3):………………………..; (4):…………………………</a:t>
              </a:r>
            </a:p>
            <a:p>
              <a:pPr marL="457200" indent="-457200" algn="just">
                <a:buFontTx/>
                <a:buChar char="-"/>
              </a:pPr>
              <a:r>
                <a:rPr lang="en-GB" sz="3200" dirty="0" err="1" smtClean="0">
                  <a:latin typeface="Cambria" panose="02040503050406030204" pitchFamily="18" charset="0"/>
                  <a:ea typeface="Cambria" panose="02040503050406030204" pitchFamily="18" charset="0"/>
                </a:rPr>
                <a:t>Sắp</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xếp</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giai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theo</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trình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tự</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phát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triển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vòng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đời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của</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ếch</a:t>
              </a:r>
              <a:r>
                <a:rPr lang="en-GB" sz="3200" dirty="0" smtClean="0">
                  <a:latin typeface="Cambria" panose="02040503050406030204" pitchFamily="18" charset="0"/>
                  <a:ea typeface="Cambria" panose="02040503050406030204" pitchFamily="18" charset="0"/>
                </a:rPr>
                <a:t>:</a:t>
              </a:r>
            </a:p>
            <a:p>
              <a:pPr marL="457200" indent="-457200" algn="just">
                <a:buFontTx/>
                <a:buChar char="-"/>
              </a:pPr>
              <a:r>
                <a:rPr lang="en-GB" sz="3200" dirty="0" err="1" smtClean="0">
                  <a:latin typeface="Cambria" panose="02040503050406030204" pitchFamily="18" charset="0"/>
                  <a:ea typeface="Cambria" panose="02040503050406030204" pitchFamily="18" charset="0"/>
                </a:rPr>
                <a:t>Mô</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tả</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vòng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đời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và</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sự</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phát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triển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của</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ếch</a:t>
              </a:r>
              <a:r>
                <a:rPr lang="en-GB" sz="3200" dirty="0" smtClean="0">
                  <a:latin typeface="Cambria" panose="02040503050406030204" pitchFamily="18" charset="0"/>
                  <a:ea typeface="Cambria" panose="02040503050406030204" pitchFamily="18" charset="0"/>
                </a:rPr>
                <a:t>:</a:t>
              </a:r>
            </a:p>
          </p:txBody>
        </p:sp>
      </p:grpSp>
      <p:pic>
        <p:nvPicPr>
          <p:cNvPr id="3" name="Picture 2"/>
          <p:cNvPicPr>
            <a:picLocks noChangeAspect="1"/>
          </p:cNvPicPr>
          <p:nvPr/>
        </p:nvPicPr>
        <p:blipFill>
          <a:blip r:embed="rId12"/>
          <a:stretch>
            <a:fillRect/>
          </a:stretch>
        </p:blipFill>
        <p:spPr>
          <a:xfrm>
            <a:off x="4572000" y="648951"/>
            <a:ext cx="8449788" cy="1633870"/>
          </a:xfrm>
          <a:prstGeom prst="rect">
            <a:avLst/>
          </a:prstGeom>
        </p:spPr>
      </p:pic>
    </p:spTree>
    <p:extLst>
      <p:ext uri="{BB962C8B-B14F-4D97-AF65-F5344CB8AC3E}">
        <p14:creationId xmlns:p14="http://schemas.microsoft.com/office/powerpoint/2010/main" val="37218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225" y="2057400"/>
            <a:ext cx="13997629" cy="5041829"/>
          </a:xfrm>
          <a:prstGeom prst="rect">
            <a:avLst/>
          </a:prstGeom>
        </p:spPr>
      </p:pic>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0983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914400" y="1181100"/>
            <a:ext cx="16535400" cy="7677150"/>
          </a:xfrm>
          <a:prstGeom prst="roundRect">
            <a:avLst>
              <a:gd name="adj" fmla="val 9107"/>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flipH="1">
            <a:off x="4419600" y="1343213"/>
            <a:ext cx="9525000" cy="646331"/>
          </a:xfrm>
          <a:prstGeom prst="rect">
            <a:avLst/>
          </a:prstGeom>
          <a:noFill/>
        </p:spPr>
        <p:txBody>
          <a:bodyPr wrap="square" rtlCol="0">
            <a:spAutoFit/>
          </a:bodyPr>
          <a:lstStyle/>
          <a:p>
            <a:pPr algn="ctr"/>
            <a:r>
              <a:rPr lang="en-GB" sz="3600" b="1" dirty="0" smtClean="0">
                <a:latin typeface="Cambria" panose="02040503050406030204" pitchFamily="18" charset="0"/>
                <a:ea typeface="Cambria" panose="02040503050406030204" pitchFamily="18" charset="0"/>
              </a:rPr>
              <a:t>PHIẾU HỌC TẬP SỐ 4</a:t>
            </a:r>
            <a:endParaRPr lang="en-GB" sz="3600" b="1" dirty="0">
              <a:latin typeface="Cambria" panose="02040503050406030204" pitchFamily="18" charset="0"/>
              <a:ea typeface="Cambria" panose="02040503050406030204" pitchFamily="18" charset="0"/>
            </a:endParaRPr>
          </a:p>
        </p:txBody>
      </p:sp>
      <p:grpSp>
        <p:nvGrpSpPr>
          <p:cNvPr id="9" name="Group 8"/>
          <p:cNvGrpSpPr/>
          <p:nvPr/>
        </p:nvGrpSpPr>
        <p:grpSpPr>
          <a:xfrm>
            <a:off x="1257299" y="1945225"/>
            <a:ext cx="15849600" cy="6704189"/>
            <a:chOff x="2231845" y="4319582"/>
            <a:chExt cx="15849600" cy="6704189"/>
          </a:xfrm>
        </p:grpSpPr>
        <p:pic>
          <p:nvPicPr>
            <p:cNvPr id="12" name="Picture 11"/>
            <p:cNvPicPr>
              <a:picLocks noChangeAspect="1"/>
            </p:cNvPicPr>
            <p:nvPr/>
          </p:nvPicPr>
          <p:blipFill rotWithShape="1">
            <a:blip r:embed="rId2"/>
            <a:srcRect l="28232" t="58055" r="27640" b="25146"/>
            <a:stretch/>
          </p:blipFill>
          <p:spPr>
            <a:xfrm>
              <a:off x="6242279" y="4319582"/>
              <a:ext cx="7828733" cy="2150423"/>
            </a:xfrm>
            <a:prstGeom prst="rect">
              <a:avLst/>
            </a:prstGeom>
          </p:spPr>
        </p:pic>
        <p:sp>
          <p:nvSpPr>
            <p:cNvPr id="14" name="TextBox 13"/>
            <p:cNvSpPr txBox="1"/>
            <p:nvPr/>
          </p:nvSpPr>
          <p:spPr>
            <a:xfrm flipH="1">
              <a:off x="2231845" y="6222457"/>
              <a:ext cx="15849600" cy="4801314"/>
            </a:xfrm>
            <a:prstGeom prst="rect">
              <a:avLst/>
            </a:prstGeom>
            <a:noFill/>
          </p:spPr>
          <p:txBody>
            <a:bodyPr wrap="square" rtlCol="0">
              <a:spAutoFit/>
            </a:bodyPr>
            <a:lstStyle/>
            <a:p>
              <a:pPr algn="just">
                <a:lnSpc>
                  <a:spcPct val="150000"/>
                </a:lnSpc>
              </a:pPr>
              <a:r>
                <a:rPr lang="en-GB" sz="3600" dirty="0" smtClean="0">
                  <a:latin typeface="Cambria" panose="02040503050406030204" pitchFamily="18" charset="0"/>
                  <a:ea typeface="Cambria" panose="02040503050406030204" pitchFamily="18" charset="0"/>
                </a:rPr>
                <a:t>(1):</a:t>
              </a:r>
              <a:r>
                <a:rPr lang="en-GB" sz="3600" dirty="0" err="1" smtClean="0">
                  <a:latin typeface="Cambria" panose="02040503050406030204" pitchFamily="18" charset="0"/>
                  <a:ea typeface="Cambria" panose="02040503050406030204" pitchFamily="18" charset="0"/>
                </a:rPr>
                <a:t>Ấu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trùng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nòng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nọc</a:t>
              </a:r>
              <a:r>
                <a:rPr lang="en-GB" sz="3600" dirty="0" smtClean="0">
                  <a:latin typeface="Cambria" panose="02040503050406030204" pitchFamily="18" charset="0"/>
                  <a:ea typeface="Cambria" panose="02040503050406030204" pitchFamily="18" charset="0"/>
                </a:rPr>
                <a:t>) ; (2):</a:t>
              </a:r>
              <a:r>
                <a:rPr lang="en-GB" sz="3600" dirty="0" err="1" smtClean="0">
                  <a:latin typeface="Cambria" panose="02040503050406030204" pitchFamily="18" charset="0"/>
                  <a:ea typeface="Cambria" panose="02040503050406030204" pitchFamily="18" charset="0"/>
                </a:rPr>
                <a:t>Ếch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trưởng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thành</a:t>
              </a:r>
              <a:r>
                <a:rPr lang="en-GB" sz="3600" dirty="0" smtClean="0">
                  <a:latin typeface="Cambria" panose="02040503050406030204" pitchFamily="18" charset="0"/>
                  <a:ea typeface="Cambria" panose="02040503050406030204" pitchFamily="18" charset="0"/>
                </a:rPr>
                <a:t>; (3):</a:t>
              </a:r>
              <a:r>
                <a:rPr lang="en-GB" sz="3600" dirty="0" err="1" smtClean="0">
                  <a:latin typeface="Cambria" panose="02040503050406030204" pitchFamily="18" charset="0"/>
                  <a:ea typeface="Cambria" panose="02040503050406030204" pitchFamily="18" charset="0"/>
                </a:rPr>
                <a:t>Trứng</a:t>
              </a:r>
              <a:r>
                <a:rPr lang="en-GB" sz="3600" dirty="0" smtClean="0">
                  <a:latin typeface="Cambria" panose="02040503050406030204" pitchFamily="18" charset="0"/>
                  <a:ea typeface="Cambria" panose="02040503050406030204" pitchFamily="18" charset="0"/>
                </a:rPr>
                <a:t>; (4):</a:t>
              </a:r>
              <a:r>
                <a:rPr lang="en-GB" sz="3600" dirty="0" err="1" smtClean="0">
                  <a:latin typeface="Cambria" panose="02040503050406030204" pitchFamily="18" charset="0"/>
                  <a:ea typeface="Cambria" panose="02040503050406030204" pitchFamily="18" charset="0"/>
                </a:rPr>
                <a:t>Ếch</a:t>
              </a:r>
              <a:r>
                <a:rPr lang="en-GB" sz="3600" dirty="0" smtClean="0">
                  <a:latin typeface="Cambria" panose="02040503050406030204" pitchFamily="18" charset="0"/>
                  <a:ea typeface="Cambria" panose="02040503050406030204" pitchFamily="18" charset="0"/>
                </a:rPr>
                <a:t> con</a:t>
              </a:r>
            </a:p>
            <a:p>
              <a:pPr marL="457200" indent="-457200" algn="just">
                <a:lnSpc>
                  <a:spcPct val="150000"/>
                </a:lnSpc>
                <a:buFontTx/>
                <a:buChar char="-"/>
              </a:pPr>
              <a:r>
                <a:rPr lang="en-GB" sz="3600" dirty="0" err="1" smtClean="0">
                  <a:latin typeface="Cambria" panose="02040503050406030204" pitchFamily="18" charset="0"/>
                  <a:ea typeface="Cambria" panose="02040503050406030204" pitchFamily="18" charset="0"/>
                </a:rPr>
                <a:t>Sắp</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xếp</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các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giai</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đoạn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theo</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trình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tự</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phát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triển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vòng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đời</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của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ếch</a:t>
              </a:r>
              <a:r>
                <a:rPr lang="en-GB" sz="3600" dirty="0" smtClean="0">
                  <a:latin typeface="Cambria" panose="02040503050406030204" pitchFamily="18" charset="0"/>
                  <a:ea typeface="Cambria" panose="02040503050406030204" pitchFamily="18" charset="0"/>
                </a:rPr>
                <a:t>: </a:t>
              </a:r>
            </a:p>
            <a:p>
              <a:pPr algn="ctr">
                <a:lnSpc>
                  <a:spcPct val="150000"/>
                </a:lnSpc>
              </a:pPr>
              <a:r>
                <a:rPr lang="en-GB" sz="3600" dirty="0" smtClean="0">
                  <a:latin typeface="Cambria" panose="02040503050406030204" pitchFamily="18" charset="0"/>
                  <a:ea typeface="Cambria" panose="02040503050406030204" pitchFamily="18" charset="0"/>
                </a:rPr>
                <a:t>(3) -&gt; (1) -&gt; (4) -&gt; (2)</a:t>
              </a:r>
            </a:p>
            <a:p>
              <a:pPr marL="457200" indent="-457200" algn="just">
                <a:buFontTx/>
                <a:buChar char="-"/>
              </a:pPr>
              <a:r>
                <a:rPr lang="en-GB" sz="3600" dirty="0" err="1" smtClean="0">
                  <a:latin typeface="Cambria" panose="02040503050406030204" pitchFamily="18" charset="0"/>
                  <a:ea typeface="Cambria" panose="02040503050406030204" pitchFamily="18" charset="0"/>
                </a:rPr>
                <a:t>Mô</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tả</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vòng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đời</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và</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sự</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phát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triển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của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ếch</a:t>
              </a:r>
              <a:r>
                <a:rPr lang="en-GB"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Ếch đẻ trứng vào nước, trứng được thụ tinh phát triển nở ra ấu trùng (nòng nọc). Ấu trùng sống, phát triển trong nước. Nòng nọc mọc chân, đuôi ngắn lại, mất dần thành ếch con. Ếch con ra khỏi nước, phát triển thành ếch trưởng thành</a:t>
              </a:r>
              <a:r>
                <a:rPr lang="vi-VN" sz="3600" dirty="0" smtClean="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78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8634" y="1095008"/>
            <a:ext cx="9900762" cy="7315834"/>
          </a:xfrm>
          <a:prstGeom prst="rect">
            <a:avLst/>
          </a:prstGeom>
        </p:spPr>
      </p:pic>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sp>
    </p:spTree>
    <p:extLst>
      <p:ext uri="{BB962C8B-B14F-4D97-AF65-F5344CB8AC3E}">
        <p14:creationId xmlns:p14="http://schemas.microsoft.com/office/powerpoint/2010/main" val="18297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7600" y="771963"/>
            <a:ext cx="9900762" cy="7315834"/>
          </a:xfrm>
          <a:prstGeom prst="rect">
            <a:avLst/>
          </a:prstGeom>
        </p:spPr>
      </p:pic>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2"/>
            <a:stretch>
              <a:fillRect t="-20597" b="-20597"/>
            </a:stretch>
          </a:blipFill>
        </p:spPr>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22" name="Group 21"/>
          <p:cNvGrpSpPr/>
          <p:nvPr/>
        </p:nvGrpSpPr>
        <p:grpSpPr>
          <a:xfrm>
            <a:off x="1981200" y="1409700"/>
            <a:ext cx="14478000" cy="7696199"/>
            <a:chOff x="1981200" y="1409700"/>
            <a:chExt cx="14478000" cy="7696199"/>
          </a:xfrm>
        </p:grpSpPr>
        <p:sp>
          <p:nvSpPr>
            <p:cNvPr id="7" name="Freeform 7"/>
            <p:cNvSpPr/>
            <p:nvPr/>
          </p:nvSpPr>
          <p:spPr>
            <a:xfrm>
              <a:off x="1981200" y="1409700"/>
              <a:ext cx="14478000" cy="7696199"/>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solidFill>
                <a:srgbClr val="2E6F4D"/>
              </a:solidFill>
              <a:prstDash val="solid"/>
              <a:round/>
            </a:ln>
          </p:spPr>
        </p:sp>
        <p:sp>
          <p:nvSpPr>
            <p:cNvPr id="21" name="TextBox 20"/>
            <p:cNvSpPr txBox="1"/>
            <p:nvPr/>
          </p:nvSpPr>
          <p:spPr>
            <a:xfrm flipH="1">
              <a:off x="2628900" y="2626309"/>
              <a:ext cx="13182600" cy="5262979"/>
            </a:xfrm>
            <a:prstGeom prst="rect">
              <a:avLst/>
            </a:prstGeom>
            <a:noFill/>
          </p:spPr>
          <p:txBody>
            <a:bodyPr wrap="square" rtlCol="0">
              <a:spAutoFit/>
            </a:bodyPr>
            <a:lstStyle/>
            <a:p>
              <a:pPr algn="just"/>
              <a:r>
                <a:rPr lang="en-GB" sz="4800" dirty="0" err="1" smtClean="0">
                  <a:latin typeface="Cambria" panose="02040503050406030204" pitchFamily="18" charset="0"/>
                  <a:ea typeface="Cambria" panose="02040503050406030204" pitchFamily="18" charset="0"/>
                </a:rPr>
                <a:t>Tìm</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hiểu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xung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quanh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nhà</a:t>
              </a:r>
              <a:r>
                <a:rPr lang="en-GB" sz="4800" dirty="0" smtClean="0">
                  <a:latin typeface="Cambria" panose="02040503050406030204" pitchFamily="18" charset="0"/>
                  <a:ea typeface="Cambria" panose="02040503050406030204" pitchFamily="18" charset="0"/>
                </a:rPr>
                <a:t>:</a:t>
              </a:r>
            </a:p>
            <a:p>
              <a:pPr algn="just"/>
              <a:r>
                <a:rPr lang="en-GB" sz="4800" dirty="0" smtClean="0">
                  <a:latin typeface="Cambria" panose="02040503050406030204" pitchFamily="18" charset="0"/>
                  <a:ea typeface="Cambria" panose="02040503050406030204" pitchFamily="18" charset="0"/>
                </a:rPr>
                <a:t>- Cho </a:t>
              </a:r>
              <a:r>
                <a:rPr lang="en-GB" sz="4800" dirty="0" err="1" smtClean="0">
                  <a:latin typeface="Cambria" panose="02040503050406030204" pitchFamily="18" charset="0"/>
                  <a:ea typeface="Cambria" panose="02040503050406030204" pitchFamily="18" charset="0"/>
                </a:rPr>
                <a:t>biết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em</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nhìn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thấy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ấu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trùng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muỗi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muỗi</a:t>
              </a:r>
              <a:r>
                <a:rPr lang="en-GB" sz="4800" dirty="0" smtClean="0">
                  <a:latin typeface="Cambria" panose="02040503050406030204" pitchFamily="18" charset="0"/>
                  <a:ea typeface="Cambria" panose="02040503050406030204" pitchFamily="18" charset="0"/>
                </a:rPr>
                <a:t> ở </a:t>
              </a:r>
              <a:r>
                <a:rPr lang="en-GB" sz="4800" dirty="0" err="1" smtClean="0">
                  <a:latin typeface="Cambria" panose="02040503050406030204" pitchFamily="18" charset="0"/>
                  <a:ea typeface="Cambria" panose="02040503050406030204" pitchFamily="18" charset="0"/>
                </a:rPr>
                <a:t>đâu</a:t>
              </a:r>
              <a:r>
                <a:rPr lang="en-GB" sz="4800" dirty="0" smtClean="0">
                  <a:latin typeface="Cambria" panose="02040503050406030204" pitchFamily="18" charset="0"/>
                  <a:ea typeface="Cambria" panose="02040503050406030204" pitchFamily="18" charset="0"/>
                </a:rPr>
                <a:t>.</a:t>
              </a:r>
            </a:p>
            <a:p>
              <a:pPr algn="just"/>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Nhận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xét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về</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dạng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ấu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trùng</a:t>
              </a:r>
              <a:r>
                <a:rPr lang="en-GB" sz="4800" dirty="0" smtClean="0">
                  <a:latin typeface="Cambria" panose="02040503050406030204" pitchFamily="18" charset="0"/>
                  <a:ea typeface="Cambria" panose="02040503050406030204" pitchFamily="18" charset="0"/>
                </a:rPr>
                <a:t> so </a:t>
              </a:r>
              <a:r>
                <a:rPr lang="en-GB" sz="4800" dirty="0" err="1" smtClean="0">
                  <a:latin typeface="Cambria" panose="02040503050406030204" pitchFamily="18" charset="0"/>
                  <a:ea typeface="Cambria" panose="02040503050406030204" pitchFamily="18" charset="0"/>
                </a:rPr>
                <a:t>với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muỗi</a:t>
              </a:r>
              <a:r>
                <a:rPr lang="en-GB" sz="4800" dirty="0" smtClean="0">
                  <a:latin typeface="Cambria" panose="02040503050406030204" pitchFamily="18" charset="0"/>
                  <a:ea typeface="Cambria" panose="02040503050406030204" pitchFamily="18" charset="0"/>
                </a:rPr>
                <a:t>.</a:t>
              </a:r>
            </a:p>
            <a:p>
              <a:pPr algn="just"/>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Dựa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vào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vòng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đời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muỗi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hãy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đề</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xuất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một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số</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biện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pháp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để</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hạn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chế</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sự</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phát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triển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muỗi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Giải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thích</a:t>
              </a:r>
              <a:r>
                <a:rPr lang="en-GB"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4239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225" y="2057400"/>
            <a:ext cx="13997629" cy="5041829"/>
          </a:xfrm>
          <a:prstGeom prst="rect">
            <a:avLst/>
          </a:prstGeom>
        </p:spPr>
      </p:pic>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00427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2"/>
            <a:stretch>
              <a:fillRect/>
            </a:stretch>
          </a:blipFill>
        </p:spPr>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2"/>
            <a:stretch>
              <a:fillRect/>
            </a:stretch>
          </a:blipFill>
        </p:spPr>
      </p:sp>
      <p:sp>
        <p:nvSpPr>
          <p:cNvPr id="5" name="Freeform 5"/>
          <p:cNvSpPr/>
          <p:nvPr/>
        </p:nvSpPr>
        <p:spPr>
          <a:xfrm>
            <a:off x="7696200" y="1125003"/>
            <a:ext cx="9902741" cy="7315200"/>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sp>
      <p:pic>
        <p:nvPicPr>
          <p:cNvPr id="15" name="Picture 14"/>
          <p:cNvPicPr>
            <a:picLocks noChangeAspect="1"/>
          </p:cNvPicPr>
          <p:nvPr/>
        </p:nvPicPr>
        <p:blipFill>
          <a:blip r:embed="rId11"/>
          <a:stretch>
            <a:fillRect/>
          </a:stretch>
        </p:blipFill>
        <p:spPr>
          <a:xfrm>
            <a:off x="8862923" y="1713684"/>
            <a:ext cx="7569293" cy="6137837"/>
          </a:xfrm>
          <a:prstGeom prst="rect">
            <a:avLst/>
          </a:prstGeom>
        </p:spPr>
      </p:pic>
    </p:spTree>
    <p:extLst>
      <p:ext uri="{BB962C8B-B14F-4D97-AF65-F5344CB8AC3E}">
        <p14:creationId xmlns:p14="http://schemas.microsoft.com/office/powerpoint/2010/main" val="10522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3454937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071932" y="1994373"/>
            <a:ext cx="9862930" cy="5139203"/>
            <a:chOff x="4071932" y="1994373"/>
            <a:chExt cx="9862930" cy="5139203"/>
          </a:xfrm>
        </p:grpSpPr>
        <p:sp>
          <p:nvSpPr>
            <p:cNvPr id="7" name="Freeform 7"/>
            <p:cNvSpPr/>
            <p:nvPr/>
          </p:nvSpPr>
          <p:spPr>
            <a:xfrm>
              <a:off x="4071932" y="1994373"/>
              <a:ext cx="9862930" cy="5139203"/>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solidFill>
                <a:srgbClr val="2E6F4D"/>
              </a:solidFill>
              <a:prstDash val="solid"/>
              <a:round/>
            </a:ln>
          </p:spPr>
        </p:sp>
        <p:sp>
          <p:nvSpPr>
            <p:cNvPr id="21" name="TextBox 20"/>
            <p:cNvSpPr txBox="1"/>
            <p:nvPr/>
          </p:nvSpPr>
          <p:spPr>
            <a:xfrm flipH="1">
              <a:off x="4304780" y="3202531"/>
              <a:ext cx="9525000" cy="2585323"/>
            </a:xfrm>
            <a:prstGeom prst="rect">
              <a:avLst/>
            </a:prstGeom>
            <a:noFill/>
          </p:spPr>
          <p:txBody>
            <a:bodyPr wrap="square" rtlCol="0">
              <a:spAutoFit/>
            </a:bodyPr>
            <a:lstStyle/>
            <a:p>
              <a:pPr algn="ctr"/>
              <a:r>
                <a:rPr lang="en-GB" sz="5400" dirty="0" err="1" smtClean="0">
                  <a:latin typeface="Cambria" panose="02040503050406030204" pitchFamily="18" charset="0"/>
                  <a:ea typeface="Cambria" panose="02040503050406030204" pitchFamily="18" charset="0"/>
                </a:rPr>
                <a:t>Hãy</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nói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một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số</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điều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thích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sau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khi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học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chủ</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đề</a:t>
              </a:r>
              <a:r>
                <a:rPr lang="en-GB" sz="5400" dirty="0" smtClean="0">
                  <a:latin typeface="Cambria" panose="02040503050406030204" pitchFamily="18" charset="0"/>
                  <a:ea typeface="Cambria" panose="02040503050406030204" pitchFamily="18" charset="0"/>
                </a:rPr>
                <a:t> </a:t>
              </a:r>
            </a:p>
            <a:p>
              <a:pPr algn="ctr"/>
              <a:r>
                <a:rPr lang="en-GB" sz="5400" b="1" i="1" dirty="0" err="1" smtClean="0">
                  <a:latin typeface="Cambria" panose="02040503050406030204" pitchFamily="18" charset="0"/>
                  <a:ea typeface="Cambria" panose="02040503050406030204" pitchFamily="18" charset="0"/>
                </a:rPr>
                <a:t>Thực</a:t>
              </a:r>
              <a:r>
                <a:rPr lang="en-GB" sz="5400" b="1" i="1" dirty="0" smtClean="0">
                  <a:latin typeface="Cambria" panose="02040503050406030204" pitchFamily="18" charset="0"/>
                  <a:ea typeface="Cambria" panose="02040503050406030204" pitchFamily="18" charset="0"/>
                </a:rPr>
                <a:t> </a:t>
              </a:r>
              <a:r>
                <a:rPr lang="en-GB" sz="5400" b="1" i="1" dirty="0" err="1" smtClean="0">
                  <a:latin typeface="Cambria" panose="02040503050406030204" pitchFamily="18" charset="0"/>
                  <a:ea typeface="Cambria" panose="02040503050406030204" pitchFamily="18" charset="0"/>
                </a:rPr>
                <a:t>vật</a:t>
              </a:r>
              <a:r>
                <a:rPr lang="en-GB" sz="5400" b="1" i="1" dirty="0" smtClean="0">
                  <a:latin typeface="Cambria" panose="02040503050406030204" pitchFamily="18" charset="0"/>
                  <a:ea typeface="Cambria" panose="02040503050406030204" pitchFamily="18" charset="0"/>
                </a:rPr>
                <a:t> </a:t>
              </a:r>
              <a:r>
                <a:rPr lang="en-GB" sz="5400" b="1" i="1" dirty="0" err="1">
                  <a:latin typeface="Cambria" panose="02040503050406030204" pitchFamily="18" charset="0"/>
                  <a:ea typeface="Cambria" panose="02040503050406030204" pitchFamily="18" charset="0"/>
                </a:rPr>
                <a:t>v</a:t>
              </a:r>
              <a:r>
                <a:rPr lang="en-GB" sz="5400" b="1" i="1" dirty="0" err="1" smtClean="0">
                  <a:latin typeface="Cambria" panose="02040503050406030204" pitchFamily="18" charset="0"/>
                  <a:ea typeface="Cambria" panose="02040503050406030204" pitchFamily="18" charset="0"/>
                </a:rPr>
                <a:t>à</a:t>
              </a:r>
              <a:r>
                <a:rPr lang="en-GB" sz="5400" b="1" i="1" dirty="0" smtClean="0">
                  <a:latin typeface="Cambria" panose="02040503050406030204" pitchFamily="18" charset="0"/>
                  <a:ea typeface="Cambria" panose="02040503050406030204" pitchFamily="18" charset="0"/>
                </a:rPr>
                <a:t> </a:t>
              </a:r>
              <a:r>
                <a:rPr lang="en-GB" sz="5400" b="1" i="1" dirty="0" err="1" smtClean="0">
                  <a:latin typeface="Cambria" panose="02040503050406030204" pitchFamily="18" charset="0"/>
                  <a:ea typeface="Cambria" panose="02040503050406030204" pitchFamily="18" charset="0"/>
                </a:rPr>
                <a:t>động</a:t>
              </a:r>
              <a:r>
                <a:rPr lang="en-GB" sz="5400" b="1" i="1" dirty="0" smtClean="0">
                  <a:latin typeface="Cambria" panose="02040503050406030204" pitchFamily="18" charset="0"/>
                  <a:ea typeface="Cambria" panose="02040503050406030204" pitchFamily="18" charset="0"/>
                </a:rPr>
                <a:t> </a:t>
              </a:r>
              <a:r>
                <a:rPr lang="en-GB" sz="5400" b="1" i="1" dirty="0" err="1" smtClean="0">
                  <a:latin typeface="Cambria" panose="02040503050406030204" pitchFamily="18" charset="0"/>
                  <a:ea typeface="Cambria" panose="02040503050406030204" pitchFamily="18" charset="0"/>
                </a:rPr>
                <a:t>vật</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608396" y="4252982"/>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225" y="2057400"/>
            <a:ext cx="13997629" cy="5041829"/>
          </a:xfrm>
          <a:prstGeom prst="rect">
            <a:avLst/>
          </a:prstGeom>
        </p:spPr>
      </p:pic>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1887200" y="3821418"/>
            <a:ext cx="7617602" cy="7305220"/>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0" y="-210959"/>
            <a:ext cx="3428999" cy="4821059"/>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sp>
      <p:pic>
        <p:nvPicPr>
          <p:cNvPr id="2" name="Picture 1"/>
          <p:cNvPicPr>
            <a:picLocks noChangeAspect="1"/>
          </p:cNvPicPr>
          <p:nvPr/>
        </p:nvPicPr>
        <p:blipFill>
          <a:blip r:embed="rId10"/>
          <a:stretch>
            <a:fillRect/>
          </a:stretch>
        </p:blipFill>
        <p:spPr>
          <a:xfrm>
            <a:off x="2286000" y="1827193"/>
            <a:ext cx="13881795" cy="695004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60926" y="-148709"/>
            <a:ext cx="1527074" cy="1527074"/>
          </a:xfrm>
          <a:prstGeom prst="rect">
            <a:avLst/>
          </a:prstGeom>
        </p:spPr>
      </p:pic>
      <p:pic>
        <p:nvPicPr>
          <p:cNvPr id="8" name="Picture 7"/>
          <p:cNvPicPr>
            <a:picLocks noChangeAspect="1"/>
          </p:cNvPicPr>
          <p:nvPr/>
        </p:nvPicPr>
        <p:blipFill>
          <a:blip r:embed="rId12"/>
          <a:stretch>
            <a:fillRect/>
          </a:stretch>
        </p:blipFill>
        <p:spPr>
          <a:xfrm>
            <a:off x="4419600" y="354967"/>
            <a:ext cx="5823681" cy="1472226"/>
          </a:xfrm>
          <a:prstGeom prst="rect">
            <a:avLst/>
          </a:prstGeom>
        </p:spPr>
      </p:pic>
    </p:spTree>
    <p:extLst>
      <p:ext uri="{BB962C8B-B14F-4D97-AF65-F5344CB8AC3E}">
        <p14:creationId xmlns:p14="http://schemas.microsoft.com/office/powerpoint/2010/main" val="1636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7600" y="1117066"/>
            <a:ext cx="9900762" cy="7315834"/>
          </a:xfrm>
          <a:prstGeom prst="rect">
            <a:avLst/>
          </a:prstGeom>
        </p:spPr>
      </p:pic>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sp>
    </p:spTree>
    <p:extLst>
      <p:ext uri="{BB962C8B-B14F-4D97-AF65-F5344CB8AC3E}">
        <p14:creationId xmlns:p14="http://schemas.microsoft.com/office/powerpoint/2010/main" val="409133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685800" y="647700"/>
            <a:ext cx="914399" cy="914400"/>
          </a:xfrm>
          <a:prstGeom prst="wedgeEllipseCallout">
            <a:avLst>
              <a:gd name="adj1" fmla="val 41389"/>
              <a:gd name="adj2" fmla="val 46944"/>
            </a:avLst>
          </a:prstGeom>
          <a:gradFill flip="none" rotWithShape="1">
            <a:gsLst>
              <a:gs pos="0">
                <a:srgbClr val="3383BE"/>
              </a:gs>
              <a:gs pos="40000">
                <a:srgbClr val="AAC5D4"/>
              </a:gs>
              <a:gs pos="27424">
                <a:srgbClr val="8CB4CE"/>
              </a:gs>
              <a:gs pos="16000">
                <a:srgbClr val="71A5C9"/>
              </a:gs>
              <a:gs pos="85000">
                <a:srgbClr val="3383B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latin typeface="#9Slide03 AllRoundGothic" panose="020B0703020202020104" pitchFamily="34" charset="0"/>
              </a:rPr>
              <a:t>?</a:t>
            </a:r>
            <a:endParaRPr lang="en-GB" sz="6000" dirty="0">
              <a:latin typeface="#9Slide03 AllRoundGothic" panose="020B0703020202020104" pitchFamily="34" charset="0"/>
            </a:endParaRPr>
          </a:p>
        </p:txBody>
      </p:sp>
      <p:sp>
        <p:nvSpPr>
          <p:cNvPr id="4" name="Rectangle 3"/>
          <p:cNvSpPr/>
          <p:nvPr/>
        </p:nvSpPr>
        <p:spPr>
          <a:xfrm>
            <a:off x="1752600" y="604520"/>
            <a:ext cx="15468600" cy="1200329"/>
          </a:xfrm>
          <a:prstGeom prst="rect">
            <a:avLst/>
          </a:prstGeom>
        </p:spPr>
        <p:txBody>
          <a:bodyPr wrap="square">
            <a:spAutoFit/>
          </a:bodyPr>
          <a:lstStyle/>
          <a:p>
            <a:pPr algn="just"/>
            <a:r>
              <a:rPr lang="en-GB" sz="3600" b="1" i="1" dirty="0" smtClean="0">
                <a:solidFill>
                  <a:srgbClr val="3383BE"/>
                </a:solidFill>
                <a:latin typeface="Cambria" panose="02040503050406030204" pitchFamily="18" charset="0"/>
                <a:ea typeface="Cambria" panose="02040503050406030204" pitchFamily="18" charset="0"/>
              </a:rPr>
              <a:t>1. </a:t>
            </a:r>
            <a:r>
              <a:rPr lang="en-GB" sz="3600" dirty="0" err="1" smtClean="0">
                <a:latin typeface="Cambria" panose="02040503050406030204" pitchFamily="18" charset="0"/>
                <a:ea typeface="Cambria" panose="02040503050406030204" pitchFamily="18" charset="0"/>
              </a:rPr>
              <a:t>Dựa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vào</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hình</a:t>
            </a:r>
            <a:r>
              <a:rPr lang="en-GB" sz="3600" dirty="0" smtClean="0">
                <a:latin typeface="Cambria" panose="02040503050406030204" pitchFamily="18" charset="0"/>
                <a:ea typeface="Cambria" panose="02040503050406030204" pitchFamily="18" charset="0"/>
              </a:rPr>
              <a:t> 1, </a:t>
            </a:r>
            <a:r>
              <a:rPr lang="en-GB" sz="3600" dirty="0" err="1" smtClean="0">
                <a:latin typeface="Cambria" panose="02040503050406030204" pitchFamily="18" charset="0"/>
                <a:ea typeface="Cambria" panose="02040503050406030204" pitchFamily="18" charset="0"/>
              </a:rPr>
              <a:t>hãy</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trình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bày</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tóm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tắt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một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số</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nội</a:t>
            </a:r>
            <a:r>
              <a:rPr lang="en-GB" sz="3600" dirty="0" smtClean="0">
                <a:latin typeface="Cambria" panose="02040503050406030204" pitchFamily="18" charset="0"/>
                <a:ea typeface="Cambria" panose="02040503050406030204" pitchFamily="18" charset="0"/>
              </a:rPr>
              <a:t> dung </a:t>
            </a:r>
            <a:r>
              <a:rPr lang="en-GB" sz="3600" dirty="0" err="1" smtClean="0">
                <a:latin typeface="Cambria" panose="02040503050406030204" pitchFamily="18" charset="0"/>
                <a:ea typeface="Cambria" panose="02040503050406030204" pitchFamily="18" charset="0"/>
              </a:rPr>
              <a:t>đã</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học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trong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chủ</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đề</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Thực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vật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và</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vật</a:t>
            </a:r>
            <a:r>
              <a:rPr lang="en-GB" sz="3600" dirty="0" smtClean="0">
                <a:latin typeface="Cambria" panose="02040503050406030204" pitchFamily="18" charset="0"/>
                <a:ea typeface="Cambria" panose="02040503050406030204" pitchFamily="18" charset="0"/>
              </a:rPr>
              <a:t>.</a:t>
            </a:r>
            <a:endParaRPr lang="en-GB" sz="3600" dirty="0"/>
          </a:p>
        </p:txBody>
      </p:sp>
      <p:grpSp>
        <p:nvGrpSpPr>
          <p:cNvPr id="7" name="Group 6"/>
          <p:cNvGrpSpPr/>
          <p:nvPr/>
        </p:nvGrpSpPr>
        <p:grpSpPr>
          <a:xfrm>
            <a:off x="1610359" y="4568421"/>
            <a:ext cx="5334000" cy="1981200"/>
            <a:chOff x="914400" y="4457700"/>
            <a:chExt cx="3886201" cy="1828800"/>
          </a:xfrm>
        </p:grpSpPr>
        <p:sp>
          <p:nvSpPr>
            <p:cNvPr id="5" name="Oval 4"/>
            <p:cNvSpPr/>
            <p:nvPr/>
          </p:nvSpPr>
          <p:spPr>
            <a:xfrm>
              <a:off x="914400" y="4457700"/>
              <a:ext cx="3886201" cy="1828800"/>
            </a:xfrm>
            <a:prstGeom prst="ellipse">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6" name="Oval 5"/>
            <p:cNvSpPr/>
            <p:nvPr/>
          </p:nvSpPr>
          <p:spPr>
            <a:xfrm>
              <a:off x="1028699" y="4512310"/>
              <a:ext cx="3657602" cy="1719580"/>
            </a:xfrm>
            <a:prstGeom prst="ellipse">
              <a:avLst/>
            </a:prstGeom>
            <a:solidFill>
              <a:srgbClr val="79C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ambria" panose="02040503050406030204" pitchFamily="18" charset="0"/>
                  <a:ea typeface="Cambria" panose="02040503050406030204" pitchFamily="18" charset="0"/>
                </a:rPr>
                <a:t>SINH SẢN CỦA THỰC VẬT VÀ ĐỘNG VẬT</a:t>
              </a:r>
              <a:endParaRPr lang="en-GB" sz="3600" b="1" dirty="0">
                <a:latin typeface="Cambria" panose="02040503050406030204" pitchFamily="18" charset="0"/>
                <a:ea typeface="Cambria" panose="02040503050406030204" pitchFamily="18" charset="0"/>
              </a:endParaRPr>
            </a:p>
          </p:txBody>
        </p:sp>
      </p:grpSp>
      <p:grpSp>
        <p:nvGrpSpPr>
          <p:cNvPr id="8" name="Group 7"/>
          <p:cNvGrpSpPr/>
          <p:nvPr/>
        </p:nvGrpSpPr>
        <p:grpSpPr>
          <a:xfrm>
            <a:off x="7477759" y="2415935"/>
            <a:ext cx="3276600" cy="1751542"/>
            <a:chOff x="914400" y="4457700"/>
            <a:chExt cx="3886201" cy="1828800"/>
          </a:xfrm>
        </p:grpSpPr>
        <p:sp>
          <p:nvSpPr>
            <p:cNvPr id="9" name="Oval 8"/>
            <p:cNvSpPr/>
            <p:nvPr/>
          </p:nvSpPr>
          <p:spPr>
            <a:xfrm>
              <a:off x="914400" y="4457700"/>
              <a:ext cx="3886201" cy="182880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0" name="Oval 9"/>
            <p:cNvSpPr/>
            <p:nvPr/>
          </p:nvSpPr>
          <p:spPr>
            <a:xfrm>
              <a:off x="1028699" y="4554743"/>
              <a:ext cx="3657602" cy="1615068"/>
            </a:xfrm>
            <a:prstGeom prst="roundRect">
              <a:avLst/>
            </a:prstGeom>
            <a:solidFill>
              <a:srgbClr val="79C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ambria" panose="02040503050406030204" pitchFamily="18" charset="0"/>
                  <a:ea typeface="Cambria" panose="02040503050406030204" pitchFamily="18" charset="0"/>
                </a:rPr>
                <a:t>THỰC VẬT CÓ HOA</a:t>
              </a:r>
              <a:endParaRPr lang="en-GB" sz="3600" b="1" dirty="0">
                <a:latin typeface="Cambria" panose="02040503050406030204" pitchFamily="18" charset="0"/>
                <a:ea typeface="Cambria" panose="02040503050406030204" pitchFamily="18" charset="0"/>
              </a:endParaRPr>
            </a:p>
          </p:txBody>
        </p:sp>
      </p:grpSp>
      <p:grpSp>
        <p:nvGrpSpPr>
          <p:cNvPr id="11" name="Group 10"/>
          <p:cNvGrpSpPr/>
          <p:nvPr/>
        </p:nvGrpSpPr>
        <p:grpSpPr>
          <a:xfrm>
            <a:off x="7487919" y="6758298"/>
            <a:ext cx="3276600" cy="1751542"/>
            <a:chOff x="914400" y="4457700"/>
            <a:chExt cx="3886201" cy="1828800"/>
          </a:xfrm>
        </p:grpSpPr>
        <p:sp>
          <p:nvSpPr>
            <p:cNvPr id="12" name="Oval 8"/>
            <p:cNvSpPr/>
            <p:nvPr/>
          </p:nvSpPr>
          <p:spPr>
            <a:xfrm>
              <a:off x="914400" y="4457700"/>
              <a:ext cx="3886201" cy="182880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3" name="Oval 9"/>
            <p:cNvSpPr/>
            <p:nvPr/>
          </p:nvSpPr>
          <p:spPr>
            <a:xfrm>
              <a:off x="1028699" y="4554743"/>
              <a:ext cx="3657602" cy="1615068"/>
            </a:xfrm>
            <a:prstGeom prst="roundRect">
              <a:avLst/>
            </a:prstGeom>
            <a:solidFill>
              <a:srgbClr val="79C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ambria" panose="02040503050406030204" pitchFamily="18" charset="0"/>
                  <a:ea typeface="Cambria" panose="02040503050406030204" pitchFamily="18" charset="0"/>
                </a:rPr>
                <a:t>ĐỘNG VẬT</a:t>
              </a:r>
              <a:endParaRPr lang="en-GB" sz="3600" b="1" dirty="0">
                <a:latin typeface="Cambria" panose="02040503050406030204" pitchFamily="18" charset="0"/>
                <a:ea typeface="Cambria" panose="02040503050406030204" pitchFamily="18" charset="0"/>
              </a:endParaRPr>
            </a:p>
          </p:txBody>
        </p:sp>
      </p:grpSp>
      <p:sp>
        <p:nvSpPr>
          <p:cNvPr id="14" name="Oval 8"/>
          <p:cNvSpPr/>
          <p:nvPr/>
        </p:nvSpPr>
        <p:spPr>
          <a:xfrm>
            <a:off x="12506959" y="1539240"/>
            <a:ext cx="3616660" cy="127297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Cambria" panose="02040503050406030204" pitchFamily="18" charset="0"/>
                <a:ea typeface="Cambria" panose="02040503050406030204" pitchFamily="18" charset="0"/>
              </a:rPr>
              <a:t>Sự</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sinh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sản</a:t>
            </a:r>
            <a:endParaRPr lang="en-GB" sz="3600" dirty="0">
              <a:solidFill>
                <a:schemeClr val="tx1"/>
              </a:solidFill>
              <a:latin typeface="Cambria" panose="02040503050406030204" pitchFamily="18" charset="0"/>
              <a:ea typeface="Cambria" panose="02040503050406030204" pitchFamily="18" charset="0"/>
            </a:endParaRPr>
          </a:p>
        </p:txBody>
      </p:sp>
      <p:sp>
        <p:nvSpPr>
          <p:cNvPr id="15" name="Oval 8"/>
          <p:cNvSpPr/>
          <p:nvPr/>
        </p:nvSpPr>
        <p:spPr>
          <a:xfrm>
            <a:off x="12506959" y="3075924"/>
            <a:ext cx="3631900" cy="127297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Cambria" panose="02040503050406030204" pitchFamily="18" charset="0"/>
                <a:ea typeface="Cambria" panose="02040503050406030204" pitchFamily="18" charset="0"/>
              </a:rPr>
              <a:t>Cây</a:t>
            </a:r>
            <a:r>
              <a:rPr lang="en-GB" sz="3600" dirty="0" smtClean="0">
                <a:solidFill>
                  <a:schemeClr val="tx1"/>
                </a:solidFill>
                <a:latin typeface="Cambria" panose="02040503050406030204" pitchFamily="18" charset="0"/>
                <a:ea typeface="Cambria" panose="02040503050406030204" pitchFamily="18" charset="0"/>
              </a:rPr>
              <a:t> con </a:t>
            </a:r>
            <a:r>
              <a:rPr lang="en-GB" sz="3600" dirty="0" err="1" smtClean="0">
                <a:solidFill>
                  <a:schemeClr val="tx1"/>
                </a:solidFill>
                <a:latin typeface="Cambria" panose="02040503050406030204" pitchFamily="18" charset="0"/>
                <a:ea typeface="Cambria" panose="02040503050406030204" pitchFamily="18" charset="0"/>
              </a:rPr>
              <a:t>mọc</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lên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từ</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hạt</a:t>
            </a:r>
            <a:endParaRPr lang="en-GB" sz="3600" dirty="0">
              <a:solidFill>
                <a:schemeClr val="tx1"/>
              </a:solidFill>
              <a:latin typeface="Cambria" panose="02040503050406030204" pitchFamily="18" charset="0"/>
              <a:ea typeface="Cambria" panose="02040503050406030204" pitchFamily="18" charset="0"/>
            </a:endParaRPr>
          </a:p>
        </p:txBody>
      </p:sp>
      <p:sp>
        <p:nvSpPr>
          <p:cNvPr id="16" name="Oval 8"/>
          <p:cNvSpPr/>
          <p:nvPr/>
        </p:nvSpPr>
        <p:spPr>
          <a:xfrm>
            <a:off x="12506959" y="4643585"/>
            <a:ext cx="3677620" cy="127297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Cambria" panose="02040503050406030204" pitchFamily="18" charset="0"/>
                <a:ea typeface="Cambria" panose="02040503050406030204" pitchFamily="18" charset="0"/>
              </a:rPr>
              <a:t>Cây</a:t>
            </a:r>
            <a:r>
              <a:rPr lang="en-GB" sz="3600" dirty="0" smtClean="0">
                <a:solidFill>
                  <a:schemeClr val="tx1"/>
                </a:solidFill>
                <a:latin typeface="Cambria" panose="02040503050406030204" pitchFamily="18" charset="0"/>
                <a:ea typeface="Cambria" panose="02040503050406030204" pitchFamily="18" charset="0"/>
              </a:rPr>
              <a:t> con </a:t>
            </a:r>
            <a:r>
              <a:rPr lang="en-GB" sz="3600" dirty="0" err="1" smtClean="0">
                <a:solidFill>
                  <a:schemeClr val="tx1"/>
                </a:solidFill>
                <a:latin typeface="Cambria" panose="02040503050406030204" pitchFamily="18" charset="0"/>
                <a:ea typeface="Cambria" panose="02040503050406030204" pitchFamily="18" charset="0"/>
              </a:rPr>
              <a:t>mọc</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lên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từ</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rễ</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thân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lá</a:t>
            </a:r>
            <a:endParaRPr lang="en-GB" sz="3600" dirty="0">
              <a:solidFill>
                <a:schemeClr val="tx1"/>
              </a:solidFill>
              <a:latin typeface="Cambria" panose="02040503050406030204" pitchFamily="18" charset="0"/>
              <a:ea typeface="Cambria" panose="02040503050406030204" pitchFamily="18" charset="0"/>
            </a:endParaRPr>
          </a:p>
        </p:txBody>
      </p:sp>
      <p:sp>
        <p:nvSpPr>
          <p:cNvPr id="17" name="Oval 8"/>
          <p:cNvSpPr/>
          <p:nvPr/>
        </p:nvSpPr>
        <p:spPr>
          <a:xfrm>
            <a:off x="12506959" y="6351690"/>
            <a:ext cx="3677620" cy="127297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Cambria" panose="02040503050406030204" pitchFamily="18" charset="0"/>
                <a:ea typeface="Cambria" panose="02040503050406030204" pitchFamily="18" charset="0"/>
              </a:rPr>
              <a:t>Động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vật</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đẻ</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trứng</a:t>
            </a:r>
            <a:endParaRPr lang="en-GB" sz="3600" dirty="0">
              <a:solidFill>
                <a:schemeClr val="tx1"/>
              </a:solidFill>
              <a:latin typeface="Cambria" panose="02040503050406030204" pitchFamily="18" charset="0"/>
              <a:ea typeface="Cambria" panose="02040503050406030204" pitchFamily="18" charset="0"/>
            </a:endParaRPr>
          </a:p>
        </p:txBody>
      </p:sp>
      <p:sp>
        <p:nvSpPr>
          <p:cNvPr id="18" name="Oval 8"/>
          <p:cNvSpPr/>
          <p:nvPr/>
        </p:nvSpPr>
        <p:spPr>
          <a:xfrm>
            <a:off x="12506959" y="7873355"/>
            <a:ext cx="3654760" cy="1272970"/>
          </a:xfrm>
          <a:prstGeom prst="roundRect">
            <a:avLst/>
          </a:prstGeom>
          <a:solidFill>
            <a:srgbClr val="CC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Cambria" panose="02040503050406030204" pitchFamily="18" charset="0"/>
                <a:ea typeface="Cambria" panose="02040503050406030204" pitchFamily="18" charset="0"/>
              </a:rPr>
              <a:t>Động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vật</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đẻ</a:t>
            </a:r>
            <a:r>
              <a:rPr lang="en-GB" sz="3600" dirty="0" smtClean="0">
                <a:solidFill>
                  <a:schemeClr val="tx1"/>
                </a:solidFill>
                <a:latin typeface="Cambria" panose="02040503050406030204" pitchFamily="18" charset="0"/>
                <a:ea typeface="Cambria" panose="02040503050406030204" pitchFamily="18" charset="0"/>
              </a:rPr>
              <a:t> con</a:t>
            </a:r>
            <a:endParaRPr lang="en-GB" sz="3600" dirty="0">
              <a:solidFill>
                <a:schemeClr val="tx1"/>
              </a:solidFill>
              <a:latin typeface="Cambria" panose="02040503050406030204" pitchFamily="18" charset="0"/>
              <a:ea typeface="Cambria" panose="02040503050406030204" pitchFamily="18" charset="0"/>
            </a:endParaRPr>
          </a:p>
        </p:txBody>
      </p:sp>
      <p:cxnSp>
        <p:nvCxnSpPr>
          <p:cNvPr id="20" name="Straight Arrow Connector 19"/>
          <p:cNvCxnSpPr>
            <a:stCxn id="5" idx="7"/>
            <a:endCxn id="10" idx="1"/>
          </p:cNvCxnSpPr>
          <p:nvPr/>
        </p:nvCxnSpPr>
        <p:spPr>
          <a:xfrm flipV="1">
            <a:off x="6163213" y="3282298"/>
            <a:ext cx="1410916" cy="1576263"/>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5"/>
            <a:endCxn id="12" idx="1"/>
          </p:cNvCxnSpPr>
          <p:nvPr/>
        </p:nvCxnSpPr>
        <p:spPr>
          <a:xfrm>
            <a:off x="6163213" y="6259481"/>
            <a:ext cx="1324706" cy="1374588"/>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3"/>
            <a:endCxn id="14" idx="1"/>
          </p:cNvCxnSpPr>
          <p:nvPr/>
        </p:nvCxnSpPr>
        <p:spPr>
          <a:xfrm flipV="1">
            <a:off x="10754359" y="2175725"/>
            <a:ext cx="1752600" cy="11159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3"/>
            <a:endCxn id="15" idx="1"/>
          </p:cNvCxnSpPr>
          <p:nvPr/>
        </p:nvCxnSpPr>
        <p:spPr>
          <a:xfrm>
            <a:off x="10754359" y="3291706"/>
            <a:ext cx="1752600" cy="42070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3"/>
            <a:endCxn id="16" idx="1"/>
          </p:cNvCxnSpPr>
          <p:nvPr/>
        </p:nvCxnSpPr>
        <p:spPr>
          <a:xfrm>
            <a:off x="10754359" y="3291706"/>
            <a:ext cx="1752600" cy="19883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3"/>
            <a:endCxn id="17" idx="1"/>
          </p:cNvCxnSpPr>
          <p:nvPr/>
        </p:nvCxnSpPr>
        <p:spPr>
          <a:xfrm flipV="1">
            <a:off x="10764519" y="6988175"/>
            <a:ext cx="1742440" cy="64589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 idx="3"/>
            <a:endCxn id="18" idx="1"/>
          </p:cNvCxnSpPr>
          <p:nvPr/>
        </p:nvCxnSpPr>
        <p:spPr>
          <a:xfrm>
            <a:off x="10764519" y="7634069"/>
            <a:ext cx="1742440" cy="87577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8376655" y="9008657"/>
            <a:ext cx="1499128" cy="646331"/>
          </a:xfrm>
          <a:prstGeom prst="rect">
            <a:avLst/>
          </a:prstGeom>
        </p:spPr>
        <p:txBody>
          <a:bodyPr wrap="none">
            <a:spAutoFit/>
          </a:bodyPr>
          <a:lstStyle/>
          <a:p>
            <a:r>
              <a:rPr lang="en-GB" sz="3600" dirty="0" err="1" smtClean="0">
                <a:solidFill>
                  <a:prstClr val="black"/>
                </a:solidFill>
                <a:latin typeface="Cambria" panose="02040503050406030204" pitchFamily="18" charset="0"/>
                <a:ea typeface="Cambria" panose="02040503050406030204" pitchFamily="18" charset="0"/>
              </a:rPr>
              <a:t>Hình</a:t>
            </a:r>
            <a:r>
              <a:rPr lang="en-GB" sz="3600" dirty="0" smtClean="0">
                <a:solidFill>
                  <a:prstClr val="black"/>
                </a:solidFill>
                <a:latin typeface="Cambria" panose="02040503050406030204" pitchFamily="18" charset="0"/>
                <a:ea typeface="Cambria" panose="02040503050406030204" pitchFamily="18" charset="0"/>
              </a:rPr>
              <a:t> </a:t>
            </a:r>
            <a:r>
              <a:rPr lang="en-GB" sz="3600" dirty="0">
                <a:solidFill>
                  <a:prstClr val="black"/>
                </a:solidFill>
                <a:latin typeface="Cambria" panose="02040503050406030204" pitchFamily="18" charset="0"/>
                <a:ea typeface="Cambria" panose="02040503050406030204" pitchFamily="18" charset="0"/>
              </a:rPr>
              <a:t>1</a:t>
            </a:r>
            <a:endParaRPr lang="en-GB" dirty="0"/>
          </a:p>
        </p:txBody>
      </p:sp>
    </p:spTree>
    <p:extLst>
      <p:ext uri="{BB962C8B-B14F-4D97-AF65-F5344CB8AC3E}">
        <p14:creationId xmlns:p14="http://schemas.microsoft.com/office/powerpoint/2010/main" val="21283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P spid="18"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66800" y="723902"/>
            <a:ext cx="16230601" cy="8610598"/>
            <a:chOff x="-387773" y="-400041"/>
            <a:chExt cx="3714887" cy="1918486"/>
          </a:xfrm>
        </p:grpSpPr>
        <p:sp>
          <p:nvSpPr>
            <p:cNvPr id="5" name="Freeform 5"/>
            <p:cNvSpPr/>
            <p:nvPr/>
          </p:nvSpPr>
          <p:spPr>
            <a:xfrm>
              <a:off x="-387773" y="-400041"/>
              <a:ext cx="3714887" cy="1918486"/>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57247" y="6273880"/>
            <a:ext cx="4891002" cy="4003728"/>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5004972" y="6481225"/>
            <a:ext cx="3283028" cy="38481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TextBox 18"/>
          <p:cNvSpPr txBox="1"/>
          <p:nvPr/>
        </p:nvSpPr>
        <p:spPr>
          <a:xfrm flipH="1">
            <a:off x="2109902" y="3018466"/>
            <a:ext cx="14196897" cy="3416320"/>
          </a:xfrm>
          <a:prstGeom prst="rect">
            <a:avLst/>
          </a:prstGeom>
          <a:noFill/>
        </p:spPr>
        <p:txBody>
          <a:bodyPr wrap="square" rtlCol="0">
            <a:spAutoFit/>
          </a:bodyPr>
          <a:lstStyle/>
          <a:p>
            <a:pPr marL="685800" indent="-685800" algn="just">
              <a:buFontTx/>
              <a:buChar char="-"/>
            </a:pPr>
            <a:r>
              <a:rPr lang="en-GB" sz="5400" dirty="0" err="1" smtClean="0">
                <a:latin typeface="Cambria" panose="02040503050406030204" pitchFamily="18" charset="0"/>
                <a:ea typeface="Cambria" panose="02040503050406030204" pitchFamily="18" charset="0"/>
              </a:rPr>
              <a:t>Thảo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luận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nhóm</a:t>
            </a:r>
            <a:r>
              <a:rPr lang="en-GB" sz="5400" dirty="0" smtClean="0">
                <a:latin typeface="Cambria" panose="02040503050406030204" pitchFamily="18" charset="0"/>
                <a:ea typeface="Cambria" panose="02040503050406030204" pitchFamily="18" charset="0"/>
              </a:rPr>
              <a:t> 4 </a:t>
            </a:r>
            <a:r>
              <a:rPr lang="vi-VN" sz="5400" dirty="0">
                <a:latin typeface="Cambria" panose="02040503050406030204" pitchFamily="18" charset="0"/>
                <a:ea typeface="Cambria" panose="02040503050406030204" pitchFamily="18" charset="0"/>
              </a:rPr>
              <a:t>hoàn thiện sơ đồ tư duy về </a:t>
            </a:r>
            <a:r>
              <a:rPr lang="vi-VN" sz="5400" dirty="0" smtClean="0">
                <a:latin typeface="Cambria" panose="02040503050406030204" pitchFamily="18" charset="0"/>
                <a:ea typeface="Cambria" panose="02040503050406030204" pitchFamily="18" charset="0"/>
              </a:rPr>
              <a:t>các </a:t>
            </a:r>
            <a:r>
              <a:rPr lang="vi-VN" sz="5400" dirty="0">
                <a:latin typeface="Cambria" panose="02040503050406030204" pitchFamily="18" charset="0"/>
                <a:ea typeface="Cambria" panose="02040503050406030204" pitchFamily="18" charset="0"/>
              </a:rPr>
              <a:t>nội dung chính đã học trong chủ </a:t>
            </a:r>
            <a:r>
              <a:rPr lang="vi-VN" sz="5400" dirty="0" smtClean="0">
                <a:latin typeface="Cambria" panose="02040503050406030204" pitchFamily="18" charset="0"/>
                <a:ea typeface="Cambria" panose="02040503050406030204" pitchFamily="18" charset="0"/>
              </a:rPr>
              <a:t>đề</a:t>
            </a:r>
            <a:r>
              <a:rPr lang="en-GB" sz="5400" dirty="0" smtClean="0">
                <a:latin typeface="Cambria" panose="02040503050406030204" pitchFamily="18" charset="0"/>
                <a:ea typeface="Cambria" panose="02040503050406030204" pitchFamily="18" charset="0"/>
              </a:rPr>
              <a:t>;</a:t>
            </a:r>
          </a:p>
          <a:p>
            <a:pPr marL="685800" indent="-685800" algn="just">
              <a:buFontTx/>
              <a:buChar char="-"/>
            </a:pPr>
            <a:r>
              <a:rPr lang="en-GB" sz="5400" dirty="0" err="1" smtClean="0">
                <a:latin typeface="Cambria" panose="02040503050406030204" pitchFamily="18" charset="0"/>
                <a:ea typeface="Cambria" panose="02040503050406030204" pitchFamily="18" charset="0"/>
              </a:rPr>
              <a:t>Tổ</a:t>
            </a:r>
            <a:r>
              <a:rPr lang="en-GB" sz="5400" dirty="0" smtClean="0">
                <a:latin typeface="Cambria" panose="02040503050406030204" pitchFamily="18" charset="0"/>
                <a:ea typeface="Cambria" panose="02040503050406030204" pitchFamily="18" charset="0"/>
              </a:rPr>
              <a:t> 1 </a:t>
            </a:r>
            <a:r>
              <a:rPr lang="en-GB" sz="5400" dirty="0" err="1" smtClean="0">
                <a:latin typeface="Cambria" panose="02040503050406030204" pitchFamily="18" charset="0"/>
                <a:ea typeface="Cambria" panose="02040503050406030204" pitchFamily="18" charset="0"/>
              </a:rPr>
              <a:t>và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tổ</a:t>
            </a:r>
            <a:r>
              <a:rPr lang="en-GB" sz="5400" dirty="0" smtClean="0">
                <a:latin typeface="Cambria" panose="02040503050406030204" pitchFamily="18" charset="0"/>
                <a:ea typeface="Cambria" panose="02040503050406030204" pitchFamily="18" charset="0"/>
              </a:rPr>
              <a:t> 2 </a:t>
            </a:r>
            <a:r>
              <a:rPr lang="en-GB" sz="5400" dirty="0" err="1" smtClean="0">
                <a:latin typeface="Cambria" panose="02040503050406030204" pitchFamily="18" charset="0"/>
                <a:ea typeface="Cambria" panose="02040503050406030204" pitchFamily="18" charset="0"/>
              </a:rPr>
              <a:t>hoàn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thành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phiếu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học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tập</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số</a:t>
            </a:r>
            <a:r>
              <a:rPr lang="en-GB" sz="5400" dirty="0" smtClean="0">
                <a:latin typeface="Cambria" panose="02040503050406030204" pitchFamily="18" charset="0"/>
                <a:ea typeface="Cambria" panose="02040503050406030204" pitchFamily="18" charset="0"/>
              </a:rPr>
              <a:t> 1; </a:t>
            </a:r>
            <a:r>
              <a:rPr lang="en-GB" sz="5400" dirty="0" err="1" smtClean="0">
                <a:latin typeface="Cambria" panose="02040503050406030204" pitchFamily="18" charset="0"/>
                <a:ea typeface="Cambria" panose="02040503050406030204" pitchFamily="18" charset="0"/>
              </a:rPr>
              <a:t>tổ</a:t>
            </a:r>
            <a:r>
              <a:rPr lang="en-GB" sz="5400" dirty="0" smtClean="0">
                <a:latin typeface="Cambria" panose="02040503050406030204" pitchFamily="18" charset="0"/>
                <a:ea typeface="Cambria" panose="02040503050406030204" pitchFamily="18" charset="0"/>
              </a:rPr>
              <a:t> 3 </a:t>
            </a:r>
            <a:r>
              <a:rPr lang="en-GB" sz="5400" dirty="0" err="1" smtClean="0">
                <a:latin typeface="Cambria" panose="02040503050406030204" pitchFamily="18" charset="0"/>
                <a:ea typeface="Cambria" panose="02040503050406030204" pitchFamily="18" charset="0"/>
              </a:rPr>
              <a:t>và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tổ</a:t>
            </a:r>
            <a:r>
              <a:rPr lang="en-GB" sz="5400" dirty="0" smtClean="0">
                <a:latin typeface="Cambria" panose="02040503050406030204" pitchFamily="18" charset="0"/>
                <a:ea typeface="Cambria" panose="02040503050406030204" pitchFamily="18" charset="0"/>
              </a:rPr>
              <a:t> 4 </a:t>
            </a:r>
            <a:r>
              <a:rPr lang="en-GB" sz="5400" dirty="0" err="1" smtClean="0">
                <a:latin typeface="Cambria" panose="02040503050406030204" pitchFamily="18" charset="0"/>
                <a:ea typeface="Cambria" panose="02040503050406030204" pitchFamily="18" charset="0"/>
              </a:rPr>
              <a:t>hoàn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thành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phiếu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học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tập</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số</a:t>
            </a:r>
            <a:r>
              <a:rPr lang="en-GB" sz="5400" dirty="0" smtClean="0">
                <a:latin typeface="Cambria" panose="02040503050406030204" pitchFamily="18" charset="0"/>
                <a:ea typeface="Cambria" panose="02040503050406030204" pitchFamily="18" charset="0"/>
              </a:rPr>
              <a:t> 2;</a:t>
            </a:r>
            <a:endParaRPr lang="en-GB" sz="5400" dirty="0">
              <a:latin typeface="Cambria" panose="02040503050406030204" pitchFamily="18" charset="0"/>
              <a:ea typeface="Cambria" panose="02040503050406030204" pitchFamily="18" charset="0"/>
            </a:endParaRPr>
          </a:p>
        </p:txBody>
      </p:sp>
      <p:sp>
        <p:nvSpPr>
          <p:cNvPr id="20" name="TextBox 19"/>
          <p:cNvSpPr txBox="1"/>
          <p:nvPr/>
        </p:nvSpPr>
        <p:spPr>
          <a:xfrm flipH="1">
            <a:off x="2928162" y="6552026"/>
            <a:ext cx="14196897" cy="923330"/>
          </a:xfrm>
          <a:prstGeom prst="rect">
            <a:avLst/>
          </a:prstGeom>
          <a:noFill/>
        </p:spPr>
        <p:txBody>
          <a:bodyPr wrap="square" rtlCol="0">
            <a:spAutoFit/>
          </a:bodyPr>
          <a:lstStyle/>
          <a:p>
            <a:pPr marL="685800" indent="-685800" algn="just">
              <a:buFontTx/>
              <a:buChar char="-"/>
            </a:pPr>
            <a:r>
              <a:rPr lang="en-GB" sz="5400" dirty="0" smtClean="0">
                <a:latin typeface="Cambria" panose="02040503050406030204" pitchFamily="18" charset="0"/>
                <a:ea typeface="Cambria" panose="02040503050406030204" pitchFamily="18" charset="0"/>
              </a:rPr>
              <a:t>Chia </a:t>
            </a:r>
            <a:r>
              <a:rPr lang="en-GB" sz="5400" dirty="0" err="1" smtClean="0">
                <a:latin typeface="Cambria" panose="02040503050406030204" pitchFamily="18" charset="0"/>
                <a:ea typeface="Cambria" panose="02040503050406030204" pitchFamily="18" charset="0"/>
              </a:rPr>
              <a:t>sẻ</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kết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quả</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thảo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luận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trước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lớp</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0"/>
          <a:stretch>
            <a:fillRect/>
          </a:stretch>
        </p:blipFill>
        <p:spPr>
          <a:xfrm>
            <a:off x="5586674" y="986916"/>
            <a:ext cx="7114649" cy="3828620"/>
          </a:xfrm>
          <a:prstGeom prst="rect">
            <a:avLst/>
          </a:prstGeom>
        </p:spPr>
      </p:pic>
    </p:spTree>
    <p:extLst>
      <p:ext uri="{BB962C8B-B14F-4D97-AF65-F5344CB8AC3E}">
        <p14:creationId xmlns:p14="http://schemas.microsoft.com/office/powerpoint/2010/main" val="37970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838200" y="266700"/>
            <a:ext cx="16535400" cy="5291865"/>
            <a:chOff x="838200" y="266700"/>
            <a:chExt cx="16535400" cy="5291865"/>
          </a:xfrm>
        </p:grpSpPr>
        <p:sp>
          <p:nvSpPr>
            <p:cNvPr id="2" name="Rounded Rectangle 1"/>
            <p:cNvSpPr/>
            <p:nvPr/>
          </p:nvSpPr>
          <p:spPr>
            <a:xfrm>
              <a:off x="838200" y="266700"/>
              <a:ext cx="16535400" cy="5291865"/>
            </a:xfrm>
            <a:prstGeom prst="roundRect">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flipH="1">
              <a:off x="4343400" y="342900"/>
              <a:ext cx="9525000" cy="584775"/>
            </a:xfrm>
            <a:prstGeom prst="rect">
              <a:avLst/>
            </a:prstGeom>
            <a:noFill/>
          </p:spPr>
          <p:txBody>
            <a:bodyPr wrap="square" rtlCol="0">
              <a:spAutoFit/>
            </a:bodyPr>
            <a:lstStyle/>
            <a:p>
              <a:pPr algn="ctr"/>
              <a:r>
                <a:rPr lang="en-GB" sz="3200" b="1" dirty="0" smtClean="0">
                  <a:latin typeface="Cambria" panose="02040503050406030204" pitchFamily="18" charset="0"/>
                  <a:ea typeface="Cambria" panose="02040503050406030204" pitchFamily="18" charset="0"/>
                </a:rPr>
                <a:t>PHIẾU HỌC TẬP SỐ 1</a:t>
              </a:r>
              <a:endParaRPr lang="en-GB" sz="3200" b="1" dirty="0">
                <a:latin typeface="Cambria" panose="02040503050406030204" pitchFamily="18" charset="0"/>
                <a:ea typeface="Cambria" panose="02040503050406030204" pitchFamily="18" charset="0"/>
              </a:endParaRPr>
            </a:p>
          </p:txBody>
        </p:sp>
        <p:sp>
          <p:nvSpPr>
            <p:cNvPr id="4" name="TextBox 3"/>
            <p:cNvSpPr txBox="1"/>
            <p:nvPr/>
          </p:nvSpPr>
          <p:spPr>
            <a:xfrm flipH="1">
              <a:off x="1261110" y="903990"/>
              <a:ext cx="15689580" cy="584775"/>
            </a:xfrm>
            <a:prstGeom prst="rect">
              <a:avLst/>
            </a:prstGeom>
            <a:noFill/>
          </p:spPr>
          <p:txBody>
            <a:bodyPr wrap="square" rtlCol="0">
              <a:spAutoFit/>
            </a:bodyPr>
            <a:lstStyle/>
            <a:p>
              <a:pPr algn="just"/>
              <a:r>
                <a:rPr lang="en-GB" sz="3200" dirty="0" err="1" smtClean="0">
                  <a:latin typeface="Cambria" panose="02040503050406030204" pitchFamily="18" charset="0"/>
                  <a:ea typeface="Cambria" panose="02040503050406030204" pitchFamily="18" charset="0"/>
                </a:rPr>
                <a:t>Hoàn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thành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sơ</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đồ</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tóm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tắt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nội</a:t>
              </a:r>
              <a:r>
                <a:rPr lang="en-GB" sz="3200" dirty="0" smtClean="0">
                  <a:latin typeface="Cambria" panose="02040503050406030204" pitchFamily="18" charset="0"/>
                  <a:ea typeface="Cambria" panose="02040503050406030204" pitchFamily="18" charset="0"/>
                </a:rPr>
                <a:t> dung </a:t>
              </a:r>
              <a:r>
                <a:rPr lang="en-GB" sz="3200" dirty="0" err="1" smtClean="0">
                  <a:latin typeface="Cambria" panose="02040503050406030204" pitchFamily="18" charset="0"/>
                  <a:ea typeface="Cambria" panose="02040503050406030204" pitchFamily="18" charset="0"/>
                </a:rPr>
                <a:t>đã</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phần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thực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vật</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sp>
          <p:nvSpPr>
            <p:cNvPr id="5" name="Rounded Rectangle 4"/>
            <p:cNvSpPr/>
            <p:nvPr/>
          </p:nvSpPr>
          <p:spPr>
            <a:xfrm>
              <a:off x="7443562" y="1562100"/>
              <a:ext cx="3324676"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ambria" panose="02040503050406030204" pitchFamily="18" charset="0"/>
                  <a:ea typeface="Cambria" panose="02040503050406030204" pitchFamily="18" charset="0"/>
                </a:rPr>
                <a:t>THỰC VẬT</a:t>
              </a:r>
              <a:endParaRPr lang="en-GB" sz="3200" b="1" dirty="0">
                <a:solidFill>
                  <a:schemeClr val="tx1"/>
                </a:solidFill>
                <a:latin typeface="Cambria" panose="02040503050406030204" pitchFamily="18" charset="0"/>
                <a:ea typeface="Cambria" panose="02040503050406030204" pitchFamily="18" charset="0"/>
              </a:endParaRPr>
            </a:p>
          </p:txBody>
        </p:sp>
        <p:sp>
          <p:nvSpPr>
            <p:cNvPr id="6" name="Rounded Rectangle 5"/>
            <p:cNvSpPr/>
            <p:nvPr/>
          </p:nvSpPr>
          <p:spPr>
            <a:xfrm>
              <a:off x="1524000" y="2400300"/>
              <a:ext cx="4872990"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chemeClr val="tx1"/>
                  </a:solidFill>
                  <a:latin typeface="Cambria" panose="02040503050406030204" pitchFamily="18" charset="0"/>
                  <a:ea typeface="Cambria" panose="02040503050406030204" pitchFamily="18" charset="0"/>
                </a:rPr>
                <a:t>Hoa</a:t>
              </a:r>
              <a:r>
                <a:rPr lang="en-GB" sz="3200" b="1" dirty="0" smtClean="0">
                  <a:solidFill>
                    <a:schemeClr val="tx1"/>
                  </a:solidFill>
                  <a:latin typeface="Cambria" panose="02040503050406030204" pitchFamily="18" charset="0"/>
                  <a:ea typeface="Cambria" panose="02040503050406030204" pitchFamily="18" charset="0"/>
                </a:rPr>
                <a:t> – </a:t>
              </a:r>
              <a:r>
                <a:rPr lang="en-GB" sz="3200" b="1" dirty="0" err="1" smtClean="0">
                  <a:solidFill>
                    <a:schemeClr val="tx1"/>
                  </a:solidFill>
                  <a:latin typeface="Cambria" panose="02040503050406030204" pitchFamily="18" charset="0"/>
                  <a:ea typeface="Cambria" panose="02040503050406030204" pitchFamily="18" charset="0"/>
                </a:rPr>
                <a:t>cơ</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quan</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sinh</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sản</a:t>
              </a:r>
              <a:endParaRPr lang="en-GB" sz="3200" b="1" dirty="0">
                <a:solidFill>
                  <a:schemeClr val="tx1"/>
                </a:solidFill>
                <a:latin typeface="Cambria" panose="02040503050406030204" pitchFamily="18" charset="0"/>
                <a:ea typeface="Cambria" panose="02040503050406030204" pitchFamily="18" charset="0"/>
              </a:endParaRPr>
            </a:p>
          </p:txBody>
        </p:sp>
        <p:sp>
          <p:nvSpPr>
            <p:cNvPr id="7" name="Rounded Rectangle 6"/>
            <p:cNvSpPr/>
            <p:nvPr/>
          </p:nvSpPr>
          <p:spPr>
            <a:xfrm>
              <a:off x="6861810" y="2400300"/>
              <a:ext cx="4572000"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chemeClr val="tx1"/>
                  </a:solidFill>
                  <a:latin typeface="Cambria" panose="02040503050406030204" pitchFamily="18" charset="0"/>
                  <a:ea typeface="Cambria" panose="02040503050406030204" pitchFamily="18" charset="0"/>
                </a:rPr>
                <a:t>Cây</a:t>
              </a:r>
              <a:r>
                <a:rPr lang="en-GB" sz="3200" b="1" dirty="0" smtClean="0">
                  <a:solidFill>
                    <a:schemeClr val="tx1"/>
                  </a:solidFill>
                  <a:latin typeface="Cambria" panose="02040503050406030204" pitchFamily="18" charset="0"/>
                  <a:ea typeface="Cambria" panose="02040503050406030204" pitchFamily="18" charset="0"/>
                </a:rPr>
                <a:t> con </a:t>
              </a:r>
              <a:r>
                <a:rPr lang="en-GB" sz="3200" b="1" dirty="0" err="1" smtClean="0">
                  <a:solidFill>
                    <a:schemeClr val="tx1"/>
                  </a:solidFill>
                  <a:latin typeface="Cambria" panose="02040503050406030204" pitchFamily="18" charset="0"/>
                  <a:ea typeface="Cambria" panose="02040503050406030204" pitchFamily="18" charset="0"/>
                </a:rPr>
                <a:t>mọc</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từ</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hạt</a:t>
              </a:r>
              <a:endParaRPr lang="en-GB" sz="3200" b="1" dirty="0">
                <a:solidFill>
                  <a:schemeClr val="tx1"/>
                </a:solidFill>
                <a:latin typeface="Cambria" panose="02040503050406030204" pitchFamily="18" charset="0"/>
                <a:ea typeface="Cambria" panose="02040503050406030204" pitchFamily="18" charset="0"/>
              </a:endParaRPr>
            </a:p>
          </p:txBody>
        </p:sp>
        <p:sp>
          <p:nvSpPr>
            <p:cNvPr id="8" name="Rounded Rectangle 7"/>
            <p:cNvSpPr/>
            <p:nvPr/>
          </p:nvSpPr>
          <p:spPr>
            <a:xfrm>
              <a:off x="11898630" y="2400300"/>
              <a:ext cx="5173980"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chemeClr val="tx1"/>
                  </a:solidFill>
                  <a:latin typeface="Cambria" panose="02040503050406030204" pitchFamily="18" charset="0"/>
                  <a:ea typeface="Cambria" panose="02040503050406030204" pitchFamily="18" charset="0"/>
                </a:rPr>
                <a:t>Cây</a:t>
              </a:r>
              <a:r>
                <a:rPr lang="en-GB" sz="3200" b="1" dirty="0" smtClean="0">
                  <a:solidFill>
                    <a:schemeClr val="tx1"/>
                  </a:solidFill>
                  <a:latin typeface="Cambria" panose="02040503050406030204" pitchFamily="18" charset="0"/>
                  <a:ea typeface="Cambria" panose="02040503050406030204" pitchFamily="18" charset="0"/>
                </a:rPr>
                <a:t> con </a:t>
              </a:r>
              <a:r>
                <a:rPr lang="en-GB" sz="3200" b="1" dirty="0" err="1" smtClean="0">
                  <a:solidFill>
                    <a:schemeClr val="tx1"/>
                  </a:solidFill>
                  <a:latin typeface="Cambria" panose="02040503050406030204" pitchFamily="18" charset="0"/>
                  <a:ea typeface="Cambria" panose="02040503050406030204" pitchFamily="18" charset="0"/>
                </a:rPr>
                <a:t>mọc</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từ</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thân</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rễ</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lá</a:t>
              </a:r>
              <a:endParaRPr lang="en-GB" sz="3200" b="1" dirty="0">
                <a:solidFill>
                  <a:schemeClr val="tx1"/>
                </a:solidFill>
                <a:latin typeface="Cambria" panose="02040503050406030204" pitchFamily="18" charset="0"/>
                <a:ea typeface="Cambria" panose="02040503050406030204" pitchFamily="18" charset="0"/>
              </a:endParaRPr>
            </a:p>
          </p:txBody>
        </p:sp>
        <p:sp>
          <p:nvSpPr>
            <p:cNvPr id="9" name="Rounded Rectangle 8"/>
            <p:cNvSpPr/>
            <p:nvPr/>
          </p:nvSpPr>
          <p:spPr>
            <a:xfrm>
              <a:off x="1524000" y="3231058"/>
              <a:ext cx="4872990" cy="21261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Các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bộ</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phận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của</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hoa</a:t>
              </a:r>
              <a:r>
                <a:rPr lang="en-GB" sz="3200" dirty="0">
                  <a:solidFill>
                    <a:schemeClr val="tx1"/>
                  </a:solidFill>
                  <a:latin typeface="Cambria" panose="02040503050406030204" pitchFamily="18" charset="0"/>
                  <a:ea typeface="Cambria" panose="02040503050406030204" pitchFamily="18" charset="0"/>
                </a:rPr>
                <a:t>:</a:t>
              </a:r>
              <a:endParaRPr lang="en-GB" sz="3200" dirty="0" smtClean="0">
                <a:solidFill>
                  <a:schemeClr val="tx1"/>
                </a:solidFill>
                <a:latin typeface="Cambria" panose="02040503050406030204" pitchFamily="18" charset="0"/>
                <a:ea typeface="Cambria" panose="02040503050406030204" pitchFamily="18" charset="0"/>
              </a:endParaRP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Thụ</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phấn</a:t>
              </a:r>
              <a:r>
                <a:rPr lang="en-GB" sz="3200" dirty="0">
                  <a:solidFill>
                    <a:schemeClr val="tx1"/>
                  </a:solidFill>
                  <a:latin typeface="Cambria" panose="02040503050406030204" pitchFamily="18" charset="0"/>
                  <a:ea typeface="Cambria" panose="02040503050406030204" pitchFamily="18" charset="0"/>
                </a:rPr>
                <a:t>:</a:t>
              </a:r>
              <a:endParaRPr lang="en-GB" sz="3200" dirty="0" smtClean="0">
                <a:solidFill>
                  <a:schemeClr val="tx1"/>
                </a:solidFill>
                <a:latin typeface="Cambria" panose="02040503050406030204" pitchFamily="18" charset="0"/>
                <a:ea typeface="Cambria" panose="02040503050406030204" pitchFamily="18" charset="0"/>
              </a:endParaRP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Thụ</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tinh</a:t>
              </a:r>
              <a:r>
                <a:rPr lang="en-GB" sz="3200" dirty="0">
                  <a:solidFill>
                    <a:schemeClr val="tx1"/>
                  </a:solidFill>
                  <a:latin typeface="Cambria" panose="02040503050406030204" pitchFamily="18" charset="0"/>
                  <a:ea typeface="Cambria" panose="02040503050406030204" pitchFamily="18" charset="0"/>
                </a:rPr>
                <a:t>:</a:t>
              </a:r>
              <a:endParaRPr lang="en-GB" sz="3200" dirty="0" smtClean="0">
                <a:solidFill>
                  <a:schemeClr val="tx1"/>
                </a:solidFill>
                <a:latin typeface="Cambria" panose="02040503050406030204" pitchFamily="18" charset="0"/>
                <a:ea typeface="Cambria" panose="02040503050406030204" pitchFamily="18" charset="0"/>
              </a:endParaRP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Phát</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triển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quả</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hạt</a:t>
              </a:r>
              <a:r>
                <a:rPr lang="en-GB" sz="3200" dirty="0">
                  <a:solidFill>
                    <a:schemeClr val="tx1"/>
                  </a:solidFill>
                  <a:latin typeface="Cambria" panose="02040503050406030204" pitchFamily="18" charset="0"/>
                  <a:ea typeface="Cambria" panose="02040503050406030204" pitchFamily="18" charset="0"/>
                </a:rPr>
                <a:t>:</a:t>
              </a:r>
            </a:p>
          </p:txBody>
        </p:sp>
        <p:sp>
          <p:nvSpPr>
            <p:cNvPr id="10" name="Rounded Rectangle 9"/>
            <p:cNvSpPr/>
            <p:nvPr/>
          </p:nvSpPr>
          <p:spPr>
            <a:xfrm>
              <a:off x="6781800" y="3261142"/>
              <a:ext cx="4800600" cy="21261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Các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thành</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phần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từ</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hạt</a:t>
              </a:r>
              <a:r>
                <a:rPr lang="en-GB" sz="3200" dirty="0" smtClean="0">
                  <a:solidFill>
                    <a:schemeClr val="tx1"/>
                  </a:solidFill>
                  <a:latin typeface="Cambria" panose="02040503050406030204" pitchFamily="18" charset="0"/>
                  <a:ea typeface="Cambria" panose="02040503050406030204" pitchFamily="18" charset="0"/>
                </a:rPr>
                <a:t>:</a:t>
              </a:r>
            </a:p>
            <a:p>
              <a:pPr algn="just"/>
              <a:endParaRPr lang="en-GB" sz="3200" dirty="0" smtClean="0">
                <a:solidFill>
                  <a:schemeClr val="tx1"/>
                </a:solidFill>
                <a:latin typeface="Cambria" panose="02040503050406030204" pitchFamily="18" charset="0"/>
                <a:ea typeface="Cambria" panose="02040503050406030204" pitchFamily="18" charset="0"/>
              </a:endParaRP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Các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giai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đoạn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phát</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triển</a:t>
              </a:r>
              <a:r>
                <a:rPr lang="en-GB" sz="3200" dirty="0">
                  <a:solidFill>
                    <a:schemeClr val="tx1"/>
                  </a:solidFill>
                  <a:latin typeface="Cambria" panose="02040503050406030204" pitchFamily="18" charset="0"/>
                  <a:ea typeface="Cambria" panose="02040503050406030204" pitchFamily="18" charset="0"/>
                </a:rPr>
                <a:t>:</a:t>
              </a:r>
              <a:r>
                <a:rPr lang="en-GB" sz="3200" dirty="0" smtClean="0">
                  <a:solidFill>
                    <a:schemeClr val="tx1"/>
                  </a:solidFill>
                  <a:latin typeface="Cambria" panose="02040503050406030204" pitchFamily="18" charset="0"/>
                  <a:ea typeface="Cambria" panose="02040503050406030204" pitchFamily="18" charset="0"/>
                </a:rPr>
                <a:t> </a:t>
              </a:r>
              <a:endParaRPr lang="en-GB" sz="3200" dirty="0">
                <a:solidFill>
                  <a:schemeClr val="tx1"/>
                </a:solidFill>
                <a:latin typeface="Cambria" panose="02040503050406030204" pitchFamily="18" charset="0"/>
                <a:ea typeface="Cambria" panose="02040503050406030204" pitchFamily="18" charset="0"/>
              </a:endParaRPr>
            </a:p>
          </p:txBody>
        </p:sp>
        <p:sp>
          <p:nvSpPr>
            <p:cNvPr id="11" name="Rounded Rectangle 10"/>
            <p:cNvSpPr/>
            <p:nvPr/>
          </p:nvSpPr>
          <p:spPr>
            <a:xfrm>
              <a:off x="12039600" y="3301350"/>
              <a:ext cx="5033010" cy="21261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Từ</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thân</a:t>
              </a:r>
              <a:r>
                <a:rPr lang="en-GB" sz="3200" dirty="0" smtClean="0">
                  <a:solidFill>
                    <a:schemeClr val="tx1"/>
                  </a:solidFill>
                  <a:latin typeface="Cambria" panose="02040503050406030204" pitchFamily="18" charset="0"/>
                  <a:ea typeface="Cambria" panose="02040503050406030204" pitchFamily="18" charset="0"/>
                </a:rPr>
                <a:t>:</a:t>
              </a: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Từ</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rễ</a:t>
              </a:r>
              <a:r>
                <a:rPr lang="en-GB" sz="3200" dirty="0" smtClean="0">
                  <a:solidFill>
                    <a:schemeClr val="tx1"/>
                  </a:solidFill>
                  <a:latin typeface="Cambria" panose="02040503050406030204" pitchFamily="18" charset="0"/>
                  <a:ea typeface="Cambria" panose="02040503050406030204" pitchFamily="18" charset="0"/>
                </a:rPr>
                <a:t>:</a:t>
              </a: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Từ</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lá</a:t>
              </a:r>
              <a:r>
                <a:rPr lang="en-GB" sz="3200" dirty="0" smtClean="0">
                  <a:solidFill>
                    <a:schemeClr val="tx1"/>
                  </a:solidFill>
                  <a:latin typeface="Cambria" panose="02040503050406030204" pitchFamily="18" charset="0"/>
                  <a:ea typeface="Cambria" panose="02040503050406030204" pitchFamily="18" charset="0"/>
                </a:rPr>
                <a:t>:</a:t>
              </a: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Các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giai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đoạn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phát</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triển</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cxnSp>
          <p:nvCxnSpPr>
            <p:cNvPr id="20" name="Straight Arrow Connector 19"/>
            <p:cNvCxnSpPr>
              <a:stCxn id="5" idx="2"/>
              <a:endCxn id="6" idx="0"/>
            </p:cNvCxnSpPr>
            <p:nvPr/>
          </p:nvCxnSpPr>
          <p:spPr>
            <a:xfrm flipH="1">
              <a:off x="3960495" y="2149377"/>
              <a:ext cx="5145405" cy="2509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2"/>
              <a:endCxn id="7" idx="0"/>
            </p:cNvCxnSpPr>
            <p:nvPr/>
          </p:nvCxnSpPr>
          <p:spPr>
            <a:xfrm>
              <a:off x="9105900" y="2149377"/>
              <a:ext cx="41910" cy="2509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105900" y="2149377"/>
              <a:ext cx="5448300" cy="2509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2"/>
              <a:endCxn id="9" idx="0"/>
            </p:cNvCxnSpPr>
            <p:nvPr/>
          </p:nvCxnSpPr>
          <p:spPr>
            <a:xfrm>
              <a:off x="3960495" y="2987577"/>
              <a:ext cx="0" cy="243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140190" y="2987576"/>
              <a:ext cx="0" cy="243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4569440" y="3057869"/>
              <a:ext cx="0" cy="243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807720" y="5730383"/>
            <a:ext cx="16535400" cy="4347335"/>
            <a:chOff x="807720" y="5730383"/>
            <a:chExt cx="16535400" cy="4347335"/>
          </a:xfrm>
        </p:grpSpPr>
        <p:sp>
          <p:nvSpPr>
            <p:cNvPr id="12" name="Rounded Rectangle 11"/>
            <p:cNvSpPr/>
            <p:nvPr/>
          </p:nvSpPr>
          <p:spPr>
            <a:xfrm>
              <a:off x="807720" y="5730383"/>
              <a:ext cx="16535400" cy="4347335"/>
            </a:xfrm>
            <a:prstGeom prst="roundRect">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flipH="1">
              <a:off x="4385310" y="5737607"/>
              <a:ext cx="9525000" cy="584775"/>
            </a:xfrm>
            <a:prstGeom prst="rect">
              <a:avLst/>
            </a:prstGeom>
            <a:noFill/>
          </p:spPr>
          <p:txBody>
            <a:bodyPr wrap="square" rtlCol="0">
              <a:spAutoFit/>
            </a:bodyPr>
            <a:lstStyle/>
            <a:p>
              <a:pPr algn="ctr"/>
              <a:r>
                <a:rPr lang="en-GB" sz="3200" b="1" dirty="0" smtClean="0">
                  <a:latin typeface="Cambria" panose="02040503050406030204" pitchFamily="18" charset="0"/>
                  <a:ea typeface="Cambria" panose="02040503050406030204" pitchFamily="18" charset="0"/>
                </a:rPr>
                <a:t>PHIẾU HỌC TẬP SỐ 2</a:t>
              </a:r>
              <a:endParaRPr lang="en-GB" sz="3200" b="1" dirty="0">
                <a:latin typeface="Cambria" panose="02040503050406030204" pitchFamily="18" charset="0"/>
                <a:ea typeface="Cambria" panose="02040503050406030204" pitchFamily="18" charset="0"/>
              </a:endParaRPr>
            </a:p>
          </p:txBody>
        </p:sp>
        <p:sp>
          <p:nvSpPr>
            <p:cNvPr id="14" name="TextBox 13"/>
            <p:cNvSpPr txBox="1"/>
            <p:nvPr/>
          </p:nvSpPr>
          <p:spPr>
            <a:xfrm flipH="1">
              <a:off x="1230630" y="6286126"/>
              <a:ext cx="15689580" cy="584775"/>
            </a:xfrm>
            <a:prstGeom prst="rect">
              <a:avLst/>
            </a:prstGeom>
            <a:noFill/>
          </p:spPr>
          <p:txBody>
            <a:bodyPr wrap="square" rtlCol="0">
              <a:spAutoFit/>
            </a:bodyPr>
            <a:lstStyle/>
            <a:p>
              <a:pPr algn="just"/>
              <a:r>
                <a:rPr lang="en-GB" sz="3200" dirty="0" err="1" smtClean="0">
                  <a:latin typeface="Cambria" panose="02040503050406030204" pitchFamily="18" charset="0"/>
                  <a:ea typeface="Cambria" panose="02040503050406030204" pitchFamily="18" charset="0"/>
                </a:rPr>
                <a:t>Hoàn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thành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sơ</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đồ</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tóm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tắt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nội</a:t>
              </a:r>
              <a:r>
                <a:rPr lang="en-GB" sz="3200" dirty="0" smtClean="0">
                  <a:latin typeface="Cambria" panose="02040503050406030204" pitchFamily="18" charset="0"/>
                  <a:ea typeface="Cambria" panose="02040503050406030204" pitchFamily="18" charset="0"/>
                </a:rPr>
                <a:t> dung </a:t>
              </a:r>
              <a:r>
                <a:rPr lang="en-GB" sz="3200" dirty="0" err="1" smtClean="0">
                  <a:latin typeface="Cambria" panose="02040503050406030204" pitchFamily="18" charset="0"/>
                  <a:ea typeface="Cambria" panose="02040503050406030204" pitchFamily="18" charset="0"/>
                </a:rPr>
                <a:t>đã</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phần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động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vật</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sp>
          <p:nvSpPr>
            <p:cNvPr id="15" name="Rounded Rectangle 14"/>
            <p:cNvSpPr/>
            <p:nvPr/>
          </p:nvSpPr>
          <p:spPr>
            <a:xfrm>
              <a:off x="7485472" y="6974598"/>
              <a:ext cx="3324676"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ambria" panose="02040503050406030204" pitchFamily="18" charset="0"/>
                  <a:ea typeface="Cambria" panose="02040503050406030204" pitchFamily="18" charset="0"/>
                </a:rPr>
                <a:t>ĐỘNG VẬT</a:t>
              </a:r>
              <a:endParaRPr lang="en-GB" sz="3200" b="1" dirty="0">
                <a:solidFill>
                  <a:schemeClr val="tx1"/>
                </a:solidFill>
                <a:latin typeface="Cambria" panose="02040503050406030204" pitchFamily="18" charset="0"/>
                <a:ea typeface="Cambria" panose="02040503050406030204" pitchFamily="18" charset="0"/>
              </a:endParaRPr>
            </a:p>
          </p:txBody>
        </p:sp>
        <p:sp>
          <p:nvSpPr>
            <p:cNvPr id="16" name="Rounded Rectangle 15"/>
            <p:cNvSpPr/>
            <p:nvPr/>
          </p:nvSpPr>
          <p:spPr>
            <a:xfrm>
              <a:off x="1948815" y="7909023"/>
              <a:ext cx="4872990"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chemeClr val="tx1"/>
                  </a:solidFill>
                  <a:latin typeface="Cambria" panose="02040503050406030204" pitchFamily="18" charset="0"/>
                  <a:ea typeface="Cambria" panose="02040503050406030204" pitchFamily="18" charset="0"/>
                </a:rPr>
                <a:t>Động</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vật</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đẻ</a:t>
              </a:r>
              <a:r>
                <a:rPr lang="en-GB" sz="3200" b="1" dirty="0" smtClean="0">
                  <a:solidFill>
                    <a:schemeClr val="tx1"/>
                  </a:solidFill>
                  <a:latin typeface="Cambria" panose="02040503050406030204" pitchFamily="18" charset="0"/>
                  <a:ea typeface="Cambria" panose="02040503050406030204" pitchFamily="18" charset="0"/>
                </a:rPr>
                <a:t> con</a:t>
              </a:r>
              <a:endParaRPr lang="en-GB" sz="3200" b="1" dirty="0">
                <a:solidFill>
                  <a:schemeClr val="tx1"/>
                </a:solidFill>
                <a:latin typeface="Cambria" panose="02040503050406030204" pitchFamily="18" charset="0"/>
                <a:ea typeface="Cambria" panose="02040503050406030204" pitchFamily="18" charset="0"/>
              </a:endParaRPr>
            </a:p>
          </p:txBody>
        </p:sp>
        <p:sp>
          <p:nvSpPr>
            <p:cNvPr id="17" name="Rounded Rectangle 16"/>
            <p:cNvSpPr/>
            <p:nvPr/>
          </p:nvSpPr>
          <p:spPr>
            <a:xfrm>
              <a:off x="11395710" y="7756623"/>
              <a:ext cx="4572000" cy="5872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chemeClr val="tx1"/>
                  </a:solidFill>
                  <a:latin typeface="Cambria" panose="02040503050406030204" pitchFamily="18" charset="0"/>
                  <a:ea typeface="Cambria" panose="02040503050406030204" pitchFamily="18" charset="0"/>
                </a:rPr>
                <a:t>Động</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vật</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đẻ</a:t>
              </a:r>
              <a:r>
                <a:rPr lang="en-GB" sz="3200" b="1" dirty="0" smtClean="0">
                  <a:solidFill>
                    <a:schemeClr val="tx1"/>
                  </a:solidFill>
                  <a:latin typeface="Cambria" panose="02040503050406030204" pitchFamily="18" charset="0"/>
                  <a:ea typeface="Cambria" panose="02040503050406030204" pitchFamily="18" charset="0"/>
                </a:rPr>
                <a:t> </a:t>
              </a:r>
              <a:r>
                <a:rPr lang="en-GB" sz="3200" b="1" dirty="0" err="1" smtClean="0">
                  <a:solidFill>
                    <a:schemeClr val="tx1"/>
                  </a:solidFill>
                  <a:latin typeface="Cambria" panose="02040503050406030204" pitchFamily="18" charset="0"/>
                  <a:ea typeface="Cambria" panose="02040503050406030204" pitchFamily="18" charset="0"/>
                </a:rPr>
                <a:t>tứng</a:t>
              </a:r>
              <a:endParaRPr lang="en-GB" sz="3200" b="1" dirty="0">
                <a:solidFill>
                  <a:schemeClr val="tx1"/>
                </a:solidFill>
                <a:latin typeface="Cambria" panose="02040503050406030204" pitchFamily="18" charset="0"/>
                <a:ea typeface="Cambria" panose="02040503050406030204" pitchFamily="18" charset="0"/>
              </a:endParaRPr>
            </a:p>
          </p:txBody>
        </p:sp>
        <p:sp>
          <p:nvSpPr>
            <p:cNvPr id="18" name="Rounded Rectangle 17"/>
            <p:cNvSpPr/>
            <p:nvPr/>
          </p:nvSpPr>
          <p:spPr>
            <a:xfrm>
              <a:off x="1948815" y="8749027"/>
              <a:ext cx="4872990" cy="11469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Đại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diện</a:t>
              </a:r>
              <a:r>
                <a:rPr lang="en-GB" sz="3200" dirty="0" smtClean="0">
                  <a:solidFill>
                    <a:schemeClr val="tx1"/>
                  </a:solidFill>
                  <a:latin typeface="Cambria" panose="02040503050406030204" pitchFamily="18" charset="0"/>
                  <a:ea typeface="Cambria" panose="02040503050406030204" pitchFamily="18" charset="0"/>
                </a:rPr>
                <a:t>:</a:t>
              </a: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Vòng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đời</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sp>
          <p:nvSpPr>
            <p:cNvPr id="19" name="Rounded Rectangle 18"/>
            <p:cNvSpPr/>
            <p:nvPr/>
          </p:nvSpPr>
          <p:spPr>
            <a:xfrm>
              <a:off x="11395710" y="8611151"/>
              <a:ext cx="4872990" cy="133294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Đại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diện</a:t>
              </a:r>
              <a:r>
                <a:rPr lang="en-GB" sz="3200" dirty="0" smtClean="0">
                  <a:solidFill>
                    <a:schemeClr val="tx1"/>
                  </a:solidFill>
                  <a:latin typeface="Cambria" panose="02040503050406030204" pitchFamily="18" charset="0"/>
                  <a:ea typeface="Cambria" panose="02040503050406030204" pitchFamily="18" charset="0"/>
                </a:rPr>
                <a:t>:</a:t>
              </a:r>
            </a:p>
            <a:p>
              <a:pPr marL="182563" indent="-182563" algn="just">
                <a:buFontTx/>
                <a:buChar char="-"/>
              </a:pPr>
              <a:r>
                <a:rPr lang="en-GB" sz="3200" dirty="0" err="1" smtClean="0">
                  <a:solidFill>
                    <a:schemeClr val="tx1"/>
                  </a:solidFill>
                  <a:latin typeface="Cambria" panose="02040503050406030204" pitchFamily="18" charset="0"/>
                  <a:ea typeface="Cambria" panose="02040503050406030204" pitchFamily="18" charset="0"/>
                </a:rPr>
                <a:t>Vòng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đời</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cxnSp>
          <p:nvCxnSpPr>
            <p:cNvPr id="36" name="Straight Arrow Connector 35"/>
            <p:cNvCxnSpPr>
              <a:stCxn id="15" idx="2"/>
              <a:endCxn id="16" idx="0"/>
            </p:cNvCxnSpPr>
            <p:nvPr/>
          </p:nvCxnSpPr>
          <p:spPr>
            <a:xfrm flipH="1">
              <a:off x="4385310" y="7561875"/>
              <a:ext cx="4762500" cy="347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2"/>
              <a:endCxn id="17" idx="0"/>
            </p:cNvCxnSpPr>
            <p:nvPr/>
          </p:nvCxnSpPr>
          <p:spPr>
            <a:xfrm>
              <a:off x="9147810" y="7561875"/>
              <a:ext cx="4533900" cy="1947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343400" y="8496300"/>
              <a:ext cx="2" cy="252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3832203" y="8343900"/>
              <a:ext cx="2" cy="252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5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CE14FE5-75FC-4FCB-A3CF-DA6155C1C860}"/>
</file>

<file path=customXml/itemProps2.xml><?xml version="1.0" encoding="utf-8"?>
<ds:datastoreItem xmlns:ds="http://schemas.openxmlformats.org/officeDocument/2006/customXml" ds:itemID="{CDDCAC90-17AF-4D4C-8F85-B8DADF690C28}"/>
</file>

<file path=customXml/itemProps3.xml><?xml version="1.0" encoding="utf-8"?>
<ds:datastoreItem xmlns:ds="http://schemas.openxmlformats.org/officeDocument/2006/customXml" ds:itemID="{0F4EB22B-2692-4B64-BF99-573B358A9136}"/>
</file>

<file path=docProps/app.xml><?xml version="1.0" encoding="utf-8"?>
<Properties xmlns="http://schemas.openxmlformats.org/officeDocument/2006/extended-properties" xmlns:vt="http://schemas.openxmlformats.org/officeDocument/2006/docPropsVTypes">
  <TotalTime>106</TotalTime>
  <Words>751</Words>
  <Application>Microsoft Office PowerPoint</Application>
  <PresentationFormat>Custom</PresentationFormat>
  <Paragraphs>97</Paragraphs>
  <Slides>23</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Arial</vt:lpstr>
      <vt:lpstr>#9Slide06 SVNDope Script</vt:lpstr>
      <vt:lpstr>Times New Roman</vt:lpstr>
      <vt:lpstr>#9Slide03 AllRoundGothic</vt:lpstr>
      <vt:lpstr>SVN-Newton</vt:lpstr>
      <vt:lpstr>Cambria</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hoc</dc:title>
  <cp:lastModifiedBy>Laptop T&amp;T</cp:lastModifiedBy>
  <cp:revision>24</cp:revision>
  <dcterms:created xsi:type="dcterms:W3CDTF">2006-08-16T00:00:00Z</dcterms:created>
  <dcterms:modified xsi:type="dcterms:W3CDTF">2024-12-01T07:48:18Z</dcterms:modified>
  <dc:identifier>DAGWub70mjw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