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04" r:id="rId2"/>
    <p:sldId id="309" r:id="rId3"/>
    <p:sldId id="308" r:id="rId4"/>
    <p:sldId id="258" r:id="rId5"/>
    <p:sldId id="270" r:id="rId6"/>
    <p:sldId id="297" r:id="rId7"/>
    <p:sldId id="273" r:id="rId8"/>
    <p:sldId id="290" r:id="rId9"/>
    <p:sldId id="295" r:id="rId10"/>
    <p:sldId id="266" r:id="rId11"/>
    <p:sldId id="291" r:id="rId12"/>
    <p:sldId id="296" r:id="rId13"/>
    <p:sldId id="272" r:id="rId14"/>
  </p:sldIdLst>
  <p:sldSz cx="9144000" cy="5143500" type="screen16x9"/>
  <p:notesSz cx="6858000" cy="9144000"/>
  <p:defaultTextStyle>
    <a:defPPr>
      <a:defRPr lang="en-US"/>
    </a:defPPr>
    <a:lvl1pPr marL="0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527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056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583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111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2638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9166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5694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2221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FEC2"/>
    <a:srgbClr val="A8F6A8"/>
    <a:srgbClr val="62FE7C"/>
    <a:srgbClr val="E7F9FF"/>
    <a:srgbClr val="71FFB1"/>
    <a:srgbClr val="FD2BA3"/>
    <a:srgbClr val="FF2980"/>
    <a:srgbClr val="FD0B95"/>
    <a:srgbClr val="FDBBE5"/>
    <a:srgbClr val="FEA8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409" autoAdjust="0"/>
  </p:normalViewPr>
  <p:slideViewPr>
    <p:cSldViewPr>
      <p:cViewPr varScale="1">
        <p:scale>
          <a:sx n="78" d="100"/>
          <a:sy n="78" d="100"/>
        </p:scale>
        <p:origin x="-936" y="-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589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17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769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35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294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53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127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716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nên</a:t>
            </a:r>
            <a:r>
              <a:rPr lang="en-US" baseline="0" smtClean="0"/>
              <a:t> cho HS làm việc nhóm, vẽ sơ đồ tư duy.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46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Nên</a:t>
            </a:r>
            <a:r>
              <a:rPr lang="en-US" baseline="0" smtClean="0"/>
              <a:t> cho hs thảo luận nhóm và trình bày trên bảng lớp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69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chủ</a:t>
            </a:r>
            <a:r>
              <a:rPr lang="en-US" baseline="0" smtClean="0"/>
              <a:t> động HD HS nắm quy tắc chính tả cơ bản.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05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Gọi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6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52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5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1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6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1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6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22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27" indent="0">
              <a:buNone/>
              <a:defRPr sz="2000" b="1"/>
            </a:lvl2pPr>
            <a:lvl3pPr marL="913056" indent="0">
              <a:buNone/>
              <a:defRPr sz="1800" b="1"/>
            </a:lvl3pPr>
            <a:lvl4pPr marL="1369583" indent="0">
              <a:buNone/>
              <a:defRPr sz="1600" b="1"/>
            </a:lvl4pPr>
            <a:lvl5pPr marL="1826111" indent="0">
              <a:buNone/>
              <a:defRPr sz="1600" b="1"/>
            </a:lvl5pPr>
            <a:lvl6pPr marL="2282638" indent="0">
              <a:buNone/>
              <a:defRPr sz="1600" b="1"/>
            </a:lvl6pPr>
            <a:lvl7pPr marL="2739166" indent="0">
              <a:buNone/>
              <a:defRPr sz="1600" b="1"/>
            </a:lvl7pPr>
            <a:lvl8pPr marL="3195694" indent="0">
              <a:buNone/>
              <a:defRPr sz="1600" b="1"/>
            </a:lvl8pPr>
            <a:lvl9pPr marL="365222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27" indent="0">
              <a:buNone/>
              <a:defRPr sz="2000" b="1"/>
            </a:lvl2pPr>
            <a:lvl3pPr marL="913056" indent="0">
              <a:buNone/>
              <a:defRPr sz="1800" b="1"/>
            </a:lvl3pPr>
            <a:lvl4pPr marL="1369583" indent="0">
              <a:buNone/>
              <a:defRPr sz="1600" b="1"/>
            </a:lvl4pPr>
            <a:lvl5pPr marL="1826111" indent="0">
              <a:buNone/>
              <a:defRPr sz="1600" b="1"/>
            </a:lvl5pPr>
            <a:lvl6pPr marL="2282638" indent="0">
              <a:buNone/>
              <a:defRPr sz="1600" b="1"/>
            </a:lvl6pPr>
            <a:lvl7pPr marL="2739166" indent="0">
              <a:buNone/>
              <a:defRPr sz="1600" b="1"/>
            </a:lvl7pPr>
            <a:lvl8pPr marL="3195694" indent="0">
              <a:buNone/>
              <a:defRPr sz="1600" b="1"/>
            </a:lvl8pPr>
            <a:lvl9pPr marL="365222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9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527" indent="0">
              <a:buNone/>
              <a:defRPr sz="1200"/>
            </a:lvl2pPr>
            <a:lvl3pPr marL="913056" indent="0">
              <a:buNone/>
              <a:defRPr sz="1000"/>
            </a:lvl3pPr>
            <a:lvl4pPr marL="1369583" indent="0">
              <a:buNone/>
              <a:defRPr sz="900"/>
            </a:lvl4pPr>
            <a:lvl5pPr marL="1826111" indent="0">
              <a:buNone/>
              <a:defRPr sz="900"/>
            </a:lvl5pPr>
            <a:lvl6pPr marL="2282638" indent="0">
              <a:buNone/>
              <a:defRPr sz="900"/>
            </a:lvl6pPr>
            <a:lvl7pPr marL="2739166" indent="0">
              <a:buNone/>
              <a:defRPr sz="900"/>
            </a:lvl7pPr>
            <a:lvl8pPr marL="3195694" indent="0">
              <a:buNone/>
              <a:defRPr sz="900"/>
            </a:lvl8pPr>
            <a:lvl9pPr marL="365222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527" indent="0">
              <a:buNone/>
              <a:defRPr sz="2800"/>
            </a:lvl2pPr>
            <a:lvl3pPr marL="913056" indent="0">
              <a:buNone/>
              <a:defRPr sz="2400"/>
            </a:lvl3pPr>
            <a:lvl4pPr marL="1369583" indent="0">
              <a:buNone/>
              <a:defRPr sz="2000"/>
            </a:lvl4pPr>
            <a:lvl5pPr marL="1826111" indent="0">
              <a:buNone/>
              <a:defRPr sz="2000"/>
            </a:lvl5pPr>
            <a:lvl6pPr marL="2282638" indent="0">
              <a:buNone/>
              <a:defRPr sz="2000"/>
            </a:lvl6pPr>
            <a:lvl7pPr marL="2739166" indent="0">
              <a:buNone/>
              <a:defRPr sz="2000"/>
            </a:lvl7pPr>
            <a:lvl8pPr marL="3195694" indent="0">
              <a:buNone/>
              <a:defRPr sz="2000"/>
            </a:lvl8pPr>
            <a:lvl9pPr marL="365222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527" indent="0">
              <a:buNone/>
              <a:defRPr sz="1200"/>
            </a:lvl2pPr>
            <a:lvl3pPr marL="913056" indent="0">
              <a:buNone/>
              <a:defRPr sz="1000"/>
            </a:lvl3pPr>
            <a:lvl4pPr marL="1369583" indent="0">
              <a:buNone/>
              <a:defRPr sz="900"/>
            </a:lvl4pPr>
            <a:lvl5pPr marL="1826111" indent="0">
              <a:buNone/>
              <a:defRPr sz="900"/>
            </a:lvl5pPr>
            <a:lvl6pPr marL="2282638" indent="0">
              <a:buNone/>
              <a:defRPr sz="900"/>
            </a:lvl6pPr>
            <a:lvl7pPr marL="2739166" indent="0">
              <a:buNone/>
              <a:defRPr sz="900"/>
            </a:lvl7pPr>
            <a:lvl8pPr marL="3195694" indent="0">
              <a:buNone/>
              <a:defRPr sz="900"/>
            </a:lvl8pPr>
            <a:lvl9pPr marL="365222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05" tIns="45654" rIns="91305" bIns="4565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05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95" indent="-342395" algn="l" defTabSz="91305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857" indent="-285330" algn="l" defTabSz="91305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319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847" indent="-228265" algn="l" defTabSz="91305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375" indent="-228265" algn="l" defTabSz="91305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902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429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58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485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27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56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83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11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38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166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694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21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../media/media4.mp4"/><Relationship Id="rId7" Type="http://schemas.openxmlformats.org/officeDocument/2006/relationships/image" Target="../media/image23.pn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22.png"/><Relationship Id="rId5" Type="http://schemas.openxmlformats.org/officeDocument/2006/relationships/slideLayout" Target="../slideLayouts/slideLayout4.xml"/><Relationship Id="rId4" Type="http://schemas.openxmlformats.org/officeDocument/2006/relationships/video" Target="../media/media4.mp4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7" Type="http://schemas.openxmlformats.org/officeDocument/2006/relationships/image" Target="../media/image20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9.png"/><Relationship Id="rId5" Type="http://schemas.openxmlformats.org/officeDocument/2006/relationships/slideLayout" Target="../slideLayouts/slideLayout4.xml"/><Relationship Id="rId4" Type="http://schemas.openxmlformats.org/officeDocument/2006/relationships/video" Target="../media/media2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5000" t="1000" r="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352550"/>
            <a:ext cx="3084513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098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163910"/>
            <a:ext cx="8305800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Nghe viết</a:t>
            </a:r>
            <a:endParaRPr lang="en-US" sz="28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7764" y="972355"/>
            <a:ext cx="8873836" cy="3123395"/>
            <a:chOff x="744680" y="1657350"/>
            <a:chExt cx="7809345" cy="2705100"/>
          </a:xfrm>
        </p:grpSpPr>
        <p:sp>
          <p:nvSpPr>
            <p:cNvPr id="13" name="Rectangle 2"/>
            <p:cNvSpPr/>
            <p:nvPr/>
          </p:nvSpPr>
          <p:spPr>
            <a:xfrm>
              <a:off x="744680" y="1657350"/>
              <a:ext cx="7809345" cy="2705100"/>
            </a:xfrm>
            <a:custGeom>
              <a:avLst/>
              <a:gdLst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0 w 7809345"/>
                <a:gd name="connsiteY4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628650 h 2895600"/>
                <a:gd name="connsiteX5" fmla="*/ 47 w 7809392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793750 h 2895600"/>
                <a:gd name="connsiteX5" fmla="*/ 47 w 7809392"/>
                <a:gd name="connsiteY5" fmla="*/ 0 h 2895600"/>
                <a:gd name="connsiteX0" fmla="*/ 72 w 7809417"/>
                <a:gd name="connsiteY0" fmla="*/ 0 h 2895600"/>
                <a:gd name="connsiteX1" fmla="*/ 7809417 w 7809417"/>
                <a:gd name="connsiteY1" fmla="*/ 0 h 2895600"/>
                <a:gd name="connsiteX2" fmla="*/ 7809417 w 7809417"/>
                <a:gd name="connsiteY2" fmla="*/ 2895600 h 2895600"/>
                <a:gd name="connsiteX3" fmla="*/ 72 w 7809417"/>
                <a:gd name="connsiteY3" fmla="*/ 2895600 h 2895600"/>
                <a:gd name="connsiteX4" fmla="*/ 106291 w 7809417"/>
                <a:gd name="connsiteY4" fmla="*/ 793750 h 2895600"/>
                <a:gd name="connsiteX5" fmla="*/ 72 w 7809417"/>
                <a:gd name="connsiteY5" fmla="*/ 0 h 2895600"/>
                <a:gd name="connsiteX0" fmla="*/ 555703 w 8365048"/>
                <a:gd name="connsiteY0" fmla="*/ 0 h 2895600"/>
                <a:gd name="connsiteX1" fmla="*/ 8365048 w 8365048"/>
                <a:gd name="connsiteY1" fmla="*/ 0 h 2895600"/>
                <a:gd name="connsiteX2" fmla="*/ 8365048 w 8365048"/>
                <a:gd name="connsiteY2" fmla="*/ 2895600 h 2895600"/>
                <a:gd name="connsiteX3" fmla="*/ 555703 w 8365048"/>
                <a:gd name="connsiteY3" fmla="*/ 2895600 h 2895600"/>
                <a:gd name="connsiteX4" fmla="*/ 649223 w 8365048"/>
                <a:gd name="connsiteY4" fmla="*/ 1670050 h 2895600"/>
                <a:gd name="connsiteX5" fmla="*/ 661922 w 8365048"/>
                <a:gd name="connsiteY5" fmla="*/ 793750 h 2895600"/>
                <a:gd name="connsiteX6" fmla="*/ 555703 w 8365048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93520 w 7809345"/>
                <a:gd name="connsiteY4" fmla="*/ 1670050 h 2895600"/>
                <a:gd name="connsiteX5" fmla="*/ 106219 w 7809345"/>
                <a:gd name="connsiteY5" fmla="*/ 793750 h 2895600"/>
                <a:gd name="connsiteX6" fmla="*/ 0 w 7809345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118920 w 7809345"/>
                <a:gd name="connsiteY4" fmla="*/ 1720850 h 2895600"/>
                <a:gd name="connsiteX5" fmla="*/ 106219 w 7809345"/>
                <a:gd name="connsiteY5" fmla="*/ 793750 h 2895600"/>
                <a:gd name="connsiteX6" fmla="*/ 0 w 7809345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118920 w 7809345"/>
                <a:gd name="connsiteY4" fmla="*/ 1720850 h 2895600"/>
                <a:gd name="connsiteX5" fmla="*/ 131619 w 7809345"/>
                <a:gd name="connsiteY5" fmla="*/ 806450 h 2895600"/>
                <a:gd name="connsiteX6" fmla="*/ 0 w 7809345"/>
                <a:gd name="connsiteY6" fmla="*/ 0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09345" h="2895600">
                  <a:moveTo>
                    <a:pt x="0" y="0"/>
                  </a:moveTo>
                  <a:lnTo>
                    <a:pt x="7809345" y="0"/>
                  </a:lnTo>
                  <a:lnTo>
                    <a:pt x="7809345" y="2895600"/>
                  </a:lnTo>
                  <a:lnTo>
                    <a:pt x="0" y="2895600"/>
                  </a:lnTo>
                  <a:cubicBezTo>
                    <a:pt x="77163" y="2176992"/>
                    <a:pt x="101217" y="2071158"/>
                    <a:pt x="118920" y="1720850"/>
                  </a:cubicBezTo>
                  <a:cubicBezTo>
                    <a:pt x="136623" y="1370542"/>
                    <a:pt x="138739" y="1078442"/>
                    <a:pt x="131619" y="806450"/>
                  </a:cubicBezTo>
                  <a:cubicBezTo>
                    <a:pt x="108913" y="558800"/>
                    <a:pt x="48106" y="209550"/>
                    <a:pt x="0" y="0"/>
                  </a:cubicBezTo>
                  <a:close/>
                </a:path>
              </a:pathLst>
            </a:custGeom>
            <a:solidFill>
              <a:srgbClr val="FBD6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2"/>
            <p:cNvSpPr/>
            <p:nvPr/>
          </p:nvSpPr>
          <p:spPr>
            <a:xfrm>
              <a:off x="1012918" y="1780006"/>
              <a:ext cx="7406990" cy="2466143"/>
            </a:xfrm>
            <a:custGeom>
              <a:avLst/>
              <a:gdLst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0 w 7809345"/>
                <a:gd name="connsiteY4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628650 h 2895600"/>
                <a:gd name="connsiteX5" fmla="*/ 47 w 7809392"/>
                <a:gd name="connsiteY5" fmla="*/ 0 h 2895600"/>
                <a:gd name="connsiteX0" fmla="*/ 44 w 7809389"/>
                <a:gd name="connsiteY0" fmla="*/ 0 h 2895600"/>
                <a:gd name="connsiteX1" fmla="*/ 7809389 w 7809389"/>
                <a:gd name="connsiteY1" fmla="*/ 0 h 2895600"/>
                <a:gd name="connsiteX2" fmla="*/ 7809389 w 7809389"/>
                <a:gd name="connsiteY2" fmla="*/ 2895600 h 2895600"/>
                <a:gd name="connsiteX3" fmla="*/ 44 w 7809389"/>
                <a:gd name="connsiteY3" fmla="*/ 2895600 h 2895600"/>
                <a:gd name="connsiteX4" fmla="*/ 159033 w 7809389"/>
                <a:gd name="connsiteY4" fmla="*/ 1016020 h 2895600"/>
                <a:gd name="connsiteX5" fmla="*/ 44 w 7809389"/>
                <a:gd name="connsiteY5" fmla="*/ 0 h 2895600"/>
                <a:gd name="connsiteX0" fmla="*/ 582152 w 8391497"/>
                <a:gd name="connsiteY0" fmla="*/ 0 h 2895600"/>
                <a:gd name="connsiteX1" fmla="*/ 8391497 w 8391497"/>
                <a:gd name="connsiteY1" fmla="*/ 0 h 2895600"/>
                <a:gd name="connsiteX2" fmla="*/ 8391497 w 8391497"/>
                <a:gd name="connsiteY2" fmla="*/ 2895600 h 2895600"/>
                <a:gd name="connsiteX3" fmla="*/ 582152 w 8391497"/>
                <a:gd name="connsiteY3" fmla="*/ 2895600 h 2895600"/>
                <a:gd name="connsiteX4" fmla="*/ 741141 w 8391497"/>
                <a:gd name="connsiteY4" fmla="*/ 1016020 h 2895600"/>
                <a:gd name="connsiteX5" fmla="*/ 572769 w 8391497"/>
                <a:gd name="connsiteY5" fmla="*/ 448384 h 2895600"/>
                <a:gd name="connsiteX6" fmla="*/ 582152 w 8391497"/>
                <a:gd name="connsiteY6" fmla="*/ 0 h 2895600"/>
                <a:gd name="connsiteX0" fmla="*/ 74435 w 7883780"/>
                <a:gd name="connsiteY0" fmla="*/ 0 h 2895600"/>
                <a:gd name="connsiteX1" fmla="*/ 7883780 w 7883780"/>
                <a:gd name="connsiteY1" fmla="*/ 0 h 2895600"/>
                <a:gd name="connsiteX2" fmla="*/ 7883780 w 7883780"/>
                <a:gd name="connsiteY2" fmla="*/ 2895600 h 2895600"/>
                <a:gd name="connsiteX3" fmla="*/ 74435 w 7883780"/>
                <a:gd name="connsiteY3" fmla="*/ 2895600 h 2895600"/>
                <a:gd name="connsiteX4" fmla="*/ 233424 w 7883780"/>
                <a:gd name="connsiteY4" fmla="*/ 1016020 h 2895600"/>
                <a:gd name="connsiteX5" fmla="*/ 65052 w 7883780"/>
                <a:gd name="connsiteY5" fmla="*/ 448384 h 2895600"/>
                <a:gd name="connsiteX6" fmla="*/ 74435 w 7883780"/>
                <a:gd name="connsiteY6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214288 w 7864644"/>
                <a:gd name="connsiteY4" fmla="*/ 1016020 h 2895600"/>
                <a:gd name="connsiteX5" fmla="*/ 45916 w 7864644"/>
                <a:gd name="connsiteY5" fmla="*/ 448384 h 2895600"/>
                <a:gd name="connsiteX6" fmla="*/ 55299 w 7864644"/>
                <a:gd name="connsiteY6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214288 w 7864644"/>
                <a:gd name="connsiteY4" fmla="*/ 1016020 h 2895600"/>
                <a:gd name="connsiteX5" fmla="*/ 45916 w 7864644"/>
                <a:gd name="connsiteY5" fmla="*/ 448384 h 2895600"/>
                <a:gd name="connsiteX6" fmla="*/ 55299 w 7864644"/>
                <a:gd name="connsiteY6" fmla="*/ 0 h 2895600"/>
                <a:gd name="connsiteX0" fmla="*/ 579978 w 8389323"/>
                <a:gd name="connsiteY0" fmla="*/ 0 h 2895600"/>
                <a:gd name="connsiteX1" fmla="*/ 8389323 w 8389323"/>
                <a:gd name="connsiteY1" fmla="*/ 0 h 2895600"/>
                <a:gd name="connsiteX2" fmla="*/ 8389323 w 8389323"/>
                <a:gd name="connsiteY2" fmla="*/ 2895600 h 2895600"/>
                <a:gd name="connsiteX3" fmla="*/ 579978 w 8389323"/>
                <a:gd name="connsiteY3" fmla="*/ 2895600 h 2895600"/>
                <a:gd name="connsiteX4" fmla="*/ 570596 w 8389323"/>
                <a:gd name="connsiteY4" fmla="*/ 1625991 h 2895600"/>
                <a:gd name="connsiteX5" fmla="*/ 738967 w 8389323"/>
                <a:gd name="connsiteY5" fmla="*/ 1016020 h 2895600"/>
                <a:gd name="connsiteX6" fmla="*/ 570595 w 8389323"/>
                <a:gd name="connsiteY6" fmla="*/ 448384 h 2895600"/>
                <a:gd name="connsiteX7" fmla="*/ 579978 w 8389323"/>
                <a:gd name="connsiteY7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45917 w 7864644"/>
                <a:gd name="connsiteY4" fmla="*/ 1625991 h 2895600"/>
                <a:gd name="connsiteX5" fmla="*/ 214288 w 7864644"/>
                <a:gd name="connsiteY5" fmla="*/ 1016020 h 2895600"/>
                <a:gd name="connsiteX6" fmla="*/ 45916 w 7864644"/>
                <a:gd name="connsiteY6" fmla="*/ 448384 h 2895600"/>
                <a:gd name="connsiteX7" fmla="*/ 55299 w 7864644"/>
                <a:gd name="connsiteY7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732620 w 7864644"/>
                <a:gd name="connsiteY2" fmla="*/ 510363 h 2895600"/>
                <a:gd name="connsiteX3" fmla="*/ 7864644 w 7864644"/>
                <a:gd name="connsiteY3" fmla="*/ 2895600 h 2895600"/>
                <a:gd name="connsiteX4" fmla="*/ 55299 w 7864644"/>
                <a:gd name="connsiteY4" fmla="*/ 2895600 h 2895600"/>
                <a:gd name="connsiteX5" fmla="*/ 45917 w 7864644"/>
                <a:gd name="connsiteY5" fmla="*/ 1625991 h 2895600"/>
                <a:gd name="connsiteX6" fmla="*/ 214288 w 7864644"/>
                <a:gd name="connsiteY6" fmla="*/ 1016020 h 2895600"/>
                <a:gd name="connsiteX7" fmla="*/ 45916 w 7864644"/>
                <a:gd name="connsiteY7" fmla="*/ 448384 h 2895600"/>
                <a:gd name="connsiteX8" fmla="*/ 55299 w 7864644"/>
                <a:gd name="connsiteY8" fmla="*/ 0 h 2895600"/>
                <a:gd name="connsiteX0" fmla="*/ 55299 w 7879425"/>
                <a:gd name="connsiteY0" fmla="*/ 0 h 2895600"/>
                <a:gd name="connsiteX1" fmla="*/ 7864644 w 7879425"/>
                <a:gd name="connsiteY1" fmla="*/ 0 h 2895600"/>
                <a:gd name="connsiteX2" fmla="*/ 7732620 w 7879425"/>
                <a:gd name="connsiteY2" fmla="*/ 510363 h 2895600"/>
                <a:gd name="connsiteX3" fmla="*/ 7879313 w 7879425"/>
                <a:gd name="connsiteY3" fmla="*/ 928723 h 2895600"/>
                <a:gd name="connsiteX4" fmla="*/ 7864644 w 7879425"/>
                <a:gd name="connsiteY4" fmla="*/ 2895600 h 2895600"/>
                <a:gd name="connsiteX5" fmla="*/ 55299 w 7879425"/>
                <a:gd name="connsiteY5" fmla="*/ 2895600 h 2895600"/>
                <a:gd name="connsiteX6" fmla="*/ 45917 w 7879425"/>
                <a:gd name="connsiteY6" fmla="*/ 1625991 h 2895600"/>
                <a:gd name="connsiteX7" fmla="*/ 214288 w 7879425"/>
                <a:gd name="connsiteY7" fmla="*/ 1016020 h 2895600"/>
                <a:gd name="connsiteX8" fmla="*/ 45916 w 7879425"/>
                <a:gd name="connsiteY8" fmla="*/ 448384 h 2895600"/>
                <a:gd name="connsiteX9" fmla="*/ 55299 w 7879425"/>
                <a:gd name="connsiteY9" fmla="*/ 0 h 2895600"/>
                <a:gd name="connsiteX0" fmla="*/ 55299 w 7879425"/>
                <a:gd name="connsiteY0" fmla="*/ 0 h 2895600"/>
                <a:gd name="connsiteX1" fmla="*/ 7864644 w 7879425"/>
                <a:gd name="connsiteY1" fmla="*/ 0 h 2895600"/>
                <a:gd name="connsiteX2" fmla="*/ 7732620 w 7879425"/>
                <a:gd name="connsiteY2" fmla="*/ 510363 h 2895600"/>
                <a:gd name="connsiteX3" fmla="*/ 7879313 w 7879425"/>
                <a:gd name="connsiteY3" fmla="*/ 928723 h 2895600"/>
                <a:gd name="connsiteX4" fmla="*/ 7688611 w 7879425"/>
                <a:gd name="connsiteY4" fmla="*/ 1734454 h 2895600"/>
                <a:gd name="connsiteX5" fmla="*/ 7864644 w 7879425"/>
                <a:gd name="connsiteY5" fmla="*/ 2895600 h 2895600"/>
                <a:gd name="connsiteX6" fmla="*/ 55299 w 7879425"/>
                <a:gd name="connsiteY6" fmla="*/ 2895600 h 2895600"/>
                <a:gd name="connsiteX7" fmla="*/ 45917 w 7879425"/>
                <a:gd name="connsiteY7" fmla="*/ 1625991 h 2895600"/>
                <a:gd name="connsiteX8" fmla="*/ 214288 w 7879425"/>
                <a:gd name="connsiteY8" fmla="*/ 1016020 h 2895600"/>
                <a:gd name="connsiteX9" fmla="*/ 45916 w 7879425"/>
                <a:gd name="connsiteY9" fmla="*/ 448384 h 2895600"/>
                <a:gd name="connsiteX10" fmla="*/ 55299 w 7879425"/>
                <a:gd name="connsiteY10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69257 w 7925560"/>
                <a:gd name="connsiteY0" fmla="*/ 0 h 2895600"/>
                <a:gd name="connsiteX1" fmla="*/ 7878602 w 7925560"/>
                <a:gd name="connsiteY1" fmla="*/ 0 h 2895600"/>
                <a:gd name="connsiteX2" fmla="*/ 7746578 w 7925560"/>
                <a:gd name="connsiteY2" fmla="*/ 510363 h 2895600"/>
                <a:gd name="connsiteX3" fmla="*/ 7893271 w 7925560"/>
                <a:gd name="connsiteY3" fmla="*/ 928723 h 2895600"/>
                <a:gd name="connsiteX4" fmla="*/ 7643892 w 7925560"/>
                <a:gd name="connsiteY4" fmla="*/ 1734454 h 2895600"/>
                <a:gd name="connsiteX5" fmla="*/ 7922608 w 7925560"/>
                <a:gd name="connsiteY5" fmla="*/ 2462711 h 2895600"/>
                <a:gd name="connsiteX6" fmla="*/ 7878602 w 7925560"/>
                <a:gd name="connsiteY6" fmla="*/ 2895600 h 2895600"/>
                <a:gd name="connsiteX7" fmla="*/ 69257 w 7925560"/>
                <a:gd name="connsiteY7" fmla="*/ 2895600 h 2895600"/>
                <a:gd name="connsiteX8" fmla="*/ 59875 w 7925560"/>
                <a:gd name="connsiteY8" fmla="*/ 1625991 h 2895600"/>
                <a:gd name="connsiteX9" fmla="*/ 228246 w 7925560"/>
                <a:gd name="connsiteY9" fmla="*/ 1016020 h 2895600"/>
                <a:gd name="connsiteX10" fmla="*/ 59874 w 7925560"/>
                <a:gd name="connsiteY10" fmla="*/ 448384 h 2895600"/>
                <a:gd name="connsiteX11" fmla="*/ 69257 w 7925560"/>
                <a:gd name="connsiteY11" fmla="*/ 0 h 2895600"/>
                <a:gd name="connsiteX0" fmla="*/ 64294 w 7920597"/>
                <a:gd name="connsiteY0" fmla="*/ 0 h 2895600"/>
                <a:gd name="connsiteX1" fmla="*/ 7873639 w 7920597"/>
                <a:gd name="connsiteY1" fmla="*/ 0 h 2895600"/>
                <a:gd name="connsiteX2" fmla="*/ 7741615 w 7920597"/>
                <a:gd name="connsiteY2" fmla="*/ 510363 h 2895600"/>
                <a:gd name="connsiteX3" fmla="*/ 7888308 w 7920597"/>
                <a:gd name="connsiteY3" fmla="*/ 928723 h 2895600"/>
                <a:gd name="connsiteX4" fmla="*/ 7638929 w 7920597"/>
                <a:gd name="connsiteY4" fmla="*/ 1734454 h 2895600"/>
                <a:gd name="connsiteX5" fmla="*/ 7917645 w 7920597"/>
                <a:gd name="connsiteY5" fmla="*/ 2462711 h 2895600"/>
                <a:gd name="connsiteX6" fmla="*/ 7873639 w 7920597"/>
                <a:gd name="connsiteY6" fmla="*/ 2895600 h 2895600"/>
                <a:gd name="connsiteX7" fmla="*/ 64294 w 7920597"/>
                <a:gd name="connsiteY7" fmla="*/ 2895600 h 2895600"/>
                <a:gd name="connsiteX8" fmla="*/ 54912 w 7920597"/>
                <a:gd name="connsiteY8" fmla="*/ 1625991 h 2895600"/>
                <a:gd name="connsiteX9" fmla="*/ 223283 w 7920597"/>
                <a:gd name="connsiteY9" fmla="*/ 1016020 h 2895600"/>
                <a:gd name="connsiteX10" fmla="*/ 54911 w 7920597"/>
                <a:gd name="connsiteY10" fmla="*/ 448384 h 2895600"/>
                <a:gd name="connsiteX11" fmla="*/ 64294 w 7920597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28503 w 7920841"/>
                <a:gd name="connsiteY4" fmla="*/ 1908771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20841" h="2895600">
                  <a:moveTo>
                    <a:pt x="64538" y="0"/>
                  </a:moveTo>
                  <a:lnTo>
                    <a:pt x="7873883" y="0"/>
                  </a:lnTo>
                  <a:cubicBezTo>
                    <a:pt x="7868993" y="170121"/>
                    <a:pt x="7746749" y="340242"/>
                    <a:pt x="7741859" y="510363"/>
                  </a:cubicBezTo>
                  <a:cubicBezTo>
                    <a:pt x="7736969" y="634322"/>
                    <a:pt x="7849435" y="727289"/>
                    <a:pt x="7888552" y="928723"/>
                  </a:cubicBezTo>
                  <a:cubicBezTo>
                    <a:pt x="7913001" y="1248950"/>
                    <a:pt x="7662734" y="1526565"/>
                    <a:pt x="7628503" y="1908771"/>
                  </a:cubicBezTo>
                  <a:cubicBezTo>
                    <a:pt x="7682290" y="2280647"/>
                    <a:pt x="7805425" y="2168309"/>
                    <a:pt x="7917889" y="2462711"/>
                  </a:cubicBezTo>
                  <a:cubicBezTo>
                    <a:pt x="7932559" y="2622502"/>
                    <a:pt x="7888552" y="2751304"/>
                    <a:pt x="7873883" y="2895600"/>
                  </a:cubicBezTo>
                  <a:lnTo>
                    <a:pt x="64538" y="2895600"/>
                  </a:lnTo>
                  <a:cubicBezTo>
                    <a:pt x="362813" y="2461907"/>
                    <a:pt x="28658" y="1939254"/>
                    <a:pt x="55156" y="1625991"/>
                  </a:cubicBezTo>
                  <a:cubicBezTo>
                    <a:pt x="81654" y="1312728"/>
                    <a:pt x="190849" y="1284597"/>
                    <a:pt x="223527" y="1016020"/>
                  </a:cubicBezTo>
                  <a:cubicBezTo>
                    <a:pt x="191510" y="760517"/>
                    <a:pt x="161670" y="671953"/>
                    <a:pt x="55155" y="448384"/>
                  </a:cubicBezTo>
                  <a:cubicBezTo>
                    <a:pt x="28657" y="341026"/>
                    <a:pt x="-59486" y="203855"/>
                    <a:pt x="6453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18081" y="1428750"/>
            <a:ext cx="7563919" cy="2308312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lang="en-US" sz="36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Hải âu là loài chim của biển cả. Chúng có sải cánh lớn, nên bay rất xa. Chúng còn bơi rất giỏi nhờ chân có màng như chân vịt.</a:t>
            </a:r>
            <a:endParaRPr lang="en-US" sz="36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1317850" y="1693957"/>
            <a:ext cx="431223" cy="18949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1803499" y="1974850"/>
            <a:ext cx="35099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94281" y="2530556"/>
            <a:ext cx="2933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8166100" y="1745149"/>
            <a:ext cx="138304" cy="2766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389026" y="2865119"/>
            <a:ext cx="138304" cy="2514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308600" y="3401607"/>
            <a:ext cx="138304" cy="2514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1669513" y="3067050"/>
            <a:ext cx="2933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68" y="50803"/>
            <a:ext cx="6461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3124200" y="2530556"/>
            <a:ext cx="1600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4876800" y="3116581"/>
            <a:ext cx="1295400" cy="12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527330" y="3722442"/>
            <a:ext cx="1139670" cy="146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274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8" grpId="2" animBg="1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15900" y="353540"/>
            <a:ext cx="8724900" cy="4351810"/>
            <a:chOff x="190500" y="133350"/>
            <a:chExt cx="8724900" cy="435181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88"/>
            <a:stretch/>
          </p:blipFill>
          <p:spPr bwMode="auto">
            <a:xfrm>
              <a:off x="190500" y="2404505"/>
              <a:ext cx="8724900" cy="20806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" y="133350"/>
              <a:ext cx="8724900" cy="227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838200" y="831850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500" b="1">
                <a:solidFill>
                  <a:srgbClr val="7030A0"/>
                </a:solidFill>
                <a:latin typeface="HP001 5 hàng" pitchFamily="34" charset="0"/>
              </a:rPr>
              <a:t>Hải âu là l♦i 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ε</a:t>
            </a:r>
            <a:r>
              <a:rPr lang="en-US" sz="3500" b="1">
                <a:solidFill>
                  <a:srgbClr val="7030A0"/>
                </a:solidFill>
                <a:latin typeface="HP001 5 hàng" pitchFamily="34" charset="0"/>
              </a:rPr>
              <a:t>im của 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λμϜ</a:t>
            </a:r>
            <a:r>
              <a:rPr lang="en-US" sz="3500" b="1">
                <a:solidFill>
                  <a:srgbClr val="7030A0"/>
                </a:solidFill>
                <a:latin typeface="HP001 5 hàng" pitchFamily="34" charset="0"/>
              </a:rPr>
              <a:t>n cả. </a:t>
            </a:r>
            <a:r>
              <a:rPr lang="en-US" sz="3500" b="1" smtClean="0">
                <a:solidFill>
                  <a:srgbClr val="7030A0"/>
                </a:solidFill>
                <a:latin typeface="HP001 5 hàng" pitchFamily="34" charset="0"/>
              </a:rPr>
              <a:t>Chúng </a:t>
            </a:r>
            <a:endParaRPr lang="en-US" sz="3500" b="1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5100" y="1534408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500" b="1" smtClean="0">
                <a:solidFill>
                  <a:srgbClr val="7030A0"/>
                </a:solidFill>
                <a:latin typeface="HP001 5 hàng" pitchFamily="34" charset="0"/>
              </a:rPr>
              <a:t>có</a:t>
            </a:r>
            <a:r>
              <a:rPr lang="lv-LV" sz="3500" b="1">
                <a:solidFill>
                  <a:srgbClr val="7030A0"/>
                </a:solidFill>
                <a:latin typeface="HP001 5 hàng" pitchFamily="34" charset="0"/>
              </a:rPr>
              <a:t> sải cá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ζ </a:t>
            </a:r>
            <a:r>
              <a:rPr lang="lv-LV" sz="3500" b="1">
                <a:solidFill>
                  <a:srgbClr val="7030A0"/>
                </a:solidFill>
                <a:latin typeface="HP001 5 hàng" pitchFamily="34" charset="0"/>
              </a:rPr>
              <a:t>lņ, 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Ζ</a:t>
            </a:r>
            <a:r>
              <a:rPr lang="lv-LV" sz="3500" b="1">
                <a:solidFill>
                  <a:srgbClr val="7030A0"/>
                </a:solidFill>
                <a:latin typeface="HP001 5 hàng" pitchFamily="34" charset="0"/>
              </a:rPr>
              <a:t>łn bay ǟất </a:t>
            </a:r>
            <a:r>
              <a:rPr lang="lv-LV" sz="3500" b="1" smtClean="0">
                <a:solidFill>
                  <a:srgbClr val="7030A0"/>
                </a:solidFill>
                <a:latin typeface="HP001 5 hàng" pitchFamily="34" charset="0"/>
              </a:rPr>
              <a:t>xa. Chúng cŜ</a:t>
            </a:r>
            <a:r>
              <a:rPr lang="en-US" sz="3500" b="1" smtClean="0">
                <a:solidFill>
                  <a:srgbClr val="7030A0"/>
                </a:solidFill>
                <a:latin typeface="HP001 5 hàng" pitchFamily="34" charset="0"/>
              </a:rPr>
              <a:t> </a:t>
            </a:r>
            <a:endParaRPr lang="en-US" sz="3500" b="1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2205822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bΠ ǟất giĈ ηờ εân có jàng ηư εân </a:t>
            </a:r>
            <a:r>
              <a:rPr lang="vi-VN" sz="3500" b="1" smtClean="0">
                <a:solidFill>
                  <a:srgbClr val="7030A0"/>
                </a:solidFill>
                <a:latin typeface="HP001 5 hàng" pitchFamily="34" charset="0"/>
              </a:rPr>
              <a:t>νŻ</a:t>
            </a:r>
            <a:r>
              <a:rPr lang="en-US" sz="3500" b="1" smtClean="0">
                <a:solidFill>
                  <a:srgbClr val="7030A0"/>
                </a:solidFill>
                <a:latin typeface="HP001 5 hàng" pitchFamily="34" charset="0"/>
              </a:rPr>
              <a:t>t.</a:t>
            </a:r>
            <a:endParaRPr lang="en-US" sz="3500" b="1">
              <a:solidFill>
                <a:srgbClr val="7030A0"/>
              </a:solidFill>
              <a:latin typeface="HP001 5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07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.mp4">
            <a:hlinkClick r:id="" action="ppaction://media"/>
          </p:cNvPr>
          <p:cNvPicPr>
            <a:picLocks noGrp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25400" y="403225"/>
            <a:ext cx="4746625" cy="4746625"/>
          </a:xfrm>
        </p:spPr>
      </p:pic>
      <p:pic>
        <p:nvPicPr>
          <p:cNvPr id="5" name="C.mp4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97375" y="396875"/>
            <a:ext cx="4746625" cy="4746625"/>
          </a:xfrm>
        </p:spPr>
      </p:pic>
    </p:spTree>
    <p:extLst>
      <p:ext uri="{BB962C8B-B14F-4D97-AF65-F5344CB8AC3E}">
        <p14:creationId xmlns:p14="http://schemas.microsoft.com/office/powerpoint/2010/main" val="318858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304800" y="285750"/>
            <a:ext cx="8662416" cy="4419600"/>
          </a:xfrm>
          <a:prstGeom prst="cloud">
            <a:avLst/>
          </a:prstGeom>
          <a:solidFill>
            <a:srgbClr val="B9ED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Dặn dò:</a:t>
            </a:r>
          </a:p>
          <a:p>
            <a:pPr marL="457138" indent="-457138" algn="just">
              <a:buFontTx/>
              <a:buChar char="-"/>
            </a:pP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Xem </a:t>
            </a: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lại </a:t>
            </a: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từ trang 104 đến trang 107.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138" indent="-457138" algn="just">
              <a:buFontTx/>
              <a:buChar char="-"/>
            </a:pP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Chuẩn bị bài mới </a:t>
            </a:r>
            <a:r>
              <a:rPr lang="en-US" sz="32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Bảy sắc cầu vồng</a:t>
            </a: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(trang </a:t>
            </a: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108).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51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483853"/>
            <a:ext cx="52705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2266950"/>
            <a:ext cx="527050" cy="2133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513746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</a:t>
            </a:r>
            <a:r>
              <a:rPr lang="en-US" sz="2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76200" y="3359149"/>
            <a:ext cx="650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</a:t>
            </a:r>
            <a:r>
              <a:rPr lang="en-US" sz="2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84614" y="296063"/>
            <a:ext cx="5947064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2800" b="1" smtClean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Loài chim của biển cả</a:t>
            </a:r>
            <a:endParaRPr lang="en-US" sz="2800" b="1">
              <a:solidFill>
                <a:prstClr val="black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8974" y="869950"/>
            <a:ext cx="8330335" cy="4170239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600" dirty="0" smtClean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lang="en-US" sz="2600" dirty="0" err="1" smtClean="0">
                <a:solidFill>
                  <a:srgbClr val="7030A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Hải</a:t>
            </a:r>
            <a:r>
              <a:rPr lang="en-US" sz="2600" dirty="0" smtClean="0">
                <a:solidFill>
                  <a:srgbClr val="7030A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7030A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âu</a:t>
            </a:r>
            <a:r>
              <a:rPr lang="en-US" sz="2600" dirty="0" smtClean="0">
                <a:solidFill>
                  <a:srgbClr val="7030A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7030A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là</a:t>
            </a:r>
            <a:r>
              <a:rPr lang="en-US" sz="2600" dirty="0" smtClean="0">
                <a:solidFill>
                  <a:srgbClr val="7030A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7030A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loài</a:t>
            </a:r>
            <a:r>
              <a:rPr lang="en-US" sz="2600" dirty="0" smtClean="0">
                <a:solidFill>
                  <a:srgbClr val="7030A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7030A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chim</a:t>
            </a:r>
            <a:r>
              <a:rPr lang="en-US" sz="2600" dirty="0" smtClean="0">
                <a:solidFill>
                  <a:srgbClr val="7030A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7030A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của</a:t>
            </a:r>
            <a:r>
              <a:rPr lang="en-US" sz="2600" dirty="0" smtClean="0">
                <a:solidFill>
                  <a:srgbClr val="7030A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7030A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biển</a:t>
            </a:r>
            <a:r>
              <a:rPr lang="en-US" sz="2600" dirty="0" smtClean="0">
                <a:solidFill>
                  <a:srgbClr val="7030A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7030A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cả</a:t>
            </a:r>
            <a:r>
              <a:rPr lang="en-US" sz="2600" dirty="0" smtClean="0">
                <a:solidFill>
                  <a:srgbClr val="7030A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600" dirty="0" err="1" smtClean="0">
                <a:solidFill>
                  <a:srgbClr val="7030A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Chúng</a:t>
            </a:r>
            <a:r>
              <a:rPr lang="en-US" sz="2600" dirty="0" smtClean="0">
                <a:solidFill>
                  <a:srgbClr val="7030A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7030A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có</a:t>
            </a:r>
            <a:r>
              <a:rPr lang="en-US" sz="2600" dirty="0" smtClean="0">
                <a:solidFill>
                  <a:srgbClr val="7030A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7030A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sải</a:t>
            </a:r>
            <a:r>
              <a:rPr lang="en-US" sz="2600" dirty="0" smtClean="0">
                <a:solidFill>
                  <a:srgbClr val="7030A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7030A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cánh</a:t>
            </a:r>
            <a:r>
              <a:rPr lang="en-US" sz="2600" dirty="0" smtClean="0">
                <a:solidFill>
                  <a:srgbClr val="7030A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7030A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lớn</a:t>
            </a:r>
            <a:r>
              <a:rPr lang="en-US" sz="2600" dirty="0" smtClean="0">
                <a:solidFill>
                  <a:srgbClr val="7030A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600" dirty="0" err="1" smtClean="0">
                <a:solidFill>
                  <a:srgbClr val="7030A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nên</a:t>
            </a:r>
            <a:r>
              <a:rPr lang="en-US" sz="2600" dirty="0" smtClean="0">
                <a:solidFill>
                  <a:srgbClr val="7030A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7030A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có</a:t>
            </a:r>
            <a:r>
              <a:rPr lang="en-US" sz="2600" dirty="0" smtClean="0">
                <a:solidFill>
                  <a:srgbClr val="7030A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7030A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thể</a:t>
            </a:r>
            <a:r>
              <a:rPr lang="en-US" sz="2600" dirty="0" smtClean="0">
                <a:solidFill>
                  <a:srgbClr val="7030A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bay </a:t>
            </a:r>
            <a:r>
              <a:rPr lang="en-US" sz="2600" dirty="0" err="1" smtClean="0">
                <a:solidFill>
                  <a:srgbClr val="7030A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rất</a:t>
            </a:r>
            <a:r>
              <a:rPr lang="en-US" sz="2600" dirty="0" smtClean="0">
                <a:solidFill>
                  <a:srgbClr val="7030A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7030A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xa</a:t>
            </a:r>
            <a:r>
              <a:rPr lang="en-US" sz="2600" dirty="0" smtClean="0">
                <a:solidFill>
                  <a:srgbClr val="7030A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600" dirty="0" err="1" smtClean="0">
                <a:solidFill>
                  <a:srgbClr val="7030A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vượt</a:t>
            </a:r>
            <a:r>
              <a:rPr lang="en-US" sz="2600" dirty="0" smtClean="0">
                <a:solidFill>
                  <a:srgbClr val="7030A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qua </a:t>
            </a:r>
            <a:r>
              <a:rPr lang="en-US" sz="2600" dirty="0" err="1" smtClean="0">
                <a:solidFill>
                  <a:srgbClr val="7030A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cả</a:t>
            </a:r>
            <a:r>
              <a:rPr lang="en-US" sz="2600" dirty="0" smtClean="0">
                <a:solidFill>
                  <a:srgbClr val="7030A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7030A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những</a:t>
            </a:r>
            <a:r>
              <a:rPr lang="en-US" sz="2600" dirty="0" smtClean="0">
                <a:solidFill>
                  <a:srgbClr val="7030A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7030A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đại</a:t>
            </a:r>
            <a:r>
              <a:rPr lang="en-US" sz="2600" dirty="0" smtClean="0">
                <a:solidFill>
                  <a:srgbClr val="7030A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7030A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dương</a:t>
            </a:r>
            <a:r>
              <a:rPr lang="en-US" sz="2600" dirty="0" smtClean="0">
                <a:solidFill>
                  <a:srgbClr val="7030A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7030A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mênh</a:t>
            </a:r>
            <a:r>
              <a:rPr lang="en-US" sz="2600" dirty="0" smtClean="0">
                <a:solidFill>
                  <a:srgbClr val="7030A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7030A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mông</a:t>
            </a:r>
            <a:r>
              <a:rPr lang="en-US" sz="2600" dirty="0" smtClean="0">
                <a:solidFill>
                  <a:srgbClr val="7030A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600" dirty="0" err="1" smtClean="0">
                <a:solidFill>
                  <a:srgbClr val="7030A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Hải</a:t>
            </a:r>
            <a:r>
              <a:rPr lang="en-US" sz="2600" dirty="0" smtClean="0">
                <a:solidFill>
                  <a:srgbClr val="7030A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7030A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âu</a:t>
            </a:r>
            <a:r>
              <a:rPr lang="en-US" sz="2600" dirty="0" smtClean="0">
                <a:solidFill>
                  <a:srgbClr val="7030A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7030A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còn</a:t>
            </a:r>
            <a:r>
              <a:rPr lang="en-US" sz="2600" dirty="0" smtClean="0">
                <a:solidFill>
                  <a:srgbClr val="7030A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7030A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bơi</a:t>
            </a:r>
            <a:r>
              <a:rPr lang="en-US" sz="2600" dirty="0" smtClean="0">
                <a:solidFill>
                  <a:srgbClr val="7030A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7030A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rất</a:t>
            </a:r>
            <a:r>
              <a:rPr lang="en-US" sz="2600" dirty="0" smtClean="0">
                <a:solidFill>
                  <a:srgbClr val="7030A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7030A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giỏi</a:t>
            </a:r>
            <a:r>
              <a:rPr lang="en-US" sz="2600" dirty="0" smtClean="0">
                <a:solidFill>
                  <a:srgbClr val="7030A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7030A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nhờ</a:t>
            </a:r>
            <a:r>
              <a:rPr lang="en-US" sz="2600" dirty="0" smtClean="0">
                <a:solidFill>
                  <a:srgbClr val="7030A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7030A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chân</a:t>
            </a:r>
            <a:r>
              <a:rPr lang="en-US" sz="2600" dirty="0" smtClean="0">
                <a:solidFill>
                  <a:srgbClr val="7030A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7030A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của</a:t>
            </a:r>
            <a:r>
              <a:rPr lang="en-US" sz="2600" dirty="0" smtClean="0">
                <a:solidFill>
                  <a:srgbClr val="7030A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7030A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chúng</a:t>
            </a:r>
            <a:r>
              <a:rPr lang="en-US" sz="2600" dirty="0" smtClean="0">
                <a:solidFill>
                  <a:srgbClr val="7030A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7030A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có</a:t>
            </a:r>
            <a:r>
              <a:rPr lang="en-US" sz="2600" dirty="0" smtClean="0">
                <a:solidFill>
                  <a:srgbClr val="7030A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7030A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màng</a:t>
            </a:r>
            <a:r>
              <a:rPr lang="en-US" sz="2600" dirty="0" smtClean="0">
                <a:solidFill>
                  <a:srgbClr val="7030A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7030A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như</a:t>
            </a:r>
            <a:r>
              <a:rPr lang="en-US" sz="2600" dirty="0" smtClean="0">
                <a:solidFill>
                  <a:srgbClr val="7030A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7030A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chân</a:t>
            </a:r>
            <a:r>
              <a:rPr lang="en-US" sz="2600" dirty="0" smtClean="0">
                <a:solidFill>
                  <a:srgbClr val="7030A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7030A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vịt</a:t>
            </a:r>
            <a:r>
              <a:rPr lang="en-US" sz="2600" dirty="0" smtClean="0">
                <a:solidFill>
                  <a:srgbClr val="7030A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600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lang="en-US" sz="2600" dirty="0" err="1" smtClean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Hải</a:t>
            </a:r>
            <a:r>
              <a:rPr lang="en-US" sz="2600" dirty="0" smtClean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âu</a:t>
            </a:r>
            <a:r>
              <a:rPr lang="en-US" sz="2600" dirty="0" smtClean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bay </a:t>
            </a:r>
            <a:r>
              <a:rPr lang="en-US" sz="2600" dirty="0" err="1" smtClean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suốt</a:t>
            </a:r>
            <a:r>
              <a:rPr lang="en-US" sz="2600" dirty="0" smtClean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ngày</a:t>
            </a:r>
            <a:r>
              <a:rPr lang="en-US" sz="2600" dirty="0" smtClean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trên</a:t>
            </a:r>
            <a:r>
              <a:rPr lang="en-US" sz="2600" dirty="0" smtClean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mặt</a:t>
            </a:r>
            <a:r>
              <a:rPr lang="en-US" sz="2600" dirty="0" smtClean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biển</a:t>
            </a:r>
            <a:r>
              <a:rPr lang="en-US" sz="2600" dirty="0" smtClean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600" dirty="0" err="1" smtClean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Đôi</a:t>
            </a:r>
            <a:r>
              <a:rPr lang="en-US" sz="2600" dirty="0" smtClean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khi</a:t>
            </a:r>
            <a:r>
              <a:rPr lang="en-US" sz="2600" dirty="0" smtClean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600" dirty="0" err="1" smtClean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chúng</a:t>
            </a:r>
            <a:r>
              <a:rPr lang="en-US" sz="2600" dirty="0" smtClean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đậu</a:t>
            </a:r>
            <a:r>
              <a:rPr lang="en-US" sz="2600" dirty="0" smtClean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ngay</a:t>
            </a:r>
            <a:r>
              <a:rPr lang="en-US" sz="2600" dirty="0" smtClean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trên</a:t>
            </a:r>
            <a:r>
              <a:rPr lang="en-US" sz="2600" dirty="0" smtClean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mặt</a:t>
            </a:r>
            <a:r>
              <a:rPr lang="en-US" sz="2600" dirty="0" smtClean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nước</a:t>
            </a:r>
            <a:r>
              <a:rPr lang="en-US" sz="2600" dirty="0" smtClean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dập</a:t>
            </a:r>
            <a:r>
              <a:rPr lang="en-US" sz="2600" dirty="0" smtClean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dềnh</a:t>
            </a:r>
            <a:r>
              <a:rPr lang="en-US" sz="2600" dirty="0" smtClean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600" dirty="0" err="1" smtClean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Khi</a:t>
            </a:r>
            <a:r>
              <a:rPr lang="en-US" sz="2600" dirty="0" smtClean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trời</a:t>
            </a:r>
            <a:r>
              <a:rPr lang="en-US" sz="2600" dirty="0" smtClean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sắp</a:t>
            </a:r>
            <a:r>
              <a:rPr lang="en-US" sz="2600" dirty="0" smtClean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có</a:t>
            </a:r>
            <a:r>
              <a:rPr lang="en-US" sz="2600" dirty="0" smtClean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bão</a:t>
            </a:r>
            <a:r>
              <a:rPr lang="en-US" sz="2600" dirty="0" smtClean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600" dirty="0" err="1" smtClean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chúng</a:t>
            </a:r>
            <a:r>
              <a:rPr lang="en-US" sz="2600" dirty="0" smtClean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bay </a:t>
            </a:r>
            <a:r>
              <a:rPr lang="en-US" sz="2600" dirty="0" err="1" smtClean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thành</a:t>
            </a:r>
            <a:r>
              <a:rPr lang="en-US" sz="2600" dirty="0" smtClean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đàn</a:t>
            </a:r>
            <a:r>
              <a:rPr lang="en-US" sz="2600" dirty="0" smtClean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tìm</a:t>
            </a:r>
            <a:r>
              <a:rPr lang="en-US" sz="2600" dirty="0" smtClean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nơi</a:t>
            </a:r>
            <a:r>
              <a:rPr lang="en-US" sz="2600" dirty="0" smtClean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trú</a:t>
            </a:r>
            <a:r>
              <a:rPr lang="en-US" sz="2600" dirty="0" smtClean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ẩn</a:t>
            </a:r>
            <a:r>
              <a:rPr lang="en-US" sz="2600" dirty="0" smtClean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600" dirty="0" err="1" smtClean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Vì</a:t>
            </a:r>
            <a:r>
              <a:rPr lang="en-US" sz="2600" dirty="0" smtClean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vậy</a:t>
            </a:r>
            <a:r>
              <a:rPr lang="en-US" sz="2600" dirty="0" smtClean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600" dirty="0" err="1" smtClean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hải</a:t>
            </a:r>
            <a:r>
              <a:rPr lang="en-US" sz="2600" dirty="0" smtClean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âu</a:t>
            </a:r>
            <a:r>
              <a:rPr lang="en-US" sz="2600" dirty="0" smtClean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được</a:t>
            </a:r>
            <a:r>
              <a:rPr lang="en-US" sz="2600" dirty="0" smtClean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gọi</a:t>
            </a:r>
            <a:r>
              <a:rPr lang="en-US" sz="2600" dirty="0" smtClean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là</a:t>
            </a:r>
            <a:r>
              <a:rPr lang="en-US" sz="2600" dirty="0" smtClean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loài</a:t>
            </a:r>
            <a:r>
              <a:rPr lang="en-US" sz="2600" dirty="0" smtClean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chim</a:t>
            </a:r>
            <a:r>
              <a:rPr lang="en-US" sz="2600" dirty="0" smtClean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báo</a:t>
            </a:r>
            <a:r>
              <a:rPr lang="en-US" sz="2600" dirty="0" smtClean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bão</a:t>
            </a:r>
            <a:r>
              <a:rPr lang="en-US" sz="2600" dirty="0" smtClean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600" dirty="0" err="1" smtClean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Chúng</a:t>
            </a:r>
            <a:r>
              <a:rPr lang="en-US" sz="2600" dirty="0" smtClean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được</a:t>
            </a:r>
            <a:r>
              <a:rPr lang="en-US" sz="2600" dirty="0" smtClean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coi</a:t>
            </a:r>
            <a:r>
              <a:rPr lang="en-US" sz="2600" dirty="0" smtClean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là</a:t>
            </a:r>
            <a:r>
              <a:rPr lang="en-US" sz="2600" dirty="0" smtClean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bạn</a:t>
            </a:r>
            <a:r>
              <a:rPr lang="en-US" sz="2600" dirty="0" smtClean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của</a:t>
            </a:r>
            <a:r>
              <a:rPr lang="en-US" sz="2600" dirty="0" smtClean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những</a:t>
            </a:r>
            <a:r>
              <a:rPr lang="en-US" sz="2600" dirty="0" smtClean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người</a:t>
            </a:r>
            <a:r>
              <a:rPr lang="en-US" sz="2600" dirty="0" smtClean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đi</a:t>
            </a:r>
            <a:r>
              <a:rPr lang="en-US" sz="2600" dirty="0" smtClean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biển</a:t>
            </a:r>
            <a:r>
              <a:rPr lang="en-US" sz="2600" dirty="0" smtClean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</a:p>
          <a:p>
            <a:pPr algn="r"/>
            <a:r>
              <a:rPr lang="en-US" sz="2600" dirty="0" smtClean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</a:t>
            </a:r>
            <a:r>
              <a:rPr lang="en-US" sz="2600" dirty="0" err="1" smtClean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Trung</a:t>
            </a:r>
            <a:r>
              <a:rPr lang="en-US" sz="2600" dirty="0" smtClean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Nguyên</a:t>
            </a:r>
            <a:r>
              <a:rPr lang="en-US" sz="2600" dirty="0" smtClean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)</a:t>
            </a:r>
            <a:endParaRPr lang="en-US" sz="2600" dirty="0">
              <a:solidFill>
                <a:prstClr val="black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2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799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3199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143000" y="2412173"/>
            <a:ext cx="7772400" cy="1150177"/>
            <a:chOff x="1143000" y="2412173"/>
            <a:chExt cx="6553201" cy="1150177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413" y="2469755"/>
              <a:ext cx="5768788" cy="1092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412173"/>
              <a:ext cx="1017587" cy="1017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1528482" y="2610743"/>
              <a:ext cx="5943599" cy="646319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00863D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LOÀI CHIM CỦA BIỂN CẢ</a:t>
              </a:r>
              <a:endParaRPr lang="en-US" sz="3600" b="1" dirty="0">
                <a:solidFill>
                  <a:srgbClr val="00863D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9085">
            <a:off x="-573646" y="-979687"/>
            <a:ext cx="2462213" cy="231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1905000" y="437711"/>
            <a:ext cx="6172200" cy="92331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5400" b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THIÊN NHIÊN KÌ THÚ</a:t>
            </a:r>
            <a:endParaRPr lang="en-US" sz="5400" b="1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50938" y="2434696"/>
            <a:ext cx="990600" cy="95409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3200" b="1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199" y="-163929"/>
            <a:ext cx="1524000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659233" y="3016052"/>
            <a:ext cx="3392971" cy="2127448"/>
            <a:chOff x="2557349" y="3214083"/>
            <a:chExt cx="2942657" cy="1845094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4013" y="3718875"/>
              <a:ext cx="1335993" cy="1340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557349" y="3214083"/>
              <a:ext cx="1573213" cy="14476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8116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6113" y="-19050"/>
            <a:ext cx="8399318" cy="953974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Quan sát tranh và dùng từ ngữ trong khung để nói theo tranh</a:t>
            </a:r>
            <a:endParaRPr lang="en-US" sz="28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-1295400" y="165456"/>
            <a:ext cx="609600" cy="609600"/>
          </a:xfrm>
          <a:prstGeom prst="ellipse">
            <a:avLst/>
          </a:prstGeom>
          <a:solidFill>
            <a:srgbClr val="FD49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60" rIns="91318" bIns="45660"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6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4810" y="902626"/>
            <a:ext cx="8298180" cy="660022"/>
          </a:xfrm>
          <a:prstGeom prst="rect">
            <a:avLst/>
          </a:prstGeom>
          <a:noFill/>
          <a:ln>
            <a:solidFill>
              <a:srgbClr val="FD2B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hải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âu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 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máy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bay		 bay		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cánh</a:t>
            </a: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27" t="25695" r="33895" b="25694"/>
          <a:stretch/>
        </p:blipFill>
        <p:spPr bwMode="auto">
          <a:xfrm>
            <a:off x="2286000" y="1664248"/>
            <a:ext cx="4267200" cy="3277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" y="83287"/>
            <a:ext cx="6461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2730" y="265746"/>
            <a:ext cx="8241170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Chọn vần phù hợp thay cho ô vuông</a:t>
            </a:r>
            <a:endParaRPr lang="en-US" sz="28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32" y="194526"/>
            <a:ext cx="646113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445888" y="978596"/>
            <a:ext cx="2906912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a. </a:t>
            </a:r>
            <a:r>
              <a:rPr lang="en-US" sz="2800" i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ân </a:t>
            </a:r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hay </a:t>
            </a:r>
            <a:r>
              <a:rPr lang="en-US" sz="2800" i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uân?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4681" y="2938856"/>
            <a:ext cx="2906912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b. </a:t>
            </a:r>
            <a:r>
              <a:rPr lang="en-US" sz="2800" i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im </a:t>
            </a:r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hay </a:t>
            </a:r>
            <a:r>
              <a:rPr lang="en-US" sz="2800" i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iêm?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5888" y="1809752"/>
            <a:ext cx="1992512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ôi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ân</a:t>
            </a:r>
            <a:endParaRPr lang="en-US" sz="2800" dirty="0">
              <a:solidFill>
                <a:srgbClr val="FF000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13744" y="1809751"/>
            <a:ext cx="1834456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g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ần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 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gũi</a:t>
            </a:r>
            <a:endParaRPr lang="en-US" sz="28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040512" y="1809750"/>
            <a:ext cx="2274688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uấn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luyện</a:t>
            </a:r>
            <a:endParaRPr lang="en-US" sz="28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85505" y="1849782"/>
            <a:ext cx="548640" cy="5158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110459" y="1849782"/>
            <a:ext cx="548640" cy="5486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320259" y="1766599"/>
            <a:ext cx="609600" cy="5486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445888" y="3716778"/>
            <a:ext cx="1992512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lim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d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im</a:t>
            </a:r>
            <a:endParaRPr lang="en-US" sz="2800" dirty="0">
              <a:solidFill>
                <a:srgbClr val="FF000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813744" y="3716777"/>
            <a:ext cx="1834456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quý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iếm</a:t>
            </a:r>
            <a:endParaRPr lang="en-US" sz="2800" dirty="0">
              <a:solidFill>
                <a:srgbClr val="FF000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40512" y="3716776"/>
            <a:ext cx="2274688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trái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im</a:t>
            </a:r>
            <a:endParaRPr lang="en-US" sz="2800" dirty="0">
              <a:solidFill>
                <a:srgbClr val="FF000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293831" y="3686260"/>
            <a:ext cx="548640" cy="5486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763100" y="3731682"/>
            <a:ext cx="656500" cy="5486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846017" y="3685578"/>
            <a:ext cx="548640" cy="5486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45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2" grpId="0" animBg="1"/>
      <p:bldP spid="30" grpId="0" animBg="1"/>
      <p:bldP spid="31" grpId="0" animBg="1"/>
      <p:bldP spid="37" grpId="0" animBg="1"/>
      <p:bldP spid="41" grpId="0" animBg="1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6112" y="221807"/>
            <a:ext cx="8265488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Trao đổi: Cần làm gì để bảo vệ các loài chim?</a:t>
            </a:r>
            <a:endParaRPr lang="en-US" sz="2800" b="1" i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71" y="132969"/>
            <a:ext cx="646113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099" y="1009650"/>
            <a:ext cx="6886113" cy="3732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019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805178"/>
            <a:ext cx="8915400" cy="147771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" y="202691"/>
            <a:ext cx="7962900" cy="476920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5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Chọn từ ngữ để hoàn thiện câu và viết câu vào vở</a:t>
            </a:r>
            <a:endParaRPr lang="en-US" sz="25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" y="2528208"/>
            <a:ext cx="8686800" cy="1077085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a. Ít có loài chim nào có thể (……….) như hải âu.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400" y="3867150"/>
            <a:ext cx="8686800" cy="1077085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32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b. </a:t>
            </a:r>
            <a:r>
              <a:rPr lang="en-US" sz="32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Những</a:t>
            </a:r>
            <a:r>
              <a:rPr lang="en-US" sz="32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32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tàu</a:t>
            </a:r>
            <a:r>
              <a:rPr lang="en-US" sz="32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lớn</a:t>
            </a:r>
            <a:r>
              <a:rPr lang="en-US" sz="32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có</a:t>
            </a:r>
            <a:r>
              <a:rPr lang="en-US" sz="32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thể</a:t>
            </a:r>
            <a:r>
              <a:rPr lang="en-US" sz="32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đi</a:t>
            </a:r>
            <a:r>
              <a:rPr lang="en-US" sz="32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qua (..………….).</a:t>
            </a:r>
            <a:endParaRPr lang="en-US" sz="3200" b="1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86189" y="833664"/>
            <a:ext cx="2223768" cy="548640"/>
          </a:xfrm>
          <a:prstGeom prst="rect">
            <a:avLst/>
          </a:prstGeom>
          <a:solidFill>
            <a:srgbClr val="E7F9FF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thời tiết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0552" y="833664"/>
            <a:ext cx="2391230" cy="548640"/>
          </a:xfrm>
          <a:prstGeom prst="rect">
            <a:avLst/>
          </a:prstGeom>
          <a:solidFill>
            <a:srgbClr val="E7F9FF"/>
          </a:solidFill>
          <a:ln>
            <a:noFill/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đại dương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38400" y="1616451"/>
            <a:ext cx="1564105" cy="548640"/>
          </a:xfrm>
          <a:prstGeom prst="rect">
            <a:avLst/>
          </a:prstGeom>
          <a:solidFill>
            <a:srgbClr val="E7F9FF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bão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57852" y="1616451"/>
            <a:ext cx="1892568" cy="548640"/>
          </a:xfrm>
          <a:prstGeom prst="rect">
            <a:avLst/>
          </a:prstGeom>
          <a:solidFill>
            <a:srgbClr val="E7F9FF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đi biển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13248" y="833664"/>
            <a:ext cx="1717505" cy="548640"/>
          </a:xfrm>
          <a:prstGeom prst="rect">
            <a:avLst/>
          </a:prstGeom>
          <a:solidFill>
            <a:srgbClr val="E7F9FF"/>
          </a:solidFill>
          <a:ln>
            <a:noFill/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bay xa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7" y="90714"/>
            <a:ext cx="6461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11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7578E-6 L 0.25833 0.329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17" y="16466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00309 L -0.01649 0.6882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3426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1" grpId="0" animBg="1"/>
      <p:bldP spid="22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15900" y="353540"/>
            <a:ext cx="8724900" cy="4351810"/>
            <a:chOff x="190500" y="133350"/>
            <a:chExt cx="8724900" cy="435181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88"/>
            <a:stretch/>
          </p:blipFill>
          <p:spPr bwMode="auto">
            <a:xfrm>
              <a:off x="190500" y="2404505"/>
              <a:ext cx="8724900" cy="20806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" y="133350"/>
              <a:ext cx="8724900" cy="227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838200" y="831850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500" b="1" smtClean="0">
                <a:solidFill>
                  <a:srgbClr val="7030A0"/>
                </a:solidFill>
                <a:latin typeface="HP001 5 hàng" pitchFamily="34" charset="0"/>
              </a:rPr>
              <a:t>a. 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Ít có l♦i εim wào có Ό˘ bay xa </a:t>
            </a:r>
            <a:r>
              <a:rPr lang="vi-VN" sz="3500" b="1" smtClean="0">
                <a:solidFill>
                  <a:srgbClr val="7030A0"/>
                </a:solidFill>
                <a:latin typeface="HP001 5 hàng" pitchFamily="34" charset="0"/>
              </a:rPr>
              <a:t>ηư</a:t>
            </a:r>
            <a:endParaRPr lang="en-US" sz="3500" b="1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5100" y="1534408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 hải </a:t>
            </a:r>
            <a:r>
              <a:rPr lang="vi-VN" sz="3500" b="1" smtClean="0">
                <a:solidFill>
                  <a:srgbClr val="7030A0"/>
                </a:solidFill>
                <a:latin typeface="HP001 5 hàng" pitchFamily="34" charset="0"/>
              </a:rPr>
              <a:t>âu</a:t>
            </a:r>
            <a:r>
              <a:rPr lang="en-US" sz="3500" b="1" smtClean="0">
                <a:solidFill>
                  <a:srgbClr val="7030A0"/>
                </a:solidFill>
                <a:latin typeface="HP001 5 hàng" pitchFamily="34" charset="0"/>
              </a:rPr>
              <a:t>.</a:t>
            </a:r>
            <a:endParaRPr lang="en-US" sz="3500" b="1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40014" y="2228850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500" b="1" smtClean="0">
                <a:solidFill>
                  <a:srgbClr val="7030A0"/>
                </a:solidFill>
                <a:latin typeface="HP001 5 hàng" pitchFamily="34" charset="0"/>
              </a:rPr>
              <a:t>b. 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Nǖững cΪ Ǉàu lņ có Ό˘ đi Ǖίa </a:t>
            </a:r>
            <a:r>
              <a:rPr lang="vi-VN" sz="3500" b="1" smtClean="0">
                <a:solidFill>
                  <a:srgbClr val="7030A0"/>
                </a:solidFill>
                <a:latin typeface="HP001 5 hàng" pitchFamily="34" charset="0"/>
              </a:rPr>
              <a:t>các</a:t>
            </a:r>
            <a:endParaRPr lang="en-US" sz="3500" b="1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2917848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đại </a:t>
            </a:r>
            <a:r>
              <a:rPr lang="vi-VN" sz="3500" b="1" smtClean="0">
                <a:solidFill>
                  <a:srgbClr val="7030A0"/>
                </a:solidFill>
                <a:latin typeface="HP001 5 hàng" pitchFamily="34" charset="0"/>
              </a:rPr>
              <a:t>dưΩg</a:t>
            </a:r>
            <a:r>
              <a:rPr lang="en-US" sz="3500" b="1" smtClean="0">
                <a:solidFill>
                  <a:srgbClr val="7030A0"/>
                </a:solidFill>
                <a:latin typeface="HP001 5 hàng" pitchFamily="34" charset="0"/>
              </a:rPr>
              <a:t>.</a:t>
            </a:r>
            <a:endParaRPr lang="en-US" sz="3500" b="1">
              <a:solidFill>
                <a:srgbClr val="7030A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62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.mp4">
            <a:hlinkClick r:id="" action="ppaction://media"/>
          </p:cNvPr>
          <p:cNvPicPr>
            <a:picLocks noGrp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58056" y="361951"/>
            <a:ext cx="4724399" cy="4724399"/>
          </a:xfrm>
        </p:spPr>
      </p:pic>
      <p:pic>
        <p:nvPicPr>
          <p:cNvPr id="5" name="N.mp4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590144" y="361951"/>
            <a:ext cx="4724399" cy="4724399"/>
          </a:xfrm>
        </p:spPr>
      </p:pic>
    </p:spTree>
    <p:extLst>
      <p:ext uri="{BB962C8B-B14F-4D97-AF65-F5344CB8AC3E}">
        <p14:creationId xmlns:p14="http://schemas.microsoft.com/office/powerpoint/2010/main" val="168144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B1A6FCCA-305C-4B70-B51B-9C69B71DE06A}"/>
</file>

<file path=customXml/itemProps2.xml><?xml version="1.0" encoding="utf-8"?>
<ds:datastoreItem xmlns:ds="http://schemas.openxmlformats.org/officeDocument/2006/customXml" ds:itemID="{304EE455-65B5-4EF2-B640-523356DE170C}"/>
</file>

<file path=customXml/itemProps3.xml><?xml version="1.0" encoding="utf-8"?>
<ds:datastoreItem xmlns:ds="http://schemas.openxmlformats.org/officeDocument/2006/customXml" ds:itemID="{E9384255-07BC-42D6-B1A4-A66F4EED8CEE}"/>
</file>

<file path=docProps/app.xml><?xml version="1.0" encoding="utf-8"?>
<Properties xmlns="http://schemas.openxmlformats.org/officeDocument/2006/extended-properties" xmlns:vt="http://schemas.openxmlformats.org/officeDocument/2006/docPropsVTypes">
  <TotalTime>2043</TotalTime>
  <Words>274</Words>
  <Application>Microsoft Office PowerPoint</Application>
  <PresentationFormat>On-screen Show (16:9)</PresentationFormat>
  <Paragraphs>51</Paragraphs>
  <Slides>13</Slides>
  <Notes>4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Windows User</cp:lastModifiedBy>
  <cp:revision>306</cp:revision>
  <dcterms:created xsi:type="dcterms:W3CDTF">2020-12-08T15:48:47Z</dcterms:created>
  <dcterms:modified xsi:type="dcterms:W3CDTF">2022-04-05T01:50:54Z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</Properties>
</file>