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94" r:id="rId4"/>
  </p:sldMasterIdLst>
  <p:notesMasterIdLst>
    <p:notesMasterId r:id="rId16"/>
  </p:notesMasterIdLst>
  <p:sldIdLst>
    <p:sldId id="314" r:id="rId5"/>
    <p:sldId id="315" r:id="rId6"/>
    <p:sldId id="256" r:id="rId7"/>
    <p:sldId id="313" r:id="rId8"/>
    <p:sldId id="258" r:id="rId9"/>
    <p:sldId id="312" r:id="rId10"/>
    <p:sldId id="301" r:id="rId11"/>
    <p:sldId id="302" r:id="rId12"/>
    <p:sldId id="306" r:id="rId13"/>
    <p:sldId id="316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EF3"/>
    <a:srgbClr val="FDBBE5"/>
    <a:srgbClr val="FFE38B"/>
    <a:srgbClr val="F2A198"/>
    <a:srgbClr val="FD2BA3"/>
    <a:srgbClr val="FE8ACC"/>
    <a:srgbClr val="FF2980"/>
    <a:srgbClr val="FECEED"/>
    <a:srgbClr val="FD0B95"/>
    <a:srgbClr val="FD4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84164" autoAdjust="0"/>
  </p:normalViewPr>
  <p:slideViewPr>
    <p:cSldViewPr>
      <p:cViewPr>
        <p:scale>
          <a:sx n="53" d="100"/>
          <a:sy n="53" d="100"/>
        </p:scale>
        <p:origin x="-1388" y="-4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đọc</a:t>
            </a:r>
            <a:r>
              <a:rPr lang="en-US" baseline="0" smtClean="0"/>
              <a:t> từng câu bên phải rồi chọn nhận vật phù hợp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Gv cần giáo dục cho HS thấy đc: làm việc tốt thì sẽ được mn yêu thích, làm việc xấu thì mn xa lánh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cho HS thảo luận và trình bày trước, chiếu mẫu tham khảo sau.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9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9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91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7"/>
            <a:ext cx="279408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227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1"/>
            <a:ext cx="3388523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9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5"/>
            <a:ext cx="3564062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35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99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4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5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48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1"/>
            <a:ext cx="3388523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098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4"/>
            <a:ext cx="354615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419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5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474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86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99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1"/>
            <a:ext cx="3388523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814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60"/>
            <a:ext cx="3564062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9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81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146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1"/>
            <a:ext cx="3388523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1567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6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85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85800"/>
                  <a:endParaRPr sz="1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7"/>
            <a:ext cx="2794086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84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1"/>
            <a:ext cx="3388523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256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4"/>
            <a:ext cx="3386124" cy="27238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vi-VN" sz="8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91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13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D8BD707-D9CF-40AE-B4C6-C98DA3205C09}" type="datetimeFigureOut">
              <a:rPr lang="en-US" sz="1400" smtClean="0">
                <a:solidFill>
                  <a:prstClr val="black"/>
                </a:solidFill>
              </a:rPr>
              <a:pPr defTabSz="685800"/>
              <a:t>3/30/2022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6F15528-21DE-4FAA-801E-634DDDAF4B2B}" type="slidenum">
              <a:rPr lang="en-US" sz="140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59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2" y="483519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134"/>
      </p:ext>
    </p:extLst>
  </p:cSld>
  <p:clrMapOvr>
    <a:masterClrMapping/>
  </p:clrMapOvr>
  <p:transition spd="slow" advTm="5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886492"/>
      </p:ext>
    </p:extLst>
  </p:cSld>
  <p:clrMapOvr>
    <a:masterClrMapping/>
  </p:clrMapOvr>
  <p:transition spd="slow" advTm="5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910930"/>
      </p:ext>
    </p:extLst>
  </p:cSld>
  <p:clrMapOvr>
    <a:masterClrMapping/>
  </p:clrMapOvr>
  <p:transition spd="slow" advTm="5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02972"/>
      </p:ext>
    </p:extLst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72653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09707" cy="1615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5915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378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8"/>
              <a:t>2022/3/30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378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378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8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2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8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75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ransition spd="slow" advTm="5000">
    <p:fade/>
  </p:transition>
  <p:txStyles>
    <p:titleStyle>
      <a:lvl1pPr algn="ctr" defTabSz="914378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2970476" y="2046469"/>
            <a:ext cx="4199780" cy="7617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Ôn</a:t>
            </a:r>
            <a:r>
              <a:rPr lang="en-US" sz="4500" b="1" dirty="0">
                <a:solidFill>
                  <a:prstClr val="black"/>
                </a:solidFill>
                <a:latin typeface="UTM Avo" panose="02040603050506020204" pitchFamily="18" charset="0"/>
              </a:rPr>
              <a:t> bài </a:t>
            </a:r>
            <a:r>
              <a:rPr lang="en-US" sz="45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cũ</a:t>
            </a:r>
            <a:endParaRPr lang="en-US" sz="45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ỐT NHẤT LỚP - PHIM HOẠT HÌNH HAY NHẤT - QUÀ TẶNG CUỘC SỐNG - KHOẢNH KHẮC KỲ DIỆU - TRUYỆN CỔ TÍCH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133350"/>
            <a:ext cx="8399179" cy="4724400"/>
          </a:xfrm>
        </p:spPr>
      </p:pic>
    </p:spTree>
    <p:extLst>
      <p:ext uri="{BB962C8B-B14F-4D97-AF65-F5344CB8AC3E}">
        <p14:creationId xmlns:p14="http://schemas.microsoft.com/office/powerpoint/2010/main" val="35346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04800" y="285750"/>
            <a:ext cx="8662416" cy="44196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457138" indent="-457138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 lại các bài trong chủ đề: </a:t>
            </a:r>
            <a:r>
              <a:rPr lang="en-US" sz="32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học từ cuộc sống.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138" indent="-457138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 </a:t>
            </a:r>
            <a:r>
              <a:rPr lang="en-US" sz="32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Loài chim của biển cả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(trang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104).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3394" y="610638"/>
            <a:ext cx="8813799" cy="3785516"/>
          </a:xfrm>
          <a:prstGeom prst="rect">
            <a:avLst/>
          </a:prstGeom>
          <a:noFill/>
        </p:spPr>
        <p:txBody>
          <a:bodyPr wrap="square" lIns="91303" tIns="45653" rIns="91303" bIns="45653" rtlCol="0">
            <a:spAutoFit/>
          </a:bodyPr>
          <a:lstStyle/>
          <a:p>
            <a:pPr algn="ctr" defTabSz="685783">
              <a:defRPr/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vi-VN" sz="2100" dirty="0">
                <a:solidFill>
                  <a:srgbClr val="000000"/>
                </a:solidFill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lang="en-US" sz="21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 defTabSz="685783"/>
            <a:r>
              <a:rPr lang="en-US" sz="2100" dirty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lang="en-US" sz="2300" dirty="0">
                <a:solidFill>
                  <a:srgbClr val="92D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100" dirty="0">
              <a:solidFill>
                <a:srgbClr val="92D05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508472" y="833862"/>
            <a:ext cx="381000" cy="446446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algn="ctr" defTabSz="914355">
              <a:defRPr/>
            </a:pPr>
            <a:r>
              <a:rPr lang="en-US" sz="2400" b="1" kern="0" dirty="0">
                <a:solidFill>
                  <a:srgbClr val="FFFFFF"/>
                </a:solidFill>
                <a:cs typeface="Times New Roman" panose="02020603050405020304" pitchFamily="18" charset="0"/>
              </a:rPr>
              <a:t>1</a:t>
            </a:r>
            <a:endParaRPr lang="vi-VN" sz="2400" b="1" kern="0" dirty="0">
              <a:solidFill>
                <a:srgbClr val="FFFFFF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508472" y="2821206"/>
            <a:ext cx="381000" cy="446446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algn="ctr" defTabSz="914355">
              <a:defRPr/>
            </a:pPr>
            <a:r>
              <a:rPr lang="en-US" sz="2400" b="1" kern="0" dirty="0">
                <a:solidFill>
                  <a:srgbClr val="FFFFFF"/>
                </a:solidFill>
                <a:cs typeface="Times New Roman" panose="02020603050405020304" pitchFamily="18" charset="0"/>
              </a:rPr>
              <a:t>2</a:t>
            </a:r>
            <a:endParaRPr lang="vi-VN" sz="2400" b="1" kern="0" dirty="0">
              <a:solidFill>
                <a:srgbClr val="FFFFFF"/>
              </a:solidFill>
              <a:latin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0156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8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8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59633" y="-8487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6910" y="5314950"/>
            <a:ext cx="1341530" cy="110786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55688" y="2099389"/>
            <a:ext cx="5000371" cy="1107862"/>
          </a:xfrm>
          <a:prstGeom prst="rect">
            <a:avLst/>
          </a:prstGeom>
          <a:noFill/>
          <a:ln>
            <a:solidFill>
              <a:srgbClr val="FD2BA3"/>
            </a:solidFill>
          </a:ln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6600" b="1" smtClean="0">
                <a:ln w="12700">
                  <a:solidFill>
                    <a:srgbClr val="FD0B95"/>
                  </a:solidFill>
                </a:ln>
                <a:solidFill>
                  <a:srgbClr val="FD0B9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  <a:endParaRPr lang="en-US" sz="6600" b="1">
              <a:ln w="12700">
                <a:solidFill>
                  <a:srgbClr val="FD0B95"/>
                </a:solidFill>
              </a:ln>
              <a:solidFill>
                <a:srgbClr val="FD0B9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8579" y="5297394"/>
            <a:ext cx="99060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" y="-104733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212767"/>
            <a:ext cx="8151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02" y="2653320"/>
            <a:ext cx="2285991" cy="246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2156EE-8F67-4F61-9612-0618EC65B52B}"/>
              </a:ext>
            </a:extLst>
          </p:cNvPr>
          <p:cNvSpPr/>
          <p:nvPr/>
        </p:nvSpPr>
        <p:spPr>
          <a:xfrm>
            <a:off x="-18053" y="346800"/>
            <a:ext cx="9144000" cy="42730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en-US" sz="1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39E6B04-D272-4DF8-A24E-D83A0E55B39A}"/>
              </a:ext>
            </a:extLst>
          </p:cNvPr>
          <p:cNvSpPr/>
          <p:nvPr/>
        </p:nvSpPr>
        <p:spPr>
          <a:xfrm>
            <a:off x="650859" y="632468"/>
            <a:ext cx="542314" cy="4572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8550" tIns="34277" rIns="68550" bIns="34277" rtlCol="0" anchor="ctr"/>
          <a:lstStyle/>
          <a:p>
            <a:pPr algn="ctr" defTabSz="685416">
              <a:defRPr/>
            </a:pPr>
            <a:r>
              <a:rPr lang="en-US" sz="3300" b="1" kern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en-US" sz="3300" b="1" kern="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8041B17-F393-4A46-9D40-7A8C558FF89F}"/>
              </a:ext>
            </a:extLst>
          </p:cNvPr>
          <p:cNvSpPr txBox="1"/>
          <p:nvPr/>
        </p:nvSpPr>
        <p:spPr>
          <a:xfrm>
            <a:off x="1193174" y="626022"/>
            <a:ext cx="8050417" cy="438545"/>
          </a:xfrm>
          <a:prstGeom prst="rect">
            <a:avLst/>
          </a:prstGeom>
          <a:noFill/>
        </p:spPr>
        <p:txBody>
          <a:bodyPr wrap="square" lIns="68541" tIns="34271" rIns="68541" bIns="34271" rtlCol="0">
            <a:spAutoFit/>
          </a:bodyPr>
          <a:lstStyle/>
          <a:p>
            <a:pPr algn="just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Tìm từ ngữ có tiếng chứa </a:t>
            </a:r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vần </a:t>
            </a:r>
            <a:r>
              <a:rPr lang="en-US" sz="24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ươt</a:t>
            </a:r>
            <a:r>
              <a:rPr lang="en-US" sz="2400" b="1" i="1">
                <a:latin typeface="Arial" pitchFamily="34" charset="0"/>
                <a:ea typeface="Arial-Rounded" pitchFamily="34" charset="0"/>
                <a:cs typeface="Arial" pitchFamily="34" charset="0"/>
              </a:rPr>
              <a:t>, uôn, uông, oai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3856" y="-34283"/>
            <a:ext cx="633204" cy="8953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DDFDAE9-44C3-489D-8615-E5AABFFDF487}"/>
              </a:ext>
            </a:extLst>
          </p:cNvPr>
          <p:cNvSpPr/>
          <p:nvPr/>
        </p:nvSpPr>
        <p:spPr>
          <a:xfrm>
            <a:off x="81277" y="1565030"/>
            <a:ext cx="1696508" cy="703278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sz="2700" b="1" kern="0" smtClean="0">
                <a:solidFill>
                  <a:prstClr val="white"/>
                </a:solidFill>
                <a:latin typeface="UTM Avo" panose="02040603050506020204" pitchFamily="18" charset="0"/>
                <a:cs typeface="Arial-Rounded" pitchFamily="34" charset="0"/>
              </a:rPr>
              <a:t>ươt</a:t>
            </a:r>
            <a:endParaRPr lang="en-US" sz="2700" b="1" kern="0">
              <a:solidFill>
                <a:prstClr val="white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2072A73-34AF-471C-81CE-CAAF909791C3}"/>
              </a:ext>
            </a:extLst>
          </p:cNvPr>
          <p:cNvSpPr/>
          <p:nvPr/>
        </p:nvSpPr>
        <p:spPr>
          <a:xfrm>
            <a:off x="2315753" y="1522601"/>
            <a:ext cx="1739253" cy="704327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sz="3300" b="1" kern="0" smtClean="0">
                <a:solidFill>
                  <a:prstClr val="white"/>
                </a:solidFill>
                <a:latin typeface="UTM Avo" panose="02040603050506020204" pitchFamily="18" charset="0"/>
                <a:cs typeface="Arial-Rounded" pitchFamily="34" charset="0"/>
              </a:rPr>
              <a:t>uôn</a:t>
            </a:r>
            <a:endParaRPr lang="en-US" sz="3300" b="1" kern="0" dirty="0">
              <a:solidFill>
                <a:prstClr val="white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E5499A4-5A46-4869-A048-3C34E0484485}"/>
              </a:ext>
            </a:extLst>
          </p:cNvPr>
          <p:cNvSpPr/>
          <p:nvPr/>
        </p:nvSpPr>
        <p:spPr>
          <a:xfrm>
            <a:off x="4699428" y="1491772"/>
            <a:ext cx="1929971" cy="704327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sz="3300" b="1" kern="0" smtClean="0">
                <a:solidFill>
                  <a:prstClr val="white"/>
                </a:solidFill>
                <a:latin typeface="UTM Avo" panose="02040603050506020204" pitchFamily="18" charset="0"/>
                <a:cs typeface="Arial-Rounded" pitchFamily="34" charset="0"/>
              </a:rPr>
              <a:t>uông</a:t>
            </a:r>
            <a:endParaRPr lang="en-US" sz="3300" b="1" kern="0">
              <a:solidFill>
                <a:prstClr val="white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5AFD2BA-3F9B-4CEE-860E-FB4036A54AC0}"/>
              </a:ext>
            </a:extLst>
          </p:cNvPr>
          <p:cNvGrpSpPr/>
          <p:nvPr/>
        </p:nvGrpSpPr>
        <p:grpSpPr>
          <a:xfrm>
            <a:off x="373451" y="2262948"/>
            <a:ext cx="1077966" cy="463951"/>
            <a:chOff x="777446" y="2168380"/>
            <a:chExt cx="745749" cy="618601"/>
          </a:xfrm>
        </p:grpSpPr>
        <p:sp>
          <p:nvSpPr>
            <p:cNvPr id="39" name="Right Arrow 3">
              <a:extLst>
                <a:ext uri="{FF2B5EF4-FFF2-40B4-BE49-F238E27FC236}">
                  <a16:creationId xmlns:a16="http://schemas.microsoft.com/office/drawing/2014/main" xmlns="" id="{7F02ECF9-678E-4CB1-A165-51D356691EE0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Right Arrow 10">
              <a:extLst>
                <a:ext uri="{FF2B5EF4-FFF2-40B4-BE49-F238E27FC236}">
                  <a16:creationId xmlns:a16="http://schemas.microsoft.com/office/drawing/2014/main" xmlns="" id="{6CC9C19C-778F-40F4-B2BD-F7D5FD876EE2}"/>
                </a:ext>
              </a:extLst>
            </p:cNvPr>
            <p:cNvSpPr/>
            <p:nvPr/>
          </p:nvSpPr>
          <p:spPr>
            <a:xfrm rot="4744870">
              <a:off x="1149840" y="2413626"/>
              <a:ext cx="595976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B3287A1-BA5C-4E26-BA6B-90F0B0BA6FA7}"/>
              </a:ext>
            </a:extLst>
          </p:cNvPr>
          <p:cNvSpPr/>
          <p:nvPr/>
        </p:nvSpPr>
        <p:spPr>
          <a:xfrm rot="327657">
            <a:off x="15289" y="2862979"/>
            <a:ext cx="920743" cy="744569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t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rượt cỏ</a:t>
            </a:r>
            <a:endParaRPr lang="en-US" kern="0">
              <a:solidFill>
                <a:prstClr val="black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6F6D36F-F527-4D7F-9C83-40E1842105D1}"/>
              </a:ext>
            </a:extLst>
          </p:cNvPr>
          <p:cNvSpPr/>
          <p:nvPr/>
        </p:nvSpPr>
        <p:spPr>
          <a:xfrm>
            <a:off x="987447" y="2760078"/>
            <a:ext cx="1024040" cy="677981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x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anh mướt</a:t>
            </a:r>
            <a:endParaRPr lang="en-US" kern="0" dirty="0">
              <a:solidFill>
                <a:prstClr val="black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8F52D0B-4931-44C8-94EB-387195B96CC8}"/>
              </a:ext>
            </a:extLst>
          </p:cNvPr>
          <p:cNvSpPr/>
          <p:nvPr/>
        </p:nvSpPr>
        <p:spPr>
          <a:xfrm rot="20743700">
            <a:off x="2093241" y="2759125"/>
            <a:ext cx="968483" cy="744224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b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uôn bán</a:t>
            </a:r>
            <a:endParaRPr lang="en-US" kern="0" dirty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E91081E5-FA8E-4BA7-8986-942F04ABB443}"/>
              </a:ext>
            </a:extLst>
          </p:cNvPr>
          <p:cNvSpPr/>
          <p:nvPr/>
        </p:nvSpPr>
        <p:spPr>
          <a:xfrm rot="285727">
            <a:off x="3203644" y="2820038"/>
            <a:ext cx="1140992" cy="831041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m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ong muốn</a:t>
            </a:r>
            <a:endParaRPr lang="en-US" kern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81C5795-F1AD-4D12-BAD6-1978BF45FFCC}"/>
              </a:ext>
            </a:extLst>
          </p:cNvPr>
          <p:cNvSpPr/>
          <p:nvPr/>
        </p:nvSpPr>
        <p:spPr>
          <a:xfrm rot="748217">
            <a:off x="4502168" y="2782406"/>
            <a:ext cx="1046147" cy="1055203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l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ên xuống</a:t>
            </a:r>
            <a:endParaRPr lang="en-US" kern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CDB5704-969F-43D3-A70F-0EDAEC672C4E}"/>
              </a:ext>
            </a:extLst>
          </p:cNvPr>
          <p:cNvSpPr/>
          <p:nvPr/>
        </p:nvSpPr>
        <p:spPr>
          <a:xfrm rot="20974201">
            <a:off x="5828945" y="2853049"/>
            <a:ext cx="1129149" cy="900332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b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uồng chuối</a:t>
            </a:r>
            <a:endParaRPr lang="en-US" kern="0" dirty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042E871-8787-463A-9666-294ACE815FAA}"/>
              </a:ext>
            </a:extLst>
          </p:cNvPr>
          <p:cNvSpPr/>
          <p:nvPr/>
        </p:nvSpPr>
        <p:spPr>
          <a:xfrm>
            <a:off x="7182570" y="2747099"/>
            <a:ext cx="937835" cy="786127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điện thoại</a:t>
            </a:r>
            <a:endParaRPr lang="en-US" kern="0" dirty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5AFD2BA-3F9B-4CEE-860E-FB4036A54AC0}"/>
              </a:ext>
            </a:extLst>
          </p:cNvPr>
          <p:cNvGrpSpPr/>
          <p:nvPr/>
        </p:nvGrpSpPr>
        <p:grpSpPr>
          <a:xfrm>
            <a:off x="2655812" y="2287498"/>
            <a:ext cx="1077966" cy="463951"/>
            <a:chOff x="777446" y="2168380"/>
            <a:chExt cx="745749" cy="618601"/>
          </a:xfrm>
        </p:grpSpPr>
        <p:sp>
          <p:nvSpPr>
            <p:cNvPr id="32" name="Right Arrow 3">
              <a:extLst>
                <a:ext uri="{FF2B5EF4-FFF2-40B4-BE49-F238E27FC236}">
                  <a16:creationId xmlns:a16="http://schemas.microsoft.com/office/drawing/2014/main" xmlns="" id="{7F02ECF9-678E-4CB1-A165-51D356691EE0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" name="Right Arrow 10">
              <a:extLst>
                <a:ext uri="{FF2B5EF4-FFF2-40B4-BE49-F238E27FC236}">
                  <a16:creationId xmlns:a16="http://schemas.microsoft.com/office/drawing/2014/main" xmlns="" id="{6CC9C19C-778F-40F4-B2BD-F7D5FD876EE2}"/>
                </a:ext>
              </a:extLst>
            </p:cNvPr>
            <p:cNvSpPr/>
            <p:nvPr/>
          </p:nvSpPr>
          <p:spPr>
            <a:xfrm rot="4744870">
              <a:off x="1149840" y="2413626"/>
              <a:ext cx="595976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E5499A4-5A46-4869-A048-3C34E0484485}"/>
              </a:ext>
            </a:extLst>
          </p:cNvPr>
          <p:cNvSpPr/>
          <p:nvPr/>
        </p:nvSpPr>
        <p:spPr>
          <a:xfrm>
            <a:off x="6843889" y="1504737"/>
            <a:ext cx="1615196" cy="704327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sz="3300" b="1" kern="0" smtClean="0">
                <a:solidFill>
                  <a:prstClr val="white"/>
                </a:solidFill>
                <a:latin typeface="UTM Avo" panose="02040603050506020204" pitchFamily="18" charset="0"/>
                <a:cs typeface="Arial-Rounded" pitchFamily="34" charset="0"/>
              </a:rPr>
              <a:t>oai</a:t>
            </a:r>
            <a:endParaRPr lang="en-US" sz="3300" b="1" kern="0">
              <a:solidFill>
                <a:prstClr val="white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5AFD2BA-3F9B-4CEE-860E-FB4036A54AC0}"/>
              </a:ext>
            </a:extLst>
          </p:cNvPr>
          <p:cNvGrpSpPr/>
          <p:nvPr/>
        </p:nvGrpSpPr>
        <p:grpSpPr>
          <a:xfrm>
            <a:off x="5071793" y="2275189"/>
            <a:ext cx="1077966" cy="463951"/>
            <a:chOff x="777446" y="2168380"/>
            <a:chExt cx="745749" cy="618601"/>
          </a:xfrm>
        </p:grpSpPr>
        <p:sp>
          <p:nvSpPr>
            <p:cNvPr id="62" name="Right Arrow 3">
              <a:extLst>
                <a:ext uri="{FF2B5EF4-FFF2-40B4-BE49-F238E27FC236}">
                  <a16:creationId xmlns:a16="http://schemas.microsoft.com/office/drawing/2014/main" xmlns="" id="{7F02ECF9-678E-4CB1-A165-51D356691EE0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ight Arrow 10">
              <a:extLst>
                <a:ext uri="{FF2B5EF4-FFF2-40B4-BE49-F238E27FC236}">
                  <a16:creationId xmlns:a16="http://schemas.microsoft.com/office/drawing/2014/main" xmlns="" id="{6CC9C19C-778F-40F4-B2BD-F7D5FD876EE2}"/>
                </a:ext>
              </a:extLst>
            </p:cNvPr>
            <p:cNvSpPr/>
            <p:nvPr/>
          </p:nvSpPr>
          <p:spPr>
            <a:xfrm rot="4744870">
              <a:off x="1149840" y="2413626"/>
              <a:ext cx="595976" cy="150734"/>
            </a:xfrm>
            <a:prstGeom prst="rightArrow">
              <a:avLst/>
            </a:prstGeom>
            <a:solidFill>
              <a:srgbClr val="FFDF79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416">
                <a:defRPr/>
              </a:pPr>
              <a:endParaRPr lang="en-US" sz="2400" kern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5" name="Right Arrow 3">
            <a:extLst>
              <a:ext uri="{FF2B5EF4-FFF2-40B4-BE49-F238E27FC236}">
                <a16:creationId xmlns:a16="http://schemas.microsoft.com/office/drawing/2014/main" xmlns="" id="{7F02ECF9-678E-4CB1-A165-51D356691EE0}"/>
              </a:ext>
            </a:extLst>
          </p:cNvPr>
          <p:cNvSpPr/>
          <p:nvPr/>
        </p:nvSpPr>
        <p:spPr>
          <a:xfrm rot="4982414">
            <a:off x="7329748" y="2353031"/>
            <a:ext cx="446981" cy="217883"/>
          </a:xfrm>
          <a:prstGeom prst="rightArrow">
            <a:avLst/>
          </a:prstGeom>
          <a:solidFill>
            <a:srgbClr val="FFDF7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endParaRPr lang="en-US" sz="2400" kern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ight Arrow 3">
            <a:extLst>
              <a:ext uri="{FF2B5EF4-FFF2-40B4-BE49-F238E27FC236}">
                <a16:creationId xmlns:a16="http://schemas.microsoft.com/office/drawing/2014/main" xmlns="" id="{7F02ECF9-678E-4CB1-A165-51D356691EE0}"/>
              </a:ext>
            </a:extLst>
          </p:cNvPr>
          <p:cNvSpPr/>
          <p:nvPr/>
        </p:nvSpPr>
        <p:spPr>
          <a:xfrm rot="3211874">
            <a:off x="8105745" y="2212250"/>
            <a:ext cx="446981" cy="217883"/>
          </a:xfrm>
          <a:prstGeom prst="rightArrow">
            <a:avLst/>
          </a:prstGeom>
          <a:solidFill>
            <a:srgbClr val="FFDF7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endParaRPr lang="en-US" sz="2400" kern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042E871-8787-463A-9666-294ACE815FAA}"/>
              </a:ext>
            </a:extLst>
          </p:cNvPr>
          <p:cNvSpPr/>
          <p:nvPr/>
        </p:nvSpPr>
        <p:spPr>
          <a:xfrm>
            <a:off x="8188113" y="2515557"/>
            <a:ext cx="937835" cy="786127"/>
          </a:xfrm>
          <a:prstGeom prst="rect">
            <a:avLst/>
          </a:prstGeom>
          <a:solidFill>
            <a:srgbClr val="FFEDB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9" tIns="34289" rIns="68579" bIns="34289" rtlCol="0" anchor="ctr"/>
          <a:lstStyle/>
          <a:p>
            <a:pPr algn="ctr" defTabSz="685416">
              <a:defRPr/>
            </a:pPr>
            <a:r>
              <a:rPr lang="en-US" ker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p</a:t>
            </a:r>
            <a:r>
              <a:rPr lang="en-US" kern="0" smtClean="0">
                <a:solidFill>
                  <a:prstClr val="black"/>
                </a:solidFill>
                <a:latin typeface="UTM Avo" panose="02040603050506020204" pitchFamily="18" charset="0"/>
                <a:cs typeface="Arial-Rounded" pitchFamily="34" charset="0"/>
              </a:rPr>
              <a:t>hiền toái</a:t>
            </a:r>
            <a:endParaRPr lang="en-US" kern="0" dirty="0">
              <a:solidFill>
                <a:srgbClr val="FF0000"/>
              </a:solidFill>
              <a:latin typeface="UTM Avo" panose="0204060305050602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5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601" y="363436"/>
            <a:ext cx="8291000" cy="156952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Dưới đây là những nhân vật trong các truyện em vừa học. Hãy chọn chi tiết phù hợp với từng nhân vật của truyện.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" y="408701"/>
            <a:ext cx="682458" cy="79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196081"/>
              </p:ext>
            </p:extLst>
          </p:nvPr>
        </p:nvGraphicFramePr>
        <p:xfrm>
          <a:off x="152400" y="209550"/>
          <a:ext cx="8763000" cy="465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863"/>
                <a:gridCol w="1329137"/>
                <a:gridCol w="811443"/>
                <a:gridCol w="5284557"/>
              </a:tblGrid>
              <a:tr h="455914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Truyện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Nhân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vật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E5"/>
                    </a:solidFill>
                  </a:tcPr>
                </a:tc>
              </a:tr>
              <a:tr h="455914">
                <a:tc rowSpan="2">
                  <a:txBody>
                    <a:bodyPr/>
                    <a:lstStyle/>
                    <a:p>
                      <a:pPr algn="l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Kiến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và </a:t>
                      </a:r>
                    </a:p>
                    <a:p>
                      <a:pPr algn="l"/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chim bồ câu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kiến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Lúc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nào cũng thấy buồn bực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bồ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câu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 Bật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cười vui vẻ vì được nghe: “Tôi yêu bạn”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rowSpan="2"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Câu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hỏi</a:t>
                      </a:r>
                    </a:p>
                    <a:p>
                      <a:pPr algn="just"/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của sói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sói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Nói với con: “Con hãy quay lại và nói với núi: “Tôi yêu bạn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sóc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 Hay nói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dối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rowSpan="2"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Tiếng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vọng</a:t>
                      </a:r>
                    </a:p>
                    <a:p>
                      <a:pPr algn="just"/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của núi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gấu con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 Nghĩ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rằng chú bé lại nói dối như mọi lần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gấu mẹ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 Không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may bị rơi xuống nước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rowSpan="2"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Chú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bé</a:t>
                      </a:r>
                    </a:p>
                    <a:p>
                      <a:pPr algn="just"/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chăn cừu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chú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bé chăn cừu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7. Nhặt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một chiếc lá thả xuống nước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  <a:tr h="455914">
                <a:tc vMerge="1"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bác nông dân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8. Nhảy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nhót, vui đùa suốt ngày</a:t>
                      </a:r>
                      <a:endPara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F3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2796250" y="906925"/>
            <a:ext cx="8382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796250" y="1399572"/>
            <a:ext cx="882087" cy="1476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96250" y="1892219"/>
            <a:ext cx="882087" cy="1476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96250" y="2384866"/>
            <a:ext cx="882087" cy="1476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796250" y="2877513"/>
            <a:ext cx="882087" cy="1476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96250" y="906925"/>
            <a:ext cx="882087" cy="2463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96250" y="1372685"/>
            <a:ext cx="838200" cy="24891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6505" y="2390894"/>
            <a:ext cx="817945" cy="2162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92730" y="104322"/>
            <a:ext cx="822267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Trong những nhân vật sau, em thích và không thích nhân vật nào? Vì sao?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-1211943" y="77474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" y="77474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86" y="1058308"/>
            <a:ext cx="5334000" cy="38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2833"/>
            <a:ext cx="2815085" cy="2050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830" y="241300"/>
            <a:ext cx="822267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Viết 1 – 2 câu về một nhân vật ở mục 3.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" y="16510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59" y="731845"/>
            <a:ext cx="2113441" cy="180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601575"/>
            <a:ext cx="8222670" cy="195137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Mẫu: 	- Cậu bé chăn cừu là người hay nói dối.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Kiến và bồ câu là những người bạn tốt.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- Soi lúc nào cũng buồn bực…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7" y="2748732"/>
            <a:ext cx="4913313" cy="221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4936" y="234496"/>
            <a:ext cx="730827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Đọc mở rộng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4254"/>
            <a:ext cx="652087" cy="75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1047750"/>
            <a:ext cx="86106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Tìm đọc một câu chuyện kể về một đức tính tốt.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1720850"/>
            <a:ext cx="86106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Kể lại cho bạn nghe và nói suy nghĩ của em về câu chuyện đã đọc.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688BFE4-8344-4A51-8FE3-9F0F48E9AA0C}"/>
</file>

<file path=customXml/itemProps2.xml><?xml version="1.0" encoding="utf-8"?>
<ds:datastoreItem xmlns:ds="http://schemas.openxmlformats.org/officeDocument/2006/customXml" ds:itemID="{AE4EFC4C-1FB2-4AEF-A1EB-7E62152BC333}"/>
</file>

<file path=customXml/itemProps3.xml><?xml version="1.0" encoding="utf-8"?>
<ds:datastoreItem xmlns:ds="http://schemas.openxmlformats.org/officeDocument/2006/customXml" ds:itemID="{71273D48-777F-4211-8096-DAB41377AAE5}"/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356</Words>
  <Application>Microsoft Office PowerPoint</Application>
  <PresentationFormat>On-screen Show (16:9)</PresentationFormat>
  <Paragraphs>73</Paragraphs>
  <Slides>11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2_Office 主题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249</cp:revision>
  <dcterms:created xsi:type="dcterms:W3CDTF">2020-12-08T15:48:47Z</dcterms:created>
  <dcterms:modified xsi:type="dcterms:W3CDTF">2022-03-30T14:53:36Z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