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4" r:id="rId2"/>
    <p:sldId id="312" r:id="rId3"/>
    <p:sldId id="313" r:id="rId4"/>
    <p:sldId id="314" r:id="rId5"/>
    <p:sldId id="270" r:id="rId6"/>
    <p:sldId id="290" r:id="rId7"/>
    <p:sldId id="273" r:id="rId8"/>
    <p:sldId id="318" r:id="rId9"/>
    <p:sldId id="317" r:id="rId10"/>
    <p:sldId id="291" r:id="rId11"/>
    <p:sldId id="320" r:id="rId12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BA3"/>
    <a:srgbClr val="FE8ACC"/>
    <a:srgbClr val="FF2980"/>
    <a:srgbClr val="FD0B95"/>
    <a:srgbClr val="FDBBE5"/>
    <a:srgbClr val="FEA8D9"/>
    <a:srgbClr val="FEDEF3"/>
    <a:srgbClr val="F7BFCC"/>
    <a:srgbClr val="FECEED"/>
    <a:srgbClr val="FD4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2" autoAdjust="0"/>
  </p:normalViewPr>
  <p:slideViewPr>
    <p:cSldViewPr>
      <p:cViewPr varScale="1">
        <p:scale>
          <a:sx n="86" d="100"/>
          <a:sy n="86" d="100"/>
        </p:scale>
        <p:origin x="-696" y="-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559D-941E-4549-95B0-1231322DEC5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3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24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06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8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2" y="483519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9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21447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114550"/>
            <a:ext cx="2839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UTM Avo" panose="02040603050506020204" pitchFamily="18" charset="0"/>
              </a:rPr>
              <a:t>ÔN BÀI CŨ</a:t>
            </a:r>
            <a:endParaRPr lang="en-US" sz="4000" b="1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Theo lời mẹ, gấu con quay lại nói với núi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là gấu yêu núi. Quả nhiên, khắp núi vọng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l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ại lời yêu thương. Gấu con bật cười vui vẻ. </a:t>
            </a:r>
            <a:endParaRPr lang="en-US" sz="3500" b="1">
              <a:solidFill>
                <a:srgbClr val="7030A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42" y="735300"/>
            <a:ext cx="6297116" cy="415587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3993357"/>
            <a:ext cx="9144000" cy="11501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474" y="2224460"/>
            <a:ext cx="2149916" cy="25095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66" y="380424"/>
            <a:ext cx="922196" cy="70975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01" y="544626"/>
            <a:ext cx="1475258" cy="9126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68" y="4070181"/>
            <a:ext cx="1735045" cy="11501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981" y="3759846"/>
            <a:ext cx="2027414" cy="12136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462709" y="898907"/>
            <a:ext cx="947838" cy="6617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5404" y="1529244"/>
            <a:ext cx="5633192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8"/>
          <p:cNvSpPr/>
          <p:nvPr/>
        </p:nvSpPr>
        <p:spPr>
          <a:xfrm>
            <a:off x="0" y="61262"/>
            <a:ext cx="9144000" cy="50822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91436" tIns="45718" rIns="91436" bIns="45718">
            <a:spAutoFit/>
          </a:bodyPr>
          <a:lstStyle/>
          <a:p>
            <a:pPr algn="ctr" defTabSz="685800">
              <a:defRPr/>
            </a:pPr>
            <a:r>
              <a:rPr lang="en-US" sz="2250" b="1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250" b="1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250" b="1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b="1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250" b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b="1" smtClean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núi</a:t>
            </a:r>
          </a:p>
          <a:p>
            <a:pPr algn="ctr" defTabSz="685800">
              <a:defRPr/>
            </a:pPr>
            <a:endParaRPr lang="en-US" sz="2250" dirty="0">
              <a:solidFill>
                <a:prstClr val="black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  <a:p>
            <a:pPr algn="just" defTabSz="685800">
              <a:defRPr/>
            </a:pP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        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chợt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hạt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dẻ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reo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: “A!”.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Ngay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lập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“A!”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ngạc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kêu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to: “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ra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vách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ai?”.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hét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: “Sao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?”.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cũng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đáp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vậy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bực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tức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Khắp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ghét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”. 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tủi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thân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òa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khóc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 defTabSz="685800">
              <a:defRPr/>
            </a:pP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        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nghe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: “Con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quay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núi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: “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mẹ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Quả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vọng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: “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Tôi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yêu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”.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Gấu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bật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225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5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vẻ</a:t>
            </a:r>
            <a:r>
              <a:rPr lang="en-US" sz="2250" smtClean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  <a:endParaRPr lang="en-US" sz="2250" dirty="0">
              <a:solidFill>
                <a:srgbClr val="F6E068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32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早安世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" y="-17145"/>
            <a:ext cx="9157335" cy="5160645"/>
          </a:xfrm>
          <a:prstGeom prst="rect">
            <a:avLst/>
          </a:prstGeom>
        </p:spPr>
      </p:pic>
      <p:pic>
        <p:nvPicPr>
          <p:cNvPr id="4" name="图片 3" descr="66"/>
          <p:cNvPicPr>
            <a:picLocks noChangeAspect="1"/>
          </p:cNvPicPr>
          <p:nvPr/>
        </p:nvPicPr>
        <p:blipFill>
          <a:blip r:embed="rId4"/>
          <a:srcRect t="25626" r="64581" b="45628"/>
          <a:stretch>
            <a:fillRect/>
          </a:stretch>
        </p:blipFill>
        <p:spPr>
          <a:xfrm>
            <a:off x="0" y="671037"/>
            <a:ext cx="2671763" cy="1219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5E3DA7-4345-49A9-B542-7967A3BA55DB}"/>
              </a:ext>
            </a:extLst>
          </p:cNvPr>
          <p:cNvSpPr txBox="1"/>
          <p:nvPr/>
        </p:nvSpPr>
        <p:spPr>
          <a:xfrm>
            <a:off x="80170" y="1183022"/>
            <a:ext cx="652844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</a:p>
          <a:p>
            <a:pPr algn="ctr"/>
            <a:r>
              <a:rPr lang="en-US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VỌNG </a:t>
            </a:r>
            <a:r>
              <a:rPr lang="en-US" sz="405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 </a:t>
            </a:r>
            <a:r>
              <a:rPr lang="en-US" sz="405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NÚI</a:t>
            </a:r>
          </a:p>
          <a:p>
            <a:pPr algn="ctr"/>
            <a:r>
              <a:rPr lang="en-US" sz="405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2</a:t>
            </a:r>
            <a:endParaRPr lang="en-US" sz="4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1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216417"/>
            <a:ext cx="824117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1173133"/>
            <a:ext cx="6471984" cy="523087"/>
          </a:xfrm>
          <a:prstGeom prst="rect">
            <a:avLst/>
          </a:prstGeom>
          <a:noFill/>
          <a:ln>
            <a:solidFill>
              <a:srgbClr val="FF2980"/>
            </a:solidFill>
          </a:ln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 chào bạn    </a:t>
            </a:r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không chơi với bạn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" y="210440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15" y="1728358"/>
            <a:ext cx="6248400" cy="32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89808"/>
            <a:ext cx="824117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trong hoặc ngoài bài đọc </a:t>
            </a:r>
            <a:r>
              <a:rPr lang="en-US" sz="28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 </a:t>
            </a:r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từ ngữ có tiếng chứa vần </a:t>
            </a:r>
            <a:r>
              <a:rPr lang="en-US" sz="28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iêt, iêp, ưc, uc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" y="1460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9569" y="1444741"/>
            <a:ext cx="7154741" cy="484734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r>
              <a:rPr lang="en-US" sz="270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iêt</a:t>
            </a:r>
            <a:r>
              <a:rPr lang="en-US" sz="270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endParaRPr lang="en-US" sz="2700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9569" y="2054779"/>
            <a:ext cx="1052185" cy="484734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r>
              <a:rPr lang="en-US" sz="270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iêp</a:t>
            </a:r>
            <a:r>
              <a:rPr lang="en-US" sz="270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  </a:t>
            </a:r>
            <a:endParaRPr lang="en-US" sz="2700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9571" y="2716148"/>
            <a:ext cx="957608" cy="484734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r>
              <a:rPr lang="en-US" sz="270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ưc</a:t>
            </a:r>
            <a:r>
              <a:rPr lang="en-US" sz="270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  </a:t>
            </a:r>
            <a:endParaRPr lang="en-US" sz="2700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0823" y="1456655"/>
            <a:ext cx="7154741" cy="484734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r>
              <a:rPr lang="en-US" sz="270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 viết, tiết kiệm, mải miết, tiết học, ...</a:t>
            </a:r>
            <a:endParaRPr lang="en-US" sz="2700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7809" y="2086632"/>
            <a:ext cx="7188480" cy="484734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r>
              <a:rPr lang="en-US" sz="270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270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bưu thiếp, hiệp sĩ, trùng điệp, rau diếp, …</a:t>
            </a:r>
            <a:endParaRPr lang="en-US" sz="2700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5124" y="2730496"/>
            <a:ext cx="7568392" cy="484734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r>
              <a:rPr lang="en-US" sz="270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270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đạo đức, sức khỏe, bực tức, trung thực, …</a:t>
            </a:r>
            <a:endParaRPr lang="en-US" sz="2700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9571" y="3481612"/>
            <a:ext cx="957608" cy="484734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r>
              <a:rPr lang="en-US" sz="270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uc</a:t>
            </a:r>
            <a:r>
              <a:rPr lang="en-US" sz="270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  </a:t>
            </a:r>
            <a:endParaRPr lang="en-US" sz="2700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5123" y="3495960"/>
            <a:ext cx="7824873" cy="484734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r>
              <a:rPr lang="en-US" sz="270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270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 cúc, súc miệng, máy xúc, liên khúc, … </a:t>
            </a:r>
            <a:endParaRPr lang="en-US" sz="2700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" y="130589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62201" y="1200150"/>
            <a:ext cx="1676400" cy="5232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 b="1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9445" y="1506637"/>
            <a:ext cx="1788555" cy="5232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800" b="1" smtClean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ật đèn</a:t>
            </a:r>
            <a:endParaRPr lang="en-US" sz="2800" b="1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2747864"/>
            <a:ext cx="2209800" cy="523208"/>
          </a:xfrm>
          <a:prstGeom prst="rect">
            <a:avLst/>
          </a:prstGeom>
          <a:solidFill>
            <a:srgbClr val="FD2BA3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đường ướt</a:t>
            </a:r>
            <a:endParaRPr lang="en-US" sz="2800" b="1">
              <a:solidFill>
                <a:schemeClr val="bg1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006" y="2439600"/>
            <a:ext cx="1859692" cy="5232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</a:t>
            </a:r>
            <a:r>
              <a:rPr lang="en-US" sz="2800" b="1" smtClean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ắt đèn</a:t>
            </a:r>
            <a:endParaRPr lang="en-US" sz="2800" b="1">
              <a:solidFill>
                <a:schemeClr val="bg1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8701" y="3293670"/>
            <a:ext cx="2642699" cy="5232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</a:t>
            </a:r>
            <a:r>
              <a:rPr lang="en-US" sz="2800" b="1" smtClean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ập thể dục</a:t>
            </a:r>
            <a:endParaRPr lang="en-US" sz="2800" b="1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701" y="4248150"/>
            <a:ext cx="1423499" cy="523208"/>
          </a:xfrm>
          <a:prstGeom prst="rect">
            <a:avLst/>
          </a:prstGeom>
          <a:solidFill>
            <a:srgbClr val="FD2BA3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mưa</a:t>
            </a:r>
            <a:endParaRPr lang="en-US" sz="2800" b="1">
              <a:solidFill>
                <a:schemeClr val="bg1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1" y="2127250"/>
            <a:ext cx="1219200" cy="5232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</a:t>
            </a:r>
            <a:r>
              <a:rPr lang="en-US" sz="2800" b="1" smtClean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ối</a:t>
            </a:r>
            <a:endParaRPr lang="en-US" sz="2800" b="1">
              <a:solidFill>
                <a:schemeClr val="bg1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3586051"/>
            <a:ext cx="2133600" cy="5232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</a:t>
            </a:r>
            <a:r>
              <a:rPr lang="en-US" sz="2800" b="1" smtClean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hăm học</a:t>
            </a:r>
            <a:endParaRPr lang="en-US" sz="2800" b="1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4263814"/>
            <a:ext cx="2514600" cy="5232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được khen</a:t>
            </a:r>
            <a:endParaRPr lang="en-US" sz="2800" b="1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6367" y="4260214"/>
            <a:ext cx="2759033" cy="5232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</a:t>
            </a:r>
            <a:r>
              <a:rPr lang="en-US" sz="2800" b="1" smtClean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hỏe mạnh</a:t>
            </a:r>
            <a:endParaRPr lang="en-US" sz="2800" b="1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2730" y="89808"/>
            <a:ext cx="82411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những từ có mối liên hệ với nhau.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-0.07809 L -0.54826 -0.137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-2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0.02469 L -0.05 -0.080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-0.02309 -0.124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-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82716E-6 L -0.175 -0.065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 -0.08056 L -0.07622 -0.054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1" y="1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14537 L -0.38664 -0.24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51128 -0.687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6" y="-3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0417 -0.39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2 0.00895 L 0.05 -0.3345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-1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40416 -0.466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2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52536"/>
            <a:ext cx="8610600" cy="1343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60747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174925"/>
            <a:ext cx="609600" cy="609600"/>
          </a:xfrm>
          <a:prstGeom prst="ellipse">
            <a:avLst/>
          </a:prstGeom>
          <a:solidFill>
            <a:srgbClr val="FF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571750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Hà luôn giúp đỡ bạn nên được cả lớp (……….….).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" y="3574829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Gấu con </a:t>
            </a:r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(..…….…..) 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vì các bạn không chơi cùng.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6915" y="1524226"/>
            <a:ext cx="2268259" cy="584763"/>
          </a:xfrm>
          <a:prstGeom prst="rect">
            <a:avLst/>
          </a:prstGeom>
          <a:solidFill>
            <a:srgbClr val="FFFF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ủi thân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879179"/>
            <a:ext cx="2173845" cy="5847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vui mừng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7622" y="875479"/>
            <a:ext cx="2380178" cy="5847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y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êu mến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879179"/>
            <a:ext cx="3200400" cy="584763"/>
          </a:xfrm>
          <a:prstGeom prst="rect">
            <a:avLst/>
          </a:prstGeom>
          <a:solidFill>
            <a:srgbClr val="FFFF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n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hìn thấy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800" y="1568634"/>
            <a:ext cx="2209800" cy="584763"/>
          </a:xfrm>
          <a:prstGeom prst="rect">
            <a:avLst/>
          </a:prstGeom>
          <a:solidFill>
            <a:srgbClr val="FFFF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r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eo lên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29809 0.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2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13247 0.391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19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Hà luôn giúp đỡ bạn nên được cả lớp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…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286" y="2223426"/>
            <a:ext cx="974271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    b. Gấu con 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.….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vì các bạn không chơi cùng.</a:t>
            </a:r>
          </a:p>
        </p:txBody>
      </p:sp>
    </p:spTree>
    <p:extLst>
      <p:ext uri="{BB962C8B-B14F-4D97-AF65-F5344CB8AC3E}">
        <p14:creationId xmlns:p14="http://schemas.microsoft.com/office/powerpoint/2010/main" val="71976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7924800" cy="5029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4840" y="1056249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lang="en-US" sz="20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2220" y="142875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UTM Avo" panose="02040603050506020204" pitchFamily="18" charset="0"/>
              </a:rPr>
              <a:t>Q</a:t>
            </a:r>
            <a:endParaRPr lang="en-US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7286" y="1758620"/>
            <a:ext cx="467839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  <a:endParaRPr lang="en-US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02200" y="140083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30360" y="2094396"/>
            <a:ext cx="60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4000" y="2114550"/>
            <a:ext cx="685800" cy="77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D5BD9B3D-03B0-4C79-9808-1674A64F349D}"/>
</file>

<file path=customXml/itemProps2.xml><?xml version="1.0" encoding="utf-8"?>
<ds:datastoreItem xmlns:ds="http://schemas.openxmlformats.org/officeDocument/2006/customXml" ds:itemID="{33542877-2C16-4E57-9121-122D5CB74241}"/>
</file>

<file path=customXml/itemProps3.xml><?xml version="1.0" encoding="utf-8"?>
<ds:datastoreItem xmlns:ds="http://schemas.openxmlformats.org/officeDocument/2006/customXml" ds:itemID="{13C1C59F-F502-4596-B255-E2B88916E271}"/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458</Words>
  <Application>Microsoft Office PowerPoint</Application>
  <PresentationFormat>On-screen Show (16:9)</PresentationFormat>
  <Paragraphs>55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282</cp:revision>
  <dcterms:created xsi:type="dcterms:W3CDTF">2020-12-08T15:48:47Z</dcterms:created>
  <dcterms:modified xsi:type="dcterms:W3CDTF">2022-03-31T00:45:14Z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