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40" r:id="rId4"/>
    <p:sldId id="441" r:id="rId5"/>
    <p:sldId id="443" r:id="rId6"/>
    <p:sldId id="444" r:id="rId7"/>
    <p:sldId id="447" r:id="rId8"/>
    <p:sldId id="448" r:id="rId9"/>
    <p:sldId id="449"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5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21: CHĂM SÓC BÀ BẢO VỆ CƠ QUAN TUẦN HOÀN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anose="02020603050405020304"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21: CHĂM SÓC VÀ BẢO VỆ SƠ QUAN TUẦN HOÀN (TIẾT </a:t>
            </a: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228811" y="1978487"/>
            <a:ext cx="15300907"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1. Hoàn thành bảng những việc nên làm, không nên làm để chăm sóc và bảo vệ cơ quan tuần hoàn theo gợi ý sau:</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69774491"/>
              </p:ext>
            </p:extLst>
          </p:nvPr>
        </p:nvGraphicFramePr>
        <p:xfrm>
          <a:off x="2331772" y="3380108"/>
          <a:ext cx="10851092" cy="3858892"/>
        </p:xfrm>
        <a:graphic>
          <a:graphicData uri="http://schemas.openxmlformats.org/drawingml/2006/table">
            <a:tbl>
              <a:tblPr firstRow="1" bandRow="1">
                <a:tableStyleId>{5940675A-B579-460E-94D1-54222C63F5DA}</a:tableStyleId>
              </a:tblPr>
              <a:tblGrid>
                <a:gridCol w="5425546">
                  <a:extLst>
                    <a:ext uri="{9D8B030D-6E8A-4147-A177-3AD203B41FA5}">
                      <a16:colId xmlns:a16="http://schemas.microsoft.com/office/drawing/2014/main" val="3638547802"/>
                    </a:ext>
                  </a:extLst>
                </a:gridCol>
                <a:gridCol w="5425546">
                  <a:extLst>
                    <a:ext uri="{9D8B030D-6E8A-4147-A177-3AD203B41FA5}">
                      <a16:colId xmlns:a16="http://schemas.microsoft.com/office/drawing/2014/main" val="2535303383"/>
                    </a:ext>
                  </a:extLst>
                </a:gridCol>
              </a:tblGrid>
              <a:tr h="964723">
                <a:tc>
                  <a:txBody>
                    <a:bodyPr/>
                    <a:lstStyle/>
                    <a:p>
                      <a:pPr algn="ctr"/>
                      <a:r>
                        <a:rPr lang="en-US" sz="4000" dirty="0" smtClean="0">
                          <a:latin typeface="Times New Roman" panose="02020603050405020304" pitchFamily="18" charset="0"/>
                          <a:cs typeface="Times New Roman" panose="02020603050405020304" pitchFamily="18" charset="0"/>
                        </a:rPr>
                        <a:t>Việc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tc>
                  <a:txBody>
                    <a:bodyPr/>
                    <a:lstStyle/>
                    <a:p>
                      <a:pPr algn="ctr"/>
                      <a:r>
                        <a:rPr lang="en-US" sz="4000" dirty="0" smtClean="0">
                          <a:latin typeface="Times New Roman" panose="02020603050405020304" pitchFamily="18" charset="0"/>
                          <a:cs typeface="Times New Roman" panose="02020603050405020304" pitchFamily="18" charset="0"/>
                        </a:rPr>
                        <a:t>Việc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extLst>
                  <a:ext uri="{0D108BD9-81ED-4DB2-BD59-A6C34878D82A}">
                    <a16:rowId xmlns:a16="http://schemas.microsoft.com/office/drawing/2014/main" val="882249422"/>
                  </a:ext>
                </a:extLst>
              </a:tr>
              <a:tr h="964723">
                <a:tc>
                  <a:txBody>
                    <a:bodyPr/>
                    <a:lstStyle/>
                    <a:p>
                      <a:pPr algn="ctr"/>
                      <a:r>
                        <a:rPr lang="en-US" sz="4000" dirty="0" smtClean="0">
                          <a:latin typeface="Times New Roman" panose="02020603050405020304" pitchFamily="18" charset="0"/>
                          <a:cs typeface="Times New Roman" panose="02020603050405020304" pitchFamily="18" charset="0"/>
                        </a:rPr>
                        <a:t>Tập</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thể</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dục</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dirty="0" err="1" smtClean="0">
                          <a:latin typeface="Times New Roman" panose="02020603050405020304" pitchFamily="18" charset="0"/>
                          <a:cs typeface="Times New Roman" panose="02020603050405020304" pitchFamily="18" charset="0"/>
                        </a:rPr>
                        <a:t>Chạy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nhảy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quá</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mạnh</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extLst>
                  <a:ext uri="{0D108BD9-81ED-4DB2-BD59-A6C34878D82A}">
                    <a16:rowId xmlns:a16="http://schemas.microsoft.com/office/drawing/2014/main" val="598371702"/>
                  </a:ext>
                </a:extLst>
              </a:tr>
              <a:tr h="964723">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extLst>
                  <a:ext uri="{0D108BD9-81ED-4DB2-BD59-A6C34878D82A}">
                    <a16:rowId xmlns:a16="http://schemas.microsoft.com/office/drawing/2014/main" val="162148329"/>
                  </a:ext>
                </a:extLst>
              </a:tr>
              <a:tr h="964723">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extLst>
                  <a:ext uri="{0D108BD9-81ED-4DB2-BD59-A6C34878D82A}">
                    <a16:rowId xmlns:a16="http://schemas.microsoft.com/office/drawing/2014/main" val="3275290359"/>
                  </a:ext>
                </a:extLst>
              </a:tr>
            </a:tbl>
          </a:graphicData>
        </a:graphic>
      </p:graphicFrame>
      <p:sp>
        <p:nvSpPr>
          <p:cNvPr id="3" name="Rectangle 2"/>
          <p:cNvSpPr/>
          <p:nvPr/>
        </p:nvSpPr>
        <p:spPr>
          <a:xfrm>
            <a:off x="2331772"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phẩm</a:t>
            </a:r>
            <a:r>
              <a:rPr lang="en-US" sz="3600" dirty="0" smtClean="0">
                <a:latin typeface="Times New Roman" panose="02020603050405020304" pitchFamily="18" charset="0"/>
                <a:cs typeface="Times New Roman" panose="02020603050405020304" pitchFamily="18" charset="0"/>
              </a:rPr>
              <a:t> sạch</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7757318"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Đi </a:t>
            </a:r>
            <a:r>
              <a:rPr lang="en-US" sz="3600" dirty="0" err="1" smtClean="0">
                <a:latin typeface="Times New Roman" panose="02020603050405020304" pitchFamily="18" charset="0"/>
                <a:cs typeface="Times New Roman" panose="02020603050405020304" pitchFamily="18" charset="0"/>
              </a:rPr>
              <a:t>giày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chật</a:t>
            </a: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2331771" y="6274277"/>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Uống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đủ</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7757317" y="6299439"/>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 calcmode="lin" valueType="num">
                                      <p:cBhvr>
                                        <p:cTn id="3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2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442119" y="1608191"/>
            <a:ext cx="15147833" cy="646331"/>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các bạn lí do vì sao nên hay không nên làm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33" b="95751" l="3958" r="95417">
                        <a14:foregroundMark x1="31458" y1="55807" x2="31458" y2="55807"/>
                        <a14:foregroundMark x1="28125" y1="70255" x2="28125" y2="70255"/>
                        <a14:foregroundMark x1="25208" y1="66856" x2="25208" y2="66856"/>
                        <a14:foregroundMark x1="26458" y1="60057" x2="26458" y2="60057"/>
                        <a14:foregroundMark x1="39583" y1="60623" x2="39583" y2="60623"/>
                        <a14:foregroundMark x1="35208" y1="64873" x2="35208" y2="64873"/>
                        <a14:foregroundMark x1="42708" y1="69688" x2="42708" y2="69688"/>
                        <a14:foregroundMark x1="21875" y1="69122" x2="21875" y2="69122"/>
                        <a14:foregroundMark x1="23125" y1="76771" x2="23125" y2="76771"/>
                        <a14:foregroundMark x1="22917" y1="62890" x2="22917" y2="62890"/>
                        <a14:foregroundMark x1="15833" y1="81586" x2="15833" y2="81586"/>
                        <a14:foregroundMark x1="6458" y1="87252" x2="6458" y2="87252"/>
                        <a14:foregroundMark x1="73125" y1="69688" x2="73125" y2="69688"/>
                        <a14:foregroundMark x1="84792" y1="88102" x2="84792" y2="88102"/>
                        <a14:foregroundMark x1="93958" y1="84419" x2="93958" y2="84419"/>
                        <a14:foregroundMark x1="79375" y1="87535" x2="79375" y2="87535"/>
                        <a14:foregroundMark x1="62917" y1="83853" x2="62917" y2="83853"/>
                        <a14:foregroundMark x1="48333" y1="83853" x2="48333" y2="83853"/>
                        <a14:foregroundMark x1="43958" y1="83853" x2="43958" y2="83853"/>
                        <a14:foregroundMark x1="35625" y1="83853" x2="34792" y2="83853"/>
                        <a14:foregroundMark x1="29583" y1="83853" x2="29583" y2="83853"/>
                        <a14:foregroundMark x1="27917" y1="83853" x2="27083" y2="83853"/>
                        <a14:foregroundMark x1="22708" y1="83853" x2="21458" y2="83853"/>
                        <a14:foregroundMark x1="19792" y1="83853" x2="19792" y2="83853"/>
                        <a14:foregroundMark x1="18958" y1="83853" x2="18958" y2="83853"/>
                        <a14:foregroundMark x1="14792" y1="85269" x2="14792" y2="85269"/>
                        <a14:foregroundMark x1="13750" y1="85269" x2="13750" y2="85269"/>
                        <a14:foregroundMark x1="12917" y1="85552" x2="12292" y2="85552"/>
                        <a14:foregroundMark x1="11250" y1="84703" x2="11250" y2="84703"/>
                        <a14:foregroundMark x1="10833" y1="84703" x2="10000" y2="84703"/>
                        <a14:foregroundMark x1="10000" y1="87252" x2="10000" y2="87252"/>
                        <a14:foregroundMark x1="27500" y1="93201" x2="28958" y2="93201"/>
                        <a14:foregroundMark x1="40625" y1="91218" x2="42917" y2="91218"/>
                        <a14:foregroundMark x1="44375" y1="85269" x2="92917" y2="83853"/>
                        <a14:foregroundMark x1="81875" y1="20963" x2="81875" y2="20963"/>
                        <a14:foregroundMark x1="84583" y1="21813" x2="84583" y2="21813"/>
                        <a14:foregroundMark x1="79167" y1="31445" x2="79167" y2="31445"/>
                        <a14:foregroundMark x1="79167" y1="31445" x2="79167" y2="31445"/>
                        <a14:foregroundMark x1="79167" y1="31445" x2="79167" y2="31445"/>
                        <a14:foregroundMark x1="30625" y1="68272" x2="30625" y2="68272"/>
                        <a14:foregroundMark x1="30625" y1="68272" x2="30625" y2="68272"/>
                        <a14:foregroundMark x1="20417" y1="69405" x2="20417" y2="69405"/>
                        <a14:foregroundMark x1="23125" y1="67422" x2="23125" y2="67422"/>
                        <a14:foregroundMark x1="29583" y1="65439" x2="29583" y2="65439"/>
                        <a14:foregroundMark x1="28958" y1="60057" x2="28958" y2="60057"/>
                        <a14:foregroundMark x1="35625" y1="66856" x2="35625" y2="66856"/>
                        <a14:foregroundMark x1="43333" y1="62040" x2="43333" y2="62040"/>
                        <a14:foregroundMark x1="49583" y1="62890" x2="49583" y2="62890"/>
                        <a14:foregroundMark x1="45000" y1="62040" x2="45000" y2="62040"/>
                        <a14:foregroundMark x1="17083" y1="32295" x2="17083" y2="32295"/>
                        <a14:foregroundMark x1="19792" y1="28895" x2="19792" y2="28895"/>
                        <a14:foregroundMark x1="85000" y1="22946" x2="85000" y2="22946"/>
                        <a14:foregroundMark x1="85000" y1="22946" x2="84375" y2="22946"/>
                        <a14:foregroundMark x1="80833" y1="22663" x2="80833" y2="22663"/>
                        <a14:foregroundMark x1="80833" y1="22663" x2="80833" y2="22663"/>
                        <a14:foregroundMark x1="78958" y1="29462" x2="78958" y2="29462"/>
                        <a14:foregroundMark x1="77708" y1="33144" x2="77708" y2="33144"/>
                        <a14:foregroundMark x1="82292" y1="30312" x2="82292" y2="30312"/>
                        <a14:foregroundMark x1="81667" y1="26912" x2="81667" y2="26912"/>
                        <a14:foregroundMark x1="81667" y1="26912" x2="81667" y2="26912"/>
                        <a14:foregroundMark x1="85208" y1="24646" x2="85208" y2="24646"/>
                        <a14:foregroundMark x1="87708" y1="22096" x2="87708" y2="22096"/>
                        <a14:foregroundMark x1="80833" y1="28045" x2="80833" y2="28045"/>
                        <a14:foregroundMark x1="78333" y1="29462" x2="78333" y2="29462"/>
                        <a14:foregroundMark x1="77083" y1="34561" x2="77083" y2="34561"/>
                        <a14:backgroundMark x1="53125" y1="34278" x2="53125" y2="34278"/>
                        <a14:backgroundMark x1="53125" y1="29745" x2="53125" y2="29745"/>
                        <a14:backgroundMark x1="55625" y1="24079" x2="55625" y2="24079"/>
                        <a14:backgroundMark x1="61667" y1="20113" x2="61667" y2="20113"/>
                        <a14:backgroundMark x1="67500" y1="19830" x2="67500" y2="19830"/>
                        <a14:backgroundMark x1="73542" y1="20397" x2="73542" y2="20397"/>
                        <a14:backgroundMark x1="50208" y1="33711" x2="50208" y2="33711"/>
                        <a14:backgroundMark x1="47292" y1="51558" x2="47292" y2="51558"/>
                        <a14:backgroundMark x1="90625" y1="66572" x2="90625" y2="66572"/>
                        <a14:backgroundMark x1="52708" y1="68272" x2="52708" y2="68272"/>
                        <a14:backgroundMark x1="51042" y1="71388" x2="51042" y2="71388"/>
                        <a14:backgroundMark x1="44792" y1="75921" x2="44792" y2="75921"/>
                        <a14:backgroundMark x1="34792" y1="73088" x2="34792" y2="73088"/>
                      </a14:backgroundRemoval>
                    </a14:imgEffect>
                  </a14:imgLayer>
                </a14:imgProps>
              </a:ext>
              <a:ext uri="{28A0092B-C50C-407E-A947-70E740481C1C}">
                <a14:useLocalDpi xmlns:a14="http://schemas.microsoft.com/office/drawing/2010/main" val="0"/>
              </a:ext>
            </a:extLst>
          </a:blip>
          <a:srcRect/>
          <a:stretch>
            <a:fillRect/>
          </a:stretch>
        </p:blipFill>
        <p:spPr bwMode="auto">
          <a:xfrm>
            <a:off x="6690519" y="3768435"/>
            <a:ext cx="7786254" cy="435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rot="151660">
            <a:off x="5651682" y="2611523"/>
            <a:ext cx="4724400" cy="2169701"/>
          </a:xfrm>
          <a:prstGeom prst="wedgeEllipseCallout">
            <a:avLst>
              <a:gd name="adj1" fmla="val 6187"/>
              <a:gd name="adj2" fmla="val 7183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33"/>
          <p:cNvSpPr txBox="1"/>
          <p:nvPr/>
        </p:nvSpPr>
        <p:spPr>
          <a:xfrm>
            <a:off x="5702131" y="2764030"/>
            <a:ext cx="4623501" cy="1938992"/>
          </a:xfrm>
          <a:prstGeom prst="rect">
            <a:avLst/>
          </a:prstGeom>
          <a:noFill/>
        </p:spPr>
        <p:txBody>
          <a:bodyPr wrap="square" rtlCol="0">
            <a:spAutoFit/>
          </a:bodyPr>
          <a:lstStyle/>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Mình</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không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nên</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đi</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giày</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p>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dép</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quá</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chặt</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vì</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ảnh</a:t>
            </a:r>
            <a:endPar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a:p>
            <a:pPr algn="ctr" eaLnBrk="1" fontAlgn="auto" hangingPunct="1">
              <a:spcBef>
                <a:spcPts val="0"/>
              </a:spcBef>
              <a:spcAft>
                <a:spcPts val="0"/>
              </a:spcAft>
            </a:pP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hưởng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đến</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sự</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lưu</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thông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p>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của</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máu</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a:t>
            </a:r>
            <a:endParaRPr lang="zh-CN" altLang="en-US"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5" name="Oval Callout 4"/>
          <p:cNvSpPr/>
          <p:nvPr/>
        </p:nvSpPr>
        <p:spPr>
          <a:xfrm>
            <a:off x="12710319" y="4472916"/>
            <a:ext cx="914400" cy="411431"/>
          </a:xfrm>
          <a:prstGeom prst="wedgeEllipseCallout">
            <a:avLst>
              <a:gd name="adj1" fmla="val -59294"/>
              <a:gd name="adj2" fmla="val 1394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i="1" dirty="0" smtClean="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6484" y="1655673"/>
            <a:ext cx="16069603" cy="1231106"/>
          </a:xfrm>
          <a:prstGeom prst="rect">
            <a:avLst/>
          </a:prstGeom>
        </p:spPr>
        <p:txBody>
          <a:bodyPr wrap="square">
            <a:spAutoFit/>
          </a:bodyPr>
          <a:lstStyle/>
          <a:p>
            <a:pPr lvl="0" eaLnBrk="1" fontAlgn="auto" hangingPunct="1">
              <a:spcBef>
                <a:spcPts val="0"/>
              </a:spcBef>
              <a:spcAft>
                <a:spcPts val="0"/>
              </a:spcAft>
            </a:pPr>
            <a:r>
              <a:rPr lang="en-US" sz="3800" b="1" dirty="0">
                <a:solidFill>
                  <a:srgbClr val="FF0066"/>
                </a:solidFill>
                <a:latin typeface="Times New Roman" panose="02020603050405020304" pitchFamily="18" charset="0"/>
                <a:cs typeface="Times New Roman" pitchFamily="18" charset="0"/>
              </a:rPr>
              <a:t>3</a:t>
            </a:r>
            <a:r>
              <a:rPr kumimoji="0" lang="en-US" sz="3800" b="1"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những việc làm bạn đã làm ở nhà , ở trường để chăm sóc, bảo vệ cơ quan tuần hoàn</a:t>
            </a:r>
            <a:r>
              <a:rPr lang="nl-NL" sz="3600" b="1" i="1"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575720" y="3443769"/>
            <a:ext cx="6019800" cy="3416320"/>
          </a:xfrm>
          <a:prstGeom prst="rect">
            <a:avLst/>
          </a:prstGeom>
          <a:noFill/>
        </p:spPr>
        <p:txBody>
          <a:bodyPr wrap="square" rtlCol="0">
            <a:spAutoFit/>
          </a:bodyPr>
          <a:lstStyle/>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Tập </a:t>
            </a:r>
            <a:r>
              <a:rPr lang="en-US" sz="3600" b="1" dirty="0" err="1">
                <a:solidFill>
                  <a:srgbClr val="0000CC"/>
                </a:solidFill>
                <a:latin typeface="Times New Roman" panose="02020603050405020304" pitchFamily="18" charset="0"/>
                <a:cs typeface="Times New Roman" panose="02020603050405020304" pitchFamily="18" charset="0"/>
              </a:rPr>
              <a:t>thể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buổi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ngày</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lí</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 calcmode="lin" valueType="num">
                                      <p:cBhvr additive="base">
                                        <p:cTn id="3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 calcmode="lin" valueType="num">
                                      <p:cBhvr additive="base">
                                        <p:cTn id="4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 name="文本框 19"/>
          <p:cNvSpPr txBox="1"/>
          <p:nvPr/>
        </p:nvSpPr>
        <p:spPr>
          <a:xfrm>
            <a:off x="746919" y="1673258"/>
            <a:ext cx="8601797" cy="921755"/>
          </a:xfrm>
          <a:prstGeom prst="rect">
            <a:avLst/>
          </a:prstGeom>
          <a:solidFill>
            <a:srgbClr val="FFDB40"/>
          </a:solidFill>
        </p:spPr>
        <p:txBody>
          <a:bodyPr wrap="square" rtlCol="0">
            <a:spAutoFit/>
          </a:bodyPr>
          <a:lstStyle/>
          <a:p>
            <a:pPr algn="ctr" eaLnBrk="1" fontAlgn="auto" hangingPunct="1">
              <a:spcBef>
                <a:spcPts val="0"/>
              </a:spcBef>
              <a:spcAft>
                <a:spcPts val="0"/>
              </a:spcAft>
              <a:defRPr/>
            </a:pP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Hoạt</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động</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vận</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dụng</a:t>
            </a:r>
            <a:endParaRPr lang="zh-CN" altLang="en-US"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endParaRPr>
          </a:p>
        </p:txBody>
      </p:sp>
      <p:sp>
        <p:nvSpPr>
          <p:cNvPr id="13" name="Rounded Rectangle 4">
            <a:extLst>
              <a:ext uri="{FF2B5EF4-FFF2-40B4-BE49-F238E27FC236}">
                <a16:creationId xmlns:a16="http://schemas.microsoft.com/office/drawing/2014/main" id="{20346CFB-86CB-4998-A822-77D0E3831F38}"/>
              </a:ext>
            </a:extLst>
          </p:cNvPr>
          <p:cNvSpPr/>
          <p:nvPr/>
        </p:nvSpPr>
        <p:spPr>
          <a:xfrm>
            <a:off x="1102854" y="2654799"/>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19" y="4102600"/>
            <a:ext cx="10840532" cy="429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2"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1" animBg="1"/>
      <p:bldP spid="13"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7071519" y="2742162"/>
            <a:ext cx="4419600" cy="1257269"/>
          </a:xfrm>
          <a:prstGeom prst="rect">
            <a:avLst/>
          </a:prstGeom>
          <a:noFill/>
          <a:ln>
            <a:noFill/>
          </a:ln>
          <a:effectLst/>
        </p:spPr>
        <p:txBody>
          <a:bodyPr lIns="91416" tIns="45710" rIns="91416" bIns="45710" rtlCol="0" anchor="ctr"/>
          <a:lstStyle/>
          <a:p>
            <a:pPr algn="ctr" defTabSz="914153" eaLnBrk="1" fontAlgn="auto" hangingPunct="1">
              <a:spcBef>
                <a:spcPts val="0"/>
              </a:spcBef>
              <a:spcAft>
                <a:spcPts val="0"/>
              </a:spcAft>
              <a:defRPr/>
            </a:pPr>
            <a:r>
              <a:rPr lang="en-US" sz="3600" b="1" kern="0" dirty="0" err="1">
                <a:solidFill>
                  <a:srgbClr val="FF0000"/>
                </a:solidFill>
                <a:latin typeface="Times New Roman" panose="02020603050405020304" pitchFamily="18" charset="0"/>
                <a:cs typeface="Times New Roman" panose="02020603050405020304" pitchFamily="18" charset="0"/>
              </a:rPr>
              <a:t>Thảo</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luận</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smtClean="0">
                <a:solidFill>
                  <a:srgbClr val="FF0000"/>
                </a:solidFill>
                <a:latin typeface="Times New Roman" panose="02020603050405020304" pitchFamily="18" charset="0"/>
                <a:cs typeface="Times New Roman" panose="02020603050405020304" pitchFamily="18" charset="0"/>
              </a:rPr>
              <a:t>theo</a:t>
            </a:r>
            <a:r>
              <a:rPr lang="en-US" sz="3600" b="1" kern="0" dirty="0" smtClean="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nhóm</a:t>
            </a:r>
            <a:endParaRPr lang="en-US" sz="3600" b="1" kern="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432719" y="4468170"/>
            <a:ext cx="13030200"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Vận động quá sức sẽ dẫn đến nhịp tim bất thường , gia tăng nguy cơ đột quỵ do trụy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78460" y="6096000"/>
            <a:ext cx="13944600" cy="2308324"/>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9" name="Rounded Rectangle 4">
            <a:extLst>
              <a:ext uri="{FF2B5EF4-FFF2-40B4-BE49-F238E27FC236}">
                <a16:creationId xmlns:a16="http://schemas.microsoft.com/office/drawing/2014/main" id="{20346CFB-86CB-4998-A822-77D0E3831F38}"/>
              </a:ext>
            </a:extLst>
          </p:cNvPr>
          <p:cNvSpPr/>
          <p:nvPr/>
        </p:nvSpPr>
        <p:spPr>
          <a:xfrm>
            <a:off x="670719" y="1614602"/>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p:cTn id="20"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p>
        </p:txBody>
      </p:sp>
      <p:sp>
        <p:nvSpPr>
          <p:cNvPr id="14" name="Rectangle 13"/>
          <p:cNvSpPr/>
          <p:nvPr/>
        </p:nvSpPr>
        <p:spPr>
          <a:xfrm>
            <a:off x="1851819" y="3506081"/>
            <a:ext cx="13030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Vận động quá sức sẽ dẫn đến nhịp tim bất thường , gia tăng nguy cơ đột quỵ do trụy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356519" y="4901784"/>
            <a:ext cx="139446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8319" y="2086933"/>
            <a:ext cx="15316200" cy="1200329"/>
          </a:xfrm>
          <a:prstGeom prst="rect">
            <a:avLst/>
          </a:prstGeom>
        </p:spPr>
        <p:txBody>
          <a:bodyPr wrap="square">
            <a:spAutoFit/>
          </a:bodyPr>
          <a:lstStyle/>
          <a:p>
            <a:pPr lvl="0"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người thân những việc cần làm để chăm sóc và bảo vệ cơ quan tuần hoàn</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p>
        </p:txBody>
      </p:sp>
      <p:sp>
        <p:nvSpPr>
          <p:cNvPr id="2" name="Rectangle 1"/>
          <p:cNvSpPr/>
          <p:nvPr/>
        </p:nvSpPr>
        <p:spPr>
          <a:xfrm>
            <a:off x="518319" y="2086933"/>
            <a:ext cx="15316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Chia sẻ với người thân những việc cần làm để chăm sóc và bảo vệ cơ quan tuần hoàn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719" y="3505200"/>
            <a:ext cx="61912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18556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064" y="2709254"/>
            <a:ext cx="9712036" cy="589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泪滴形 16"/>
          <p:cNvSpPr/>
          <p:nvPr/>
        </p:nvSpPr>
        <p:spPr bwMode="auto">
          <a:xfrm rot="10800000">
            <a:off x="772869" y="2042755"/>
            <a:ext cx="2625984" cy="1286106"/>
          </a:xfrm>
          <a:prstGeom prst="teardrop">
            <a:avLst/>
          </a:prstGeom>
          <a:solidFill>
            <a:srgbClr val="FFC000"/>
          </a:solidFill>
          <a:ln w="38100" cap="flat" cmpd="sng" algn="ctr">
            <a:solidFill>
              <a:sysClr val="window" lastClr="FFFFFF">
                <a:lumMod val="85000"/>
              </a:sysClr>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smtClean="0">
                <a:ln>
                  <a:noFill/>
                </a:ln>
                <a:solidFill>
                  <a:prstClr val="black"/>
                </a:solidFill>
                <a:effectLst/>
                <a:uLnTx/>
                <a:uFillTx/>
                <a:latin typeface="Arial" panose="020B0604020202020204" pitchFamily="34" charset="0"/>
              </a:rPr>
              <a:t> </a:t>
            </a:r>
            <a:endParaRPr kumimoji="0" lang="zh-CN" altLang="en-US" sz="2400" b="1"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 name="Rectangle 12"/>
          <p:cNvSpPr/>
          <p:nvPr/>
        </p:nvSpPr>
        <p:spPr>
          <a:xfrm>
            <a:off x="670719" y="2331865"/>
            <a:ext cx="2473584" cy="707886"/>
          </a:xfrm>
          <a:prstGeom prst="rect">
            <a:avLst/>
          </a:prstGeom>
        </p:spPr>
        <p:txBody>
          <a:bodyPr wrap="square">
            <a:spAutoFit/>
          </a:bodyPr>
          <a:lstStyle/>
          <a:p>
            <a:pPr eaLnBrk="1" fontAlgn="auto" hangingPunct="1">
              <a:spcBef>
                <a:spcPts val="0"/>
              </a:spcBef>
              <a:spcAft>
                <a:spcPts val="0"/>
              </a:spcAft>
            </a:pPr>
            <a:r>
              <a:rPr lang="nl-NL" sz="4000" b="1" i="1" dirty="0">
                <a:solidFill>
                  <a:srgbClr val="002060"/>
                </a:solidFill>
                <a:latin typeface="Times New Roman" panose="02020603050405020304" pitchFamily="18" charset="0"/>
                <a:cs typeface="Times New Roman" panose="02020603050405020304" pitchFamily="18" charset="0"/>
              </a:rPr>
              <a:t>Kết luận:</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692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13"/>
                                        </p:tgtEl>
                                        <p:attrNameLst>
                                          <p:attrName>ppt_x</p:attrName>
                                          <p:attrName>ppt_y</p:attrName>
                                        </p:attrNameLst>
                                      </p:cBhvr>
                                    </p:animMotion>
                                    <p:animRot by="1500000">
                                      <p:cBhvr>
                                        <p:cTn id="11" dur="125" fill="hold">
                                          <p:stCondLst>
                                            <p:cond delay="0"/>
                                          </p:stCondLst>
                                        </p:cTn>
                                        <p:tgtEl>
                                          <p:spTgt spid="13"/>
                                        </p:tgtEl>
                                        <p:attrNameLst>
                                          <p:attrName>r</p:attrName>
                                        </p:attrNameLst>
                                      </p:cBhvr>
                                    </p:animRot>
                                    <p:animRot by="-1500000">
                                      <p:cBhvr>
                                        <p:cTn id="12" dur="125" fill="hold">
                                          <p:stCondLst>
                                            <p:cond delay="125"/>
                                          </p:stCondLst>
                                        </p:cTn>
                                        <p:tgtEl>
                                          <p:spTgt spid="13"/>
                                        </p:tgtEl>
                                        <p:attrNameLst>
                                          <p:attrName>r</p:attrName>
                                        </p:attrNameLst>
                                      </p:cBhvr>
                                    </p:animRot>
                                    <p:animRot by="-1500000">
                                      <p:cBhvr>
                                        <p:cTn id="13" dur="125" fill="hold">
                                          <p:stCondLst>
                                            <p:cond delay="250"/>
                                          </p:stCondLst>
                                        </p:cTn>
                                        <p:tgtEl>
                                          <p:spTgt spid="13"/>
                                        </p:tgtEl>
                                        <p:attrNameLst>
                                          <p:attrName>r</p:attrName>
                                        </p:attrNameLst>
                                      </p:cBhvr>
                                    </p:animRot>
                                    <p:animRot by="1500000">
                                      <p:cBhvr>
                                        <p:cTn id="14" dur="125" fill="hold">
                                          <p:stCondLst>
                                            <p:cond delay="375"/>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9F63021D-D235-42EA-B810-5B003EBF2291}"/>
</file>

<file path=customXml/itemProps2.xml><?xml version="1.0" encoding="utf-8"?>
<ds:datastoreItem xmlns:ds="http://schemas.openxmlformats.org/officeDocument/2006/customXml" ds:itemID="{4C9F32DC-15D1-4DE4-A763-8F3EEA9DDE3C}"/>
</file>

<file path=customXml/itemProps3.xml><?xml version="1.0" encoding="utf-8"?>
<ds:datastoreItem xmlns:ds="http://schemas.openxmlformats.org/officeDocument/2006/customXml" ds:itemID="{1EF925BF-BD1A-4E93-8D6E-D2F2232362AF}"/>
</file>

<file path=docProps/app.xml><?xml version="1.0" encoding="utf-8"?>
<Properties xmlns="http://schemas.openxmlformats.org/officeDocument/2006/extended-properties" xmlns:vt="http://schemas.openxmlformats.org/officeDocument/2006/docPropsVTypes">
  <Template>Cascade</Template>
  <TotalTime>9956</TotalTime>
  <Words>710</Words>
  <Application>Microsoft Office PowerPoint</Application>
  <PresentationFormat>Custom</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字魂59号-创粗黑</vt:lpstr>
      <vt:lpstr>方正卡通简体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1102</cp:revision>
  <dcterms:created xsi:type="dcterms:W3CDTF">2008-09-09T22:52:10Z</dcterms:created>
  <dcterms:modified xsi:type="dcterms:W3CDTF">2022-07-22T14:35:46Z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