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4.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31"/>
  </p:notesMasterIdLst>
  <p:sldIdLst>
    <p:sldId id="280" r:id="rId3"/>
    <p:sldId id="557" r:id="rId4"/>
    <p:sldId id="261" r:id="rId5"/>
    <p:sldId id="285" r:id="rId6"/>
    <p:sldId id="283" r:id="rId7"/>
    <p:sldId id="264" r:id="rId8"/>
    <p:sldId id="536" r:id="rId9"/>
    <p:sldId id="266" r:id="rId10"/>
    <p:sldId id="303" r:id="rId11"/>
    <p:sldId id="537" r:id="rId12"/>
    <p:sldId id="538" r:id="rId13"/>
    <p:sldId id="510" r:id="rId14"/>
    <p:sldId id="540" r:id="rId15"/>
    <p:sldId id="559" r:id="rId16"/>
    <p:sldId id="515" r:id="rId17"/>
    <p:sldId id="541" r:id="rId18"/>
    <p:sldId id="547" r:id="rId19"/>
    <p:sldId id="548" r:id="rId20"/>
    <p:sldId id="549" r:id="rId21"/>
    <p:sldId id="550" r:id="rId22"/>
    <p:sldId id="551" r:id="rId23"/>
    <p:sldId id="553" r:id="rId24"/>
    <p:sldId id="554" r:id="rId25"/>
    <p:sldId id="555" r:id="rId26"/>
    <p:sldId id="560" r:id="rId27"/>
    <p:sldId id="556" r:id="rId28"/>
    <p:sldId id="301"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57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9BA3-F33C-4082-91C6-C6A693F76082}"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F23CF-57E7-4A33-870E-0DE3C4FF9D3C}" type="slidenum">
              <a:rPr lang="en-US" smtClean="0"/>
              <a:t>‹#›</a:t>
            </a:fld>
            <a:endParaRPr lang="en-US"/>
          </a:p>
        </p:txBody>
      </p:sp>
    </p:spTree>
    <p:extLst>
      <p:ext uri="{BB962C8B-B14F-4D97-AF65-F5344CB8AC3E}">
        <p14:creationId xmlns:p14="http://schemas.microsoft.com/office/powerpoint/2010/main" val="82160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9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5247796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34805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93669183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430921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2800653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48930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142446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515643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8578337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86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8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712078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417401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60691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90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22942683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2023/3/5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962587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2423046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160455128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8.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31.png"/><Relationship Id="rId12"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33.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2.wdp"/><Relationship Id="rId7"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2.wdp"/><Relationship Id="rId7"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8.png"/><Relationship Id="rId7" Type="http://schemas.openxmlformats.org/officeDocument/2006/relationships/image" Target="../media/image51.jp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8.png"/><Relationship Id="rId7" Type="http://schemas.openxmlformats.org/officeDocument/2006/relationships/image" Target="../media/image51.jp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8.png"/><Relationship Id="rId7" Type="http://schemas.openxmlformats.org/officeDocument/2006/relationships/image" Target="../media/image51.jp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8.png"/><Relationship Id="rId7" Type="http://schemas.openxmlformats.org/officeDocument/2006/relationships/image" Target="../media/image51.jp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51.jp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8.png"/><Relationship Id="rId7" Type="http://schemas.openxmlformats.org/officeDocument/2006/relationships/image" Target="../media/image51.jp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1.jp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31.png"/><Relationship Id="rId12"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33.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58.png"/><Relationship Id="rId5" Type="http://schemas.openxmlformats.org/officeDocument/2006/relationships/image" Target="../media/image17.png"/><Relationship Id="rId10" Type="http://schemas.microsoft.com/office/2007/relationships/hdphoto" Target="../media/hdphoto4.wdp"/><Relationship Id="rId4" Type="http://schemas.openxmlformats.org/officeDocument/2006/relationships/image" Target="../media/image16.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31.png"/><Relationship Id="rId12"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33.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1.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63.png"/><Relationship Id="rId2" Type="http://schemas.openxmlformats.org/officeDocument/2006/relationships/audio" Target="../media/media2.mp3"/><Relationship Id="rId16" Type="http://schemas.openxmlformats.org/officeDocument/2006/relationships/image" Target="../media/image24.png"/><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3.png"/><Relationship Id="rId10" Type="http://schemas.openxmlformats.org/officeDocument/2006/relationships/image" Target="../media/image17.png"/><Relationship Id="rId4" Type="http://schemas.openxmlformats.org/officeDocument/2006/relationships/image" Target="../media/image10.jpeg"/><Relationship Id="rId9" Type="http://schemas.openxmlformats.org/officeDocument/2006/relationships/image" Target="../media/image16.png"/><Relationship Id="rId1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8.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31.png"/><Relationship Id="rId12"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33.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298" y="-600762"/>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43106" y="-61507"/>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206050" cy="1684393"/>
            <a:chOff x="0" y="5207000"/>
            <a:chExt cx="12206050" cy="1684393"/>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5450" y="5329806"/>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90" y="5985687"/>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id="{DFD3B419-A68A-4F78-940C-BB76F812D52E}"/>
              </a:ext>
            </a:extLst>
          </p:cNvPr>
          <p:cNvPicPr>
            <a:picLocks noChangeAspect="1"/>
          </p:cNvPicPr>
          <p:nvPr/>
        </p:nvPicPr>
        <p:blipFill>
          <a:blip r:embed="rId13"/>
          <a:stretch>
            <a:fillRect/>
          </a:stretch>
        </p:blipFill>
        <p:spPr>
          <a:xfrm>
            <a:off x="2669364" y="835426"/>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pic>
        <p:nvPicPr>
          <p:cNvPr id="17" name="Picture 16" descr="A picture containing text, table, indoor, toy&#10;&#10;Description automatically generated">
            <a:extLst>
              <a:ext uri="{FF2B5EF4-FFF2-40B4-BE49-F238E27FC236}">
                <a16:creationId xmlns:a16="http://schemas.microsoft.com/office/drawing/2014/main" id="{6A5F71FF-5723-BEC6-9DCF-D576FB2384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368" y="2053068"/>
            <a:ext cx="7440314" cy="4567372"/>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8" name="Rectangle: Rounded Corners 3">
            <a:extLst>
              <a:ext uri="{FF2B5EF4-FFF2-40B4-BE49-F238E27FC236}">
                <a16:creationId xmlns:a16="http://schemas.microsoft.com/office/drawing/2014/main" id="{3753B882-32F8-0AB8-D9B3-F9374F934DFA}"/>
              </a:ext>
            </a:extLst>
          </p:cNvPr>
          <p:cNvSpPr/>
          <p:nvPr/>
        </p:nvSpPr>
        <p:spPr>
          <a:xfrm>
            <a:off x="1017669" y="344377"/>
            <a:ext cx="11064099" cy="1223462"/>
          </a:xfrm>
          <a:custGeom>
            <a:avLst/>
            <a:gdLst>
              <a:gd name="connsiteX0" fmla="*/ 0 w 10821103"/>
              <a:gd name="connsiteY0" fmla="*/ 826334 h 1652667"/>
              <a:gd name="connsiteX1" fmla="*/ 826334 w 10821103"/>
              <a:gd name="connsiteY1" fmla="*/ 0 h 1652667"/>
              <a:gd name="connsiteX2" fmla="*/ 9994770 w 10821103"/>
              <a:gd name="connsiteY2" fmla="*/ 0 h 1652667"/>
              <a:gd name="connsiteX3" fmla="*/ 10821104 w 10821103"/>
              <a:gd name="connsiteY3" fmla="*/ 826334 h 1652667"/>
              <a:gd name="connsiteX4" fmla="*/ 10821103 w 10821103"/>
              <a:gd name="connsiteY4" fmla="*/ 826334 h 1652667"/>
              <a:gd name="connsiteX5" fmla="*/ 9994769 w 10821103"/>
              <a:gd name="connsiteY5" fmla="*/ 1652668 h 1652667"/>
              <a:gd name="connsiteX6" fmla="*/ 826334 w 10821103"/>
              <a:gd name="connsiteY6" fmla="*/ 1652667 h 1652667"/>
              <a:gd name="connsiteX7" fmla="*/ 0 w 10821103"/>
              <a:gd name="connsiteY7" fmla="*/ 826333 h 1652667"/>
              <a:gd name="connsiteX8" fmla="*/ 0 w 10821103"/>
              <a:gd name="connsiteY8" fmla="*/ 826334 h 165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652667" fill="none" extrusionOk="0">
                <a:moveTo>
                  <a:pt x="0" y="826334"/>
                </a:moveTo>
                <a:cubicBezTo>
                  <a:pt x="-10960" y="299913"/>
                  <a:pt x="380876" y="-22654"/>
                  <a:pt x="826334" y="0"/>
                </a:cubicBezTo>
                <a:cubicBezTo>
                  <a:pt x="2648784" y="82930"/>
                  <a:pt x="6789307" y="28335"/>
                  <a:pt x="9994770" y="0"/>
                </a:cubicBezTo>
                <a:cubicBezTo>
                  <a:pt x="10458362" y="52657"/>
                  <a:pt x="10772996" y="304206"/>
                  <a:pt x="10821104" y="826334"/>
                </a:cubicBezTo>
                <a:lnTo>
                  <a:pt x="10821103" y="826334"/>
                </a:lnTo>
                <a:cubicBezTo>
                  <a:pt x="10790794" y="1318309"/>
                  <a:pt x="10494004" y="1709701"/>
                  <a:pt x="9994769" y="1652668"/>
                </a:cubicBezTo>
                <a:cubicBezTo>
                  <a:pt x="6679151" y="1609341"/>
                  <a:pt x="5284985" y="1626971"/>
                  <a:pt x="826334" y="1652667"/>
                </a:cubicBezTo>
                <a:cubicBezTo>
                  <a:pt x="318329" y="1631323"/>
                  <a:pt x="14931" y="1343073"/>
                  <a:pt x="0" y="826333"/>
                </a:cubicBezTo>
                <a:lnTo>
                  <a:pt x="0" y="826334"/>
                </a:lnTo>
                <a:close/>
              </a:path>
              <a:path w="10821103" h="1652667" stroke="0" extrusionOk="0">
                <a:moveTo>
                  <a:pt x="0" y="826334"/>
                </a:moveTo>
                <a:cubicBezTo>
                  <a:pt x="-8132" y="367590"/>
                  <a:pt x="373042" y="-21628"/>
                  <a:pt x="826334" y="0"/>
                </a:cubicBezTo>
                <a:cubicBezTo>
                  <a:pt x="5177237" y="158897"/>
                  <a:pt x="8102899" y="6292"/>
                  <a:pt x="9994770" y="0"/>
                </a:cubicBezTo>
                <a:cubicBezTo>
                  <a:pt x="10422380" y="-51234"/>
                  <a:pt x="10857841" y="392042"/>
                  <a:pt x="10821104" y="826334"/>
                </a:cubicBezTo>
                <a:lnTo>
                  <a:pt x="10821103" y="826334"/>
                </a:lnTo>
                <a:cubicBezTo>
                  <a:pt x="10757128" y="1313850"/>
                  <a:pt x="10474247" y="1685308"/>
                  <a:pt x="9994769" y="1652668"/>
                </a:cubicBezTo>
                <a:cubicBezTo>
                  <a:pt x="7646397" y="1715050"/>
                  <a:pt x="3042508" y="1697236"/>
                  <a:pt x="826334" y="1652667"/>
                </a:cubicBezTo>
                <a:cubicBezTo>
                  <a:pt x="337640" y="1713265"/>
                  <a:pt x="59882" y="1323508"/>
                  <a:pt x="0" y="826333"/>
                </a:cubicBezTo>
                <a:lnTo>
                  <a:pt x="0" y="826334"/>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prstClr val="black"/>
                </a:solidFill>
                <a:latin typeface="Tahoma" panose="020B0604030504040204" pitchFamily="34" charset="0"/>
                <a:ea typeface="Tahoma" panose="020B0604030504040204" pitchFamily="34" charset="0"/>
                <a:cs typeface="Tahoma" panose="020B0604030504040204" pitchFamily="34" charset="0"/>
              </a:rPr>
              <a:t>V</a:t>
            </a:r>
            <a:r>
              <a:rPr lang="vi-VN" sz="4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ậy những thực phẩm như thế nào là không có lợi cho cơ quan tuần hoàn?</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1" name="Picture 40"/>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100000" l="6667" r="100000">
                        <a14:foregroundMark x1="18167" y1="23000" x2="89333" y2="72000"/>
                        <a14:foregroundMark x1="78667" y1="20500" x2="15833" y2="77667"/>
                        <a14:foregroundMark x1="57333" y1="14333" x2="52333" y2="85167"/>
                        <a14:foregroundMark x1="14000" y1="49667" x2="93500" y2="52833"/>
                        <a14:backgroundMark x1="78667" y1="76833" x2="99000" y2="98167"/>
                        <a14:backgroundMark x1="62333" y1="82000" x2="70500" y2="99333"/>
                        <a14:backgroundMark x1="25667" y1="76833" x2="29667" y2="99333"/>
                        <a14:backgroundMark x1="43000" y1="81000" x2="44000" y2="92167"/>
                      </a14:backgroundRemoval>
                    </a14:imgEffect>
                  </a14:imgLayer>
                </a14:imgProps>
              </a:ext>
              <a:ext uri="{28A0092B-C50C-407E-A947-70E740481C1C}">
                <a14:useLocalDpi xmlns:a14="http://schemas.microsoft.com/office/drawing/2010/main" val="0"/>
              </a:ext>
            </a:extLst>
          </a:blip>
          <a:stretch>
            <a:fillRect/>
          </a:stretch>
        </p:blipFill>
        <p:spPr>
          <a:xfrm>
            <a:off x="0" y="140602"/>
            <a:ext cx="1527056" cy="1527056"/>
          </a:xfrm>
          <a:prstGeom prst="rect">
            <a:avLst/>
          </a:prstGeom>
        </p:spPr>
      </p:pic>
    </p:spTree>
    <p:extLst>
      <p:ext uri="{BB962C8B-B14F-4D97-AF65-F5344CB8AC3E}">
        <p14:creationId xmlns:p14="http://schemas.microsoft.com/office/powerpoint/2010/main" val="75272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a:extLst>
              <a:ext uri="{FF2B5EF4-FFF2-40B4-BE49-F238E27FC236}">
                <a16:creationId xmlns:a16="http://schemas.microsoft.com/office/drawing/2014/main" id="{74E13925-83B7-402E-BDFB-59853EA164C2}"/>
              </a:ext>
            </a:extLst>
          </p:cNvPr>
          <p:cNvGrpSpPr/>
          <p:nvPr/>
        </p:nvGrpSpPr>
        <p:grpSpPr>
          <a:xfrm>
            <a:off x="39732" y="5706559"/>
            <a:ext cx="12152268" cy="1151441"/>
            <a:chOff x="-2055784" y="5706558"/>
            <a:chExt cx="12152268" cy="1151441"/>
          </a:xfrm>
        </p:grpSpPr>
        <p:pic>
          <p:nvPicPr>
            <p:cNvPr id="128" name="图片 127">
              <a:extLst>
                <a:ext uri="{FF2B5EF4-FFF2-40B4-BE49-F238E27FC236}">
                  <a16:creationId xmlns:a16="http://schemas.microsoft.com/office/drawing/2014/main" id="{4AA3F734-DAB9-4A4C-89A9-4FF81C2DF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9" name="图片 128">
              <a:extLst>
                <a:ext uri="{FF2B5EF4-FFF2-40B4-BE49-F238E27FC236}">
                  <a16:creationId xmlns:a16="http://schemas.microsoft.com/office/drawing/2014/main" id="{9FDBF539-0059-48F1-BB8F-00F8B8A35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0" name="图片 129">
              <a:extLst>
                <a:ext uri="{FF2B5EF4-FFF2-40B4-BE49-F238E27FC236}">
                  <a16:creationId xmlns:a16="http://schemas.microsoft.com/office/drawing/2014/main" id="{94B171AE-CDC5-491A-8ACA-59F194BC5DC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1" name="图片 130">
              <a:extLst>
                <a:ext uri="{FF2B5EF4-FFF2-40B4-BE49-F238E27FC236}">
                  <a16:creationId xmlns:a16="http://schemas.microsoft.com/office/drawing/2014/main" id="{6B67ECE9-A91A-46D1-B603-458FA1792BE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2" name="图片 131">
              <a:extLst>
                <a:ext uri="{FF2B5EF4-FFF2-40B4-BE49-F238E27FC236}">
                  <a16:creationId xmlns:a16="http://schemas.microsoft.com/office/drawing/2014/main" id="{21ECB382-96A8-42AA-9019-AC5B8D680523}"/>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3" name="图片 132">
              <a:extLst>
                <a:ext uri="{FF2B5EF4-FFF2-40B4-BE49-F238E27FC236}">
                  <a16:creationId xmlns:a16="http://schemas.microsoft.com/office/drawing/2014/main" id="{F33019CE-F292-45D4-9301-41C067973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4" name="图片 133">
              <a:extLst>
                <a:ext uri="{FF2B5EF4-FFF2-40B4-BE49-F238E27FC236}">
                  <a16:creationId xmlns:a16="http://schemas.microsoft.com/office/drawing/2014/main" id="{67BE5451-EFF8-415B-B8FD-B183A569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4" name="TextBox 33">
            <a:extLst>
              <a:ext uri="{FF2B5EF4-FFF2-40B4-BE49-F238E27FC236}">
                <a16:creationId xmlns:a16="http://schemas.microsoft.com/office/drawing/2014/main" id="{F744BC24-0EFE-1C44-C8C7-7CEDEC5CF880}"/>
              </a:ext>
            </a:extLst>
          </p:cNvPr>
          <p:cNvSpPr txBox="1"/>
          <p:nvPr/>
        </p:nvSpPr>
        <p:spPr>
          <a:xfrm>
            <a:off x="0" y="990537"/>
            <a:ext cx="12192000" cy="2554545"/>
          </a:xfrm>
          <a:custGeom>
            <a:avLst/>
            <a:gdLst>
              <a:gd name="connsiteX0" fmla="*/ 0 w 11568982"/>
              <a:gd name="connsiteY0" fmla="*/ 1041606 h 6249512"/>
              <a:gd name="connsiteX1" fmla="*/ 1041606 w 11568982"/>
              <a:gd name="connsiteY1" fmla="*/ 0 h 6249512"/>
              <a:gd name="connsiteX2" fmla="*/ 10527376 w 11568982"/>
              <a:gd name="connsiteY2" fmla="*/ 0 h 6249512"/>
              <a:gd name="connsiteX3" fmla="*/ 11568982 w 11568982"/>
              <a:gd name="connsiteY3" fmla="*/ 1041606 h 6249512"/>
              <a:gd name="connsiteX4" fmla="*/ 11568982 w 11568982"/>
              <a:gd name="connsiteY4" fmla="*/ 5207906 h 6249512"/>
              <a:gd name="connsiteX5" fmla="*/ 10527376 w 11568982"/>
              <a:gd name="connsiteY5" fmla="*/ 6249512 h 6249512"/>
              <a:gd name="connsiteX6" fmla="*/ 1041606 w 11568982"/>
              <a:gd name="connsiteY6" fmla="*/ 6249512 h 6249512"/>
              <a:gd name="connsiteX7" fmla="*/ 0 w 11568982"/>
              <a:gd name="connsiteY7" fmla="*/ 5207906 h 6249512"/>
              <a:gd name="connsiteX8" fmla="*/ 0 w 11568982"/>
              <a:gd name="connsiteY8" fmla="*/ 1041606 h 62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982" h="6249512" fill="none" extrusionOk="0">
                <a:moveTo>
                  <a:pt x="0" y="1041606"/>
                </a:moveTo>
                <a:cubicBezTo>
                  <a:pt x="-6357" y="418364"/>
                  <a:pt x="386289" y="-5667"/>
                  <a:pt x="1041606" y="0"/>
                </a:cubicBezTo>
                <a:cubicBezTo>
                  <a:pt x="3370400" y="87592"/>
                  <a:pt x="8366685" y="46549"/>
                  <a:pt x="10527376" y="0"/>
                </a:cubicBezTo>
                <a:cubicBezTo>
                  <a:pt x="11084685" y="-34496"/>
                  <a:pt x="11668246" y="458318"/>
                  <a:pt x="11568982" y="1041606"/>
                </a:cubicBezTo>
                <a:cubicBezTo>
                  <a:pt x="11620466" y="1574438"/>
                  <a:pt x="11669632" y="4157522"/>
                  <a:pt x="11568982" y="5207906"/>
                </a:cubicBezTo>
                <a:cubicBezTo>
                  <a:pt x="11548547" y="5766845"/>
                  <a:pt x="11042457" y="6225317"/>
                  <a:pt x="10527376" y="6249512"/>
                </a:cubicBezTo>
                <a:cubicBezTo>
                  <a:pt x="6737200" y="6083877"/>
                  <a:pt x="5746706" y="6329958"/>
                  <a:pt x="1041606" y="6249512"/>
                </a:cubicBezTo>
                <a:cubicBezTo>
                  <a:pt x="484719" y="6242857"/>
                  <a:pt x="-23591" y="5749729"/>
                  <a:pt x="0" y="5207906"/>
                </a:cubicBezTo>
                <a:cubicBezTo>
                  <a:pt x="-147261" y="3780834"/>
                  <a:pt x="161274" y="2632154"/>
                  <a:pt x="0" y="1041606"/>
                </a:cubicBezTo>
                <a:close/>
              </a:path>
              <a:path w="11568982" h="6249512" stroke="0" extrusionOk="0">
                <a:moveTo>
                  <a:pt x="0" y="1041606"/>
                </a:moveTo>
                <a:cubicBezTo>
                  <a:pt x="-68742" y="434765"/>
                  <a:pt x="496897" y="23443"/>
                  <a:pt x="1041606" y="0"/>
                </a:cubicBezTo>
                <a:cubicBezTo>
                  <a:pt x="5098625" y="165973"/>
                  <a:pt x="6175451" y="17081"/>
                  <a:pt x="10527376" y="0"/>
                </a:cubicBezTo>
                <a:cubicBezTo>
                  <a:pt x="11099799" y="46435"/>
                  <a:pt x="11564575" y="511244"/>
                  <a:pt x="11568982" y="1041606"/>
                </a:cubicBezTo>
                <a:cubicBezTo>
                  <a:pt x="11695366" y="2321934"/>
                  <a:pt x="11480119" y="4769686"/>
                  <a:pt x="11568982" y="5207906"/>
                </a:cubicBezTo>
                <a:cubicBezTo>
                  <a:pt x="11669967" y="5754644"/>
                  <a:pt x="11091769" y="6333170"/>
                  <a:pt x="10527376" y="6249512"/>
                </a:cubicBezTo>
                <a:cubicBezTo>
                  <a:pt x="6735678" y="6375425"/>
                  <a:pt x="5680594" y="6259933"/>
                  <a:pt x="1041606" y="6249512"/>
                </a:cubicBezTo>
                <a:cubicBezTo>
                  <a:pt x="561964" y="6233311"/>
                  <a:pt x="-42314" y="5691532"/>
                  <a:pt x="0" y="5207906"/>
                </a:cubicBezTo>
                <a:cubicBezTo>
                  <a:pt x="54676" y="3933174"/>
                  <a:pt x="-29000" y="1636616"/>
                  <a:pt x="0" y="104160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r>
              <a:rPr lang="vi-VN" sz="4000" dirty="0" smtClean="0">
                <a:latin typeface="Tahoma" panose="020B0604030504040204" pitchFamily="34" charset="0"/>
                <a:ea typeface="Tahoma" panose="020B0604030504040204" pitchFamily="34" charset="0"/>
                <a:cs typeface="Tahoma" panose="020B0604030504040204" pitchFamily="34" charset="0"/>
              </a:rPr>
              <a:t>Những thực phẩm không lợi cho hệ tuần hoàn là những thực phẩm chứa nhiều gia vị như muối, đường, nhiều chất bảo quản, nhiều chất béo xấu, các thực phẩm </a:t>
            </a:r>
            <a:r>
              <a:rPr lang="vi-VN" sz="4000" dirty="0">
                <a:latin typeface="Tahoma" panose="020B0604030504040204" pitchFamily="34" charset="0"/>
                <a:ea typeface="Tahoma" panose="020B0604030504040204" pitchFamily="34" charset="0"/>
                <a:cs typeface="Tahoma" panose="020B0604030504040204" pitchFamily="34" charset="0"/>
              </a:rPr>
              <a:t>muối chua </a:t>
            </a:r>
            <a:r>
              <a:rPr lang="vi-VN" sz="4000" dirty="0" smtClean="0">
                <a:latin typeface="Tahoma" panose="020B0604030504040204" pitchFamily="34" charset="0"/>
                <a:ea typeface="Tahoma" panose="020B0604030504040204" pitchFamily="34" charset="0"/>
                <a:cs typeface="Tahoma" panose="020B0604030504040204" pitchFamily="34" charset="0"/>
              </a:rPr>
              <a:t>và các </a:t>
            </a:r>
            <a:r>
              <a:rPr lang="vi-VN" sz="4000" dirty="0">
                <a:latin typeface="Tahoma" panose="020B0604030504040204" pitchFamily="34" charset="0"/>
                <a:ea typeface="Tahoma" panose="020B0604030504040204" pitchFamily="34" charset="0"/>
                <a:cs typeface="Tahoma" panose="020B0604030504040204" pitchFamily="34" charset="0"/>
              </a:rPr>
              <a:t>đồ uống có cồn.</a:t>
            </a:r>
          </a:p>
        </p:txBody>
      </p:sp>
      <p:pic>
        <p:nvPicPr>
          <p:cNvPr id="11" name="Picture 10"/>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6667" r="94333">
                        <a14:foregroundMark x1="18167" y1="23000" x2="89333" y2="72000"/>
                        <a14:foregroundMark x1="78667" y1="20500" x2="15833" y2="77667"/>
                        <a14:foregroundMark x1="57333" y1="14333" x2="52333" y2="85167"/>
                        <a14:foregroundMark x1="14000" y1="49667" x2="93500" y2="52833"/>
                      </a14:backgroundRemoval>
                    </a14:imgEffect>
                  </a14:imgLayer>
                </a14:imgProps>
              </a:ext>
              <a:ext uri="{28A0092B-C50C-407E-A947-70E740481C1C}">
                <a14:useLocalDpi xmlns:a14="http://schemas.microsoft.com/office/drawing/2010/main" val="0"/>
              </a:ext>
            </a:extLst>
          </a:blip>
          <a:stretch>
            <a:fillRect/>
          </a:stretch>
        </p:blipFill>
        <p:spPr>
          <a:xfrm>
            <a:off x="-172933" y="-119091"/>
            <a:ext cx="1403266" cy="1403266"/>
          </a:xfrm>
          <a:prstGeom prst="rect">
            <a:avLst/>
          </a:prstGeom>
        </p:spPr>
      </p:pic>
      <p:pic>
        <p:nvPicPr>
          <p:cNvPr id="12" name="Picture 11"/>
          <p:cNvPicPr>
            <a:picLocks noChangeAspect="1"/>
          </p:cNvPicPr>
          <p:nvPr/>
        </p:nvPicPr>
        <p:blipFill>
          <a:blip r:embed="rId9" cstate="hqprint">
            <a:extLst>
              <a:ext uri="{BEBA8EAE-BF5A-486C-A8C5-ECC9F3942E4B}">
                <a14:imgProps xmlns:a14="http://schemas.microsoft.com/office/drawing/2010/main">
                  <a14:imgLayer r:embed="rId10">
                    <a14:imgEffect>
                      <a14:backgroundRemoval t="2455" b="96909" l="10000" r="90000">
                        <a14:foregroundMark x1="45727" y1="28091" x2="44636" y2="31636"/>
                      </a14:backgroundRemoval>
                    </a14:imgEffect>
                  </a14:imgLayer>
                </a14:imgProps>
              </a:ext>
              <a:ext uri="{28A0092B-C50C-407E-A947-70E740481C1C}">
                <a14:useLocalDpi xmlns:a14="http://schemas.microsoft.com/office/drawing/2010/main" val="0"/>
              </a:ext>
            </a:extLst>
          </a:blip>
          <a:stretch>
            <a:fillRect/>
          </a:stretch>
        </p:blipFill>
        <p:spPr>
          <a:xfrm>
            <a:off x="9647682" y="3914709"/>
            <a:ext cx="2943291" cy="2943291"/>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0" b="99615" l="0" r="99625">
                        <a14:foregroundMark x1="15197" y1="17115" x2="33771" y2="41154"/>
                        <a14:foregroundMark x1="14634" y1="18269" x2="13321" y2="29231"/>
                      </a14:backgroundRemoval>
                    </a14:imgEffect>
                  </a14:imgLayer>
                </a14:imgProps>
              </a:ext>
              <a:ext uri="{28A0092B-C50C-407E-A947-70E740481C1C}">
                <a14:useLocalDpi xmlns:a14="http://schemas.microsoft.com/office/drawing/2010/main" val="0"/>
              </a:ext>
            </a:extLst>
          </a:blip>
          <a:stretch>
            <a:fillRect/>
          </a:stretch>
        </p:blipFill>
        <p:spPr>
          <a:xfrm>
            <a:off x="-300097" y="3904476"/>
            <a:ext cx="2298572" cy="2242509"/>
          </a:xfrm>
          <a:prstGeom prst="rect">
            <a:avLst/>
          </a:prstGeom>
        </p:spPr>
      </p:pic>
    </p:spTree>
    <p:extLst>
      <p:ext uri="{BB962C8B-B14F-4D97-AF65-F5344CB8AC3E}">
        <p14:creationId xmlns:p14="http://schemas.microsoft.com/office/powerpoint/2010/main" val="272173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3753B882-32F8-0AB8-D9B3-F9374F934DFA}"/>
              </a:ext>
            </a:extLst>
          </p:cNvPr>
          <p:cNvSpPr/>
          <p:nvPr/>
        </p:nvSpPr>
        <p:spPr>
          <a:xfrm>
            <a:off x="557464" y="0"/>
            <a:ext cx="11732347" cy="1270720"/>
          </a:xfrm>
          <a:custGeom>
            <a:avLst/>
            <a:gdLst>
              <a:gd name="connsiteX0" fmla="*/ 0 w 10821103"/>
              <a:gd name="connsiteY0" fmla="*/ 826334 h 1652667"/>
              <a:gd name="connsiteX1" fmla="*/ 826334 w 10821103"/>
              <a:gd name="connsiteY1" fmla="*/ 0 h 1652667"/>
              <a:gd name="connsiteX2" fmla="*/ 9994770 w 10821103"/>
              <a:gd name="connsiteY2" fmla="*/ 0 h 1652667"/>
              <a:gd name="connsiteX3" fmla="*/ 10821104 w 10821103"/>
              <a:gd name="connsiteY3" fmla="*/ 826334 h 1652667"/>
              <a:gd name="connsiteX4" fmla="*/ 10821103 w 10821103"/>
              <a:gd name="connsiteY4" fmla="*/ 826334 h 1652667"/>
              <a:gd name="connsiteX5" fmla="*/ 9994769 w 10821103"/>
              <a:gd name="connsiteY5" fmla="*/ 1652668 h 1652667"/>
              <a:gd name="connsiteX6" fmla="*/ 826334 w 10821103"/>
              <a:gd name="connsiteY6" fmla="*/ 1652667 h 1652667"/>
              <a:gd name="connsiteX7" fmla="*/ 0 w 10821103"/>
              <a:gd name="connsiteY7" fmla="*/ 826333 h 1652667"/>
              <a:gd name="connsiteX8" fmla="*/ 0 w 10821103"/>
              <a:gd name="connsiteY8" fmla="*/ 826334 h 165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652667" fill="none" extrusionOk="0">
                <a:moveTo>
                  <a:pt x="0" y="826334"/>
                </a:moveTo>
                <a:cubicBezTo>
                  <a:pt x="-10960" y="299913"/>
                  <a:pt x="380876" y="-22654"/>
                  <a:pt x="826334" y="0"/>
                </a:cubicBezTo>
                <a:cubicBezTo>
                  <a:pt x="2648784" y="82930"/>
                  <a:pt x="6789307" y="28335"/>
                  <a:pt x="9994770" y="0"/>
                </a:cubicBezTo>
                <a:cubicBezTo>
                  <a:pt x="10458362" y="52657"/>
                  <a:pt x="10772996" y="304206"/>
                  <a:pt x="10821104" y="826334"/>
                </a:cubicBezTo>
                <a:lnTo>
                  <a:pt x="10821103" y="826334"/>
                </a:lnTo>
                <a:cubicBezTo>
                  <a:pt x="10790794" y="1318309"/>
                  <a:pt x="10494004" y="1709701"/>
                  <a:pt x="9994769" y="1652668"/>
                </a:cubicBezTo>
                <a:cubicBezTo>
                  <a:pt x="6679151" y="1609341"/>
                  <a:pt x="5284985" y="1626971"/>
                  <a:pt x="826334" y="1652667"/>
                </a:cubicBezTo>
                <a:cubicBezTo>
                  <a:pt x="318329" y="1631323"/>
                  <a:pt x="14931" y="1343073"/>
                  <a:pt x="0" y="826333"/>
                </a:cubicBezTo>
                <a:lnTo>
                  <a:pt x="0" y="826334"/>
                </a:lnTo>
                <a:close/>
              </a:path>
              <a:path w="10821103" h="1652667" stroke="0" extrusionOk="0">
                <a:moveTo>
                  <a:pt x="0" y="826334"/>
                </a:moveTo>
                <a:cubicBezTo>
                  <a:pt x="-8132" y="367590"/>
                  <a:pt x="373042" y="-21628"/>
                  <a:pt x="826334" y="0"/>
                </a:cubicBezTo>
                <a:cubicBezTo>
                  <a:pt x="5177237" y="158897"/>
                  <a:pt x="8102899" y="6292"/>
                  <a:pt x="9994770" y="0"/>
                </a:cubicBezTo>
                <a:cubicBezTo>
                  <a:pt x="10422380" y="-51234"/>
                  <a:pt x="10857841" y="392042"/>
                  <a:pt x="10821104" y="826334"/>
                </a:cubicBezTo>
                <a:lnTo>
                  <a:pt x="10821103" y="826334"/>
                </a:lnTo>
                <a:cubicBezTo>
                  <a:pt x="10757128" y="1313850"/>
                  <a:pt x="10474247" y="1685308"/>
                  <a:pt x="9994769" y="1652668"/>
                </a:cubicBezTo>
                <a:cubicBezTo>
                  <a:pt x="7646397" y="1715050"/>
                  <a:pt x="3042508" y="1697236"/>
                  <a:pt x="826334" y="1652667"/>
                </a:cubicBezTo>
                <a:cubicBezTo>
                  <a:pt x="337640" y="1713265"/>
                  <a:pt x="59882" y="1323508"/>
                  <a:pt x="0" y="826333"/>
                </a:cubicBezTo>
                <a:lnTo>
                  <a:pt x="0" y="826334"/>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4000" dirty="0" smtClean="0">
                <a:solidFill>
                  <a:prstClr val="black"/>
                </a:solidFill>
                <a:latin typeface="Tahoma" panose="020B0604030504040204" pitchFamily="34" charset="0"/>
                <a:ea typeface="Tahoma" panose="020B0604030504040204" pitchFamily="34" charset="0"/>
                <a:cs typeface="Tahoma" panose="020B0604030504040204" pitchFamily="34" charset="0"/>
              </a:rPr>
              <a:t>Em hãy kể tên những thực phẩm có lợi cho cơ quan tuần hoàn mà em biết?</a:t>
            </a:r>
            <a:endParaRPr kumimoji="0" lang="en-US" sz="4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100000" l="6667" r="100000">
                        <a14:foregroundMark x1="18167" y1="23000" x2="89333" y2="72000"/>
                        <a14:foregroundMark x1="78667" y1="20500" x2="15833" y2="77667"/>
                        <a14:foregroundMark x1="57333" y1="14333" x2="52333" y2="85167"/>
                        <a14:foregroundMark x1="14000" y1="49667" x2="93500" y2="52833"/>
                        <a14:backgroundMark x1="78667" y1="76833" x2="99000" y2="98167"/>
                        <a14:backgroundMark x1="62333" y1="82000" x2="70500" y2="99333"/>
                        <a14:backgroundMark x1="25667" y1="76833" x2="29667" y2="99333"/>
                        <a14:backgroundMark x1="43000" y1="81000" x2="44000" y2="92167"/>
                      </a14:backgroundRemoval>
                    </a14:imgEffect>
                  </a14:imgLayer>
                </a14:imgProps>
              </a:ext>
              <a:ext uri="{28A0092B-C50C-407E-A947-70E740481C1C}">
                <a14:useLocalDpi xmlns:a14="http://schemas.microsoft.com/office/drawing/2010/main" val="0"/>
              </a:ext>
            </a:extLst>
          </a:blip>
          <a:stretch>
            <a:fillRect/>
          </a:stretch>
        </p:blipFill>
        <p:spPr>
          <a:xfrm>
            <a:off x="-98839" y="-41886"/>
            <a:ext cx="1312606" cy="1312606"/>
          </a:xfrm>
          <a:prstGeom prst="rect">
            <a:avLst/>
          </a:prstGeom>
        </p:spPr>
      </p:pic>
      <p:grpSp>
        <p:nvGrpSpPr>
          <p:cNvPr id="23" name="Group 22"/>
          <p:cNvGrpSpPr/>
          <p:nvPr/>
        </p:nvGrpSpPr>
        <p:grpSpPr>
          <a:xfrm>
            <a:off x="1" y="1499320"/>
            <a:ext cx="12192000" cy="5150605"/>
            <a:chOff x="-1" y="1495031"/>
            <a:chExt cx="12225433" cy="5150605"/>
          </a:xfrm>
        </p:grpSpPr>
        <p:pic>
          <p:nvPicPr>
            <p:cNvPr id="13" name="Picture 12"/>
            <p:cNvPicPr>
              <a:picLocks noChangeAspect="1"/>
            </p:cNvPicPr>
            <p:nvPr/>
          </p:nvPicPr>
          <p:blipFill>
            <a:blip r:embed="rId4"/>
            <a:stretch>
              <a:fillRect/>
            </a:stretch>
          </p:blipFill>
          <p:spPr>
            <a:xfrm>
              <a:off x="-1" y="1495031"/>
              <a:ext cx="3975116" cy="2236311"/>
            </a:xfrm>
            <a:prstGeom prst="rect">
              <a:avLst/>
            </a:prstGeom>
          </p:spPr>
        </p:pic>
        <p:pic>
          <p:nvPicPr>
            <p:cNvPr id="14" name="Picture 13"/>
            <p:cNvPicPr>
              <a:picLocks noChangeAspect="1"/>
            </p:cNvPicPr>
            <p:nvPr/>
          </p:nvPicPr>
          <p:blipFill>
            <a:blip r:embed="rId5"/>
            <a:stretch>
              <a:fillRect/>
            </a:stretch>
          </p:blipFill>
          <p:spPr>
            <a:xfrm>
              <a:off x="4162469" y="1495031"/>
              <a:ext cx="3783387" cy="2236311"/>
            </a:xfrm>
            <a:prstGeom prst="rect">
              <a:avLst/>
            </a:prstGeom>
          </p:spPr>
        </p:pic>
        <p:pic>
          <p:nvPicPr>
            <p:cNvPr id="15" name="Picture 14"/>
            <p:cNvPicPr>
              <a:picLocks noChangeAspect="1"/>
            </p:cNvPicPr>
            <p:nvPr/>
          </p:nvPicPr>
          <p:blipFill>
            <a:blip r:embed="rId6"/>
            <a:stretch>
              <a:fillRect/>
            </a:stretch>
          </p:blipFill>
          <p:spPr>
            <a:xfrm>
              <a:off x="8179372" y="1495031"/>
              <a:ext cx="4046060" cy="2236311"/>
            </a:xfrm>
            <a:prstGeom prst="rect">
              <a:avLst/>
            </a:prstGeom>
          </p:spPr>
        </p:pic>
        <p:grpSp>
          <p:nvGrpSpPr>
            <p:cNvPr id="22" name="Group 21"/>
            <p:cNvGrpSpPr/>
            <p:nvPr/>
          </p:nvGrpSpPr>
          <p:grpSpPr>
            <a:xfrm>
              <a:off x="0" y="4189832"/>
              <a:ext cx="12195396" cy="2455804"/>
              <a:chOff x="0" y="4189832"/>
              <a:chExt cx="12195396" cy="2455804"/>
            </a:xfrm>
          </p:grpSpPr>
          <p:pic>
            <p:nvPicPr>
              <p:cNvPr id="16" name="Picture 15"/>
              <p:cNvPicPr>
                <a:picLocks noChangeAspect="1"/>
              </p:cNvPicPr>
              <p:nvPr/>
            </p:nvPicPr>
            <p:blipFill>
              <a:blip r:embed="rId7"/>
              <a:stretch>
                <a:fillRect/>
              </a:stretch>
            </p:blipFill>
            <p:spPr>
              <a:xfrm>
                <a:off x="4162469" y="4189832"/>
                <a:ext cx="3935203" cy="2455804"/>
              </a:xfrm>
              <a:prstGeom prst="rect">
                <a:avLst/>
              </a:prstGeom>
            </p:spPr>
          </p:pic>
          <p:pic>
            <p:nvPicPr>
              <p:cNvPr id="17" name="Picture 16"/>
              <p:cNvPicPr>
                <a:picLocks noChangeAspect="1"/>
              </p:cNvPicPr>
              <p:nvPr/>
            </p:nvPicPr>
            <p:blipFill>
              <a:blip r:embed="rId8"/>
              <a:stretch>
                <a:fillRect/>
              </a:stretch>
            </p:blipFill>
            <p:spPr>
              <a:xfrm>
                <a:off x="0" y="4189832"/>
                <a:ext cx="3975115" cy="2455804"/>
              </a:xfrm>
              <a:prstGeom prst="rect">
                <a:avLst/>
              </a:prstGeom>
            </p:spPr>
          </p:pic>
          <p:pic>
            <p:nvPicPr>
              <p:cNvPr id="18" name="Picture 17"/>
              <p:cNvPicPr>
                <a:picLocks noChangeAspect="1"/>
              </p:cNvPicPr>
              <p:nvPr/>
            </p:nvPicPr>
            <p:blipFill>
              <a:blip r:embed="rId9"/>
              <a:stretch>
                <a:fillRect/>
              </a:stretch>
            </p:blipFill>
            <p:spPr>
              <a:xfrm>
                <a:off x="8285026" y="4189832"/>
                <a:ext cx="3910370" cy="2455804"/>
              </a:xfrm>
              <a:prstGeom prst="rect">
                <a:avLst/>
              </a:prstGeom>
            </p:spPr>
          </p:pic>
        </p:grpSp>
      </p:grpSp>
    </p:spTree>
    <p:extLst>
      <p:ext uri="{BB962C8B-B14F-4D97-AF65-F5344CB8AC3E}">
        <p14:creationId xmlns:p14="http://schemas.microsoft.com/office/powerpoint/2010/main" val="397575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3753B882-32F8-0AB8-D9B3-F9374F934DFA}"/>
              </a:ext>
            </a:extLst>
          </p:cNvPr>
          <p:cNvSpPr/>
          <p:nvPr/>
        </p:nvSpPr>
        <p:spPr>
          <a:xfrm>
            <a:off x="557464" y="0"/>
            <a:ext cx="11732347" cy="1270720"/>
          </a:xfrm>
          <a:custGeom>
            <a:avLst/>
            <a:gdLst>
              <a:gd name="connsiteX0" fmla="*/ 0 w 10821103"/>
              <a:gd name="connsiteY0" fmla="*/ 826334 h 1652667"/>
              <a:gd name="connsiteX1" fmla="*/ 826334 w 10821103"/>
              <a:gd name="connsiteY1" fmla="*/ 0 h 1652667"/>
              <a:gd name="connsiteX2" fmla="*/ 9994770 w 10821103"/>
              <a:gd name="connsiteY2" fmla="*/ 0 h 1652667"/>
              <a:gd name="connsiteX3" fmla="*/ 10821104 w 10821103"/>
              <a:gd name="connsiteY3" fmla="*/ 826334 h 1652667"/>
              <a:gd name="connsiteX4" fmla="*/ 10821103 w 10821103"/>
              <a:gd name="connsiteY4" fmla="*/ 826334 h 1652667"/>
              <a:gd name="connsiteX5" fmla="*/ 9994769 w 10821103"/>
              <a:gd name="connsiteY5" fmla="*/ 1652668 h 1652667"/>
              <a:gd name="connsiteX6" fmla="*/ 826334 w 10821103"/>
              <a:gd name="connsiteY6" fmla="*/ 1652667 h 1652667"/>
              <a:gd name="connsiteX7" fmla="*/ 0 w 10821103"/>
              <a:gd name="connsiteY7" fmla="*/ 826333 h 1652667"/>
              <a:gd name="connsiteX8" fmla="*/ 0 w 10821103"/>
              <a:gd name="connsiteY8" fmla="*/ 826334 h 165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652667" fill="none" extrusionOk="0">
                <a:moveTo>
                  <a:pt x="0" y="826334"/>
                </a:moveTo>
                <a:cubicBezTo>
                  <a:pt x="-10960" y="299913"/>
                  <a:pt x="380876" y="-22654"/>
                  <a:pt x="826334" y="0"/>
                </a:cubicBezTo>
                <a:cubicBezTo>
                  <a:pt x="2648784" y="82930"/>
                  <a:pt x="6789307" y="28335"/>
                  <a:pt x="9994770" y="0"/>
                </a:cubicBezTo>
                <a:cubicBezTo>
                  <a:pt x="10458362" y="52657"/>
                  <a:pt x="10772996" y="304206"/>
                  <a:pt x="10821104" y="826334"/>
                </a:cubicBezTo>
                <a:lnTo>
                  <a:pt x="10821103" y="826334"/>
                </a:lnTo>
                <a:cubicBezTo>
                  <a:pt x="10790794" y="1318309"/>
                  <a:pt x="10494004" y="1709701"/>
                  <a:pt x="9994769" y="1652668"/>
                </a:cubicBezTo>
                <a:cubicBezTo>
                  <a:pt x="6679151" y="1609341"/>
                  <a:pt x="5284985" y="1626971"/>
                  <a:pt x="826334" y="1652667"/>
                </a:cubicBezTo>
                <a:cubicBezTo>
                  <a:pt x="318329" y="1631323"/>
                  <a:pt x="14931" y="1343073"/>
                  <a:pt x="0" y="826333"/>
                </a:cubicBezTo>
                <a:lnTo>
                  <a:pt x="0" y="826334"/>
                </a:lnTo>
                <a:close/>
              </a:path>
              <a:path w="10821103" h="1652667" stroke="0" extrusionOk="0">
                <a:moveTo>
                  <a:pt x="0" y="826334"/>
                </a:moveTo>
                <a:cubicBezTo>
                  <a:pt x="-8132" y="367590"/>
                  <a:pt x="373042" y="-21628"/>
                  <a:pt x="826334" y="0"/>
                </a:cubicBezTo>
                <a:cubicBezTo>
                  <a:pt x="5177237" y="158897"/>
                  <a:pt x="8102899" y="6292"/>
                  <a:pt x="9994770" y="0"/>
                </a:cubicBezTo>
                <a:cubicBezTo>
                  <a:pt x="10422380" y="-51234"/>
                  <a:pt x="10857841" y="392042"/>
                  <a:pt x="10821104" y="826334"/>
                </a:cubicBezTo>
                <a:lnTo>
                  <a:pt x="10821103" y="826334"/>
                </a:lnTo>
                <a:cubicBezTo>
                  <a:pt x="10757128" y="1313850"/>
                  <a:pt x="10474247" y="1685308"/>
                  <a:pt x="9994769" y="1652668"/>
                </a:cubicBezTo>
                <a:cubicBezTo>
                  <a:pt x="7646397" y="1715050"/>
                  <a:pt x="3042508" y="1697236"/>
                  <a:pt x="826334" y="1652667"/>
                </a:cubicBezTo>
                <a:cubicBezTo>
                  <a:pt x="337640" y="1713265"/>
                  <a:pt x="59882" y="1323508"/>
                  <a:pt x="0" y="826333"/>
                </a:cubicBezTo>
                <a:lnTo>
                  <a:pt x="0" y="826334"/>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4000" dirty="0" smtClean="0">
                <a:solidFill>
                  <a:prstClr val="black"/>
                </a:solidFill>
                <a:latin typeface="Tahoma" panose="020B0604030504040204" pitchFamily="34" charset="0"/>
                <a:ea typeface="Tahoma" panose="020B0604030504040204" pitchFamily="34" charset="0"/>
                <a:cs typeface="Tahoma" panose="020B0604030504040204" pitchFamily="34" charset="0"/>
              </a:rPr>
              <a:t>Em hãy kể tên những thực phẩm không có lợi cho cơ quan tuần hoàn mà em biết?</a:t>
            </a:r>
            <a:endParaRPr kumimoji="0" lang="en-US" sz="4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6667" r="94333">
                        <a14:foregroundMark x1="18167" y1="23000" x2="89333" y2="72000"/>
                        <a14:foregroundMark x1="78667" y1="20500" x2="15833" y2="77667"/>
                        <a14:foregroundMark x1="57333" y1="14333" x2="52333" y2="85167"/>
                        <a14:foregroundMark x1="14000" y1="49667" x2="93500" y2="52833"/>
                      </a14:backgroundRemoval>
                    </a14:imgEffect>
                  </a14:imgLayer>
                </a14:imgProps>
              </a:ext>
              <a:ext uri="{28A0092B-C50C-407E-A947-70E740481C1C}">
                <a14:useLocalDpi xmlns:a14="http://schemas.microsoft.com/office/drawing/2010/main" val="0"/>
              </a:ext>
            </a:extLst>
          </a:blip>
          <a:stretch>
            <a:fillRect/>
          </a:stretch>
        </p:blipFill>
        <p:spPr>
          <a:xfrm>
            <a:off x="-172933" y="-1"/>
            <a:ext cx="1284175" cy="1284175"/>
          </a:xfrm>
          <a:prstGeom prst="rect">
            <a:avLst/>
          </a:prstGeom>
        </p:spPr>
      </p:pic>
      <p:grpSp>
        <p:nvGrpSpPr>
          <p:cNvPr id="5" name="Group 4"/>
          <p:cNvGrpSpPr/>
          <p:nvPr/>
        </p:nvGrpSpPr>
        <p:grpSpPr>
          <a:xfrm>
            <a:off x="-5977" y="1464820"/>
            <a:ext cx="12203418" cy="5393180"/>
            <a:chOff x="-5977" y="1464820"/>
            <a:chExt cx="12203418" cy="5393180"/>
          </a:xfrm>
        </p:grpSpPr>
        <p:pic>
          <p:nvPicPr>
            <p:cNvPr id="22" name="Picture 21"/>
            <p:cNvPicPr>
              <a:picLocks noChangeAspect="1"/>
            </p:cNvPicPr>
            <p:nvPr/>
          </p:nvPicPr>
          <p:blipFill>
            <a:blip r:embed="rId4"/>
            <a:stretch>
              <a:fillRect/>
            </a:stretch>
          </p:blipFill>
          <p:spPr>
            <a:xfrm>
              <a:off x="4180701" y="4321277"/>
              <a:ext cx="4223445" cy="2536723"/>
            </a:xfrm>
            <a:prstGeom prst="rect">
              <a:avLst/>
            </a:prstGeom>
          </p:spPr>
        </p:pic>
        <p:pic>
          <p:nvPicPr>
            <p:cNvPr id="23" name="Picture 22"/>
            <p:cNvPicPr>
              <a:picLocks noChangeAspect="1"/>
            </p:cNvPicPr>
            <p:nvPr/>
          </p:nvPicPr>
          <p:blipFill>
            <a:blip r:embed="rId5"/>
            <a:stretch>
              <a:fillRect/>
            </a:stretch>
          </p:blipFill>
          <p:spPr>
            <a:xfrm>
              <a:off x="0" y="1464820"/>
              <a:ext cx="4223445" cy="2635231"/>
            </a:xfrm>
            <a:prstGeom prst="rect">
              <a:avLst/>
            </a:prstGeom>
          </p:spPr>
        </p:pic>
        <p:pic>
          <p:nvPicPr>
            <p:cNvPr id="24" name="Picture 23"/>
            <p:cNvPicPr>
              <a:picLocks noChangeAspect="1"/>
            </p:cNvPicPr>
            <p:nvPr/>
          </p:nvPicPr>
          <p:blipFill>
            <a:blip r:embed="rId6"/>
            <a:stretch>
              <a:fillRect/>
            </a:stretch>
          </p:blipFill>
          <p:spPr>
            <a:xfrm>
              <a:off x="4223445" y="1464821"/>
              <a:ext cx="4137959" cy="2635231"/>
            </a:xfrm>
            <a:prstGeom prst="rect">
              <a:avLst/>
            </a:prstGeom>
          </p:spPr>
        </p:pic>
        <p:pic>
          <p:nvPicPr>
            <p:cNvPr id="26" name="Picture 25"/>
            <p:cNvPicPr>
              <a:picLocks noChangeAspect="1"/>
            </p:cNvPicPr>
            <p:nvPr/>
          </p:nvPicPr>
          <p:blipFill>
            <a:blip r:embed="rId7"/>
            <a:stretch>
              <a:fillRect/>
            </a:stretch>
          </p:blipFill>
          <p:spPr>
            <a:xfrm>
              <a:off x="-5977" y="4280697"/>
              <a:ext cx="4137959" cy="2536723"/>
            </a:xfrm>
            <a:prstGeom prst="rect">
              <a:avLst/>
            </a:prstGeom>
          </p:spPr>
        </p:pic>
        <p:pic>
          <p:nvPicPr>
            <p:cNvPr id="27" name="Picture 26"/>
            <p:cNvPicPr>
              <a:picLocks noChangeAspect="1"/>
            </p:cNvPicPr>
            <p:nvPr/>
          </p:nvPicPr>
          <p:blipFill>
            <a:blip r:embed="rId8"/>
            <a:stretch>
              <a:fillRect/>
            </a:stretch>
          </p:blipFill>
          <p:spPr>
            <a:xfrm>
              <a:off x="8371130" y="1482086"/>
              <a:ext cx="3826311" cy="2617966"/>
            </a:xfrm>
            <a:prstGeom prst="rect">
              <a:avLst/>
            </a:prstGeom>
          </p:spPr>
        </p:pic>
        <p:pic>
          <p:nvPicPr>
            <p:cNvPr id="4" name="Picture 3"/>
            <p:cNvPicPr>
              <a:picLocks noChangeAspect="1"/>
            </p:cNvPicPr>
            <p:nvPr/>
          </p:nvPicPr>
          <p:blipFill>
            <a:blip r:embed="rId9"/>
            <a:stretch>
              <a:fillRect/>
            </a:stretch>
          </p:blipFill>
          <p:spPr>
            <a:xfrm>
              <a:off x="8355963" y="4321276"/>
              <a:ext cx="3836037" cy="2536723"/>
            </a:xfrm>
            <a:prstGeom prst="rect">
              <a:avLst/>
            </a:prstGeom>
          </p:spPr>
        </p:pic>
      </p:grpSp>
    </p:spTree>
    <p:extLst>
      <p:ext uri="{BB962C8B-B14F-4D97-AF65-F5344CB8AC3E}">
        <p14:creationId xmlns:p14="http://schemas.microsoft.com/office/powerpoint/2010/main" val="883480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3753B882-32F8-0AB8-D9B3-F9374F934DFA}"/>
              </a:ext>
            </a:extLst>
          </p:cNvPr>
          <p:cNvSpPr/>
          <p:nvPr/>
        </p:nvSpPr>
        <p:spPr>
          <a:xfrm>
            <a:off x="-76200" y="0"/>
            <a:ext cx="12344400" cy="2787445"/>
          </a:xfrm>
          <a:custGeom>
            <a:avLst/>
            <a:gdLst>
              <a:gd name="connsiteX0" fmla="*/ 0 w 10821103"/>
              <a:gd name="connsiteY0" fmla="*/ 826334 h 1652667"/>
              <a:gd name="connsiteX1" fmla="*/ 826334 w 10821103"/>
              <a:gd name="connsiteY1" fmla="*/ 0 h 1652667"/>
              <a:gd name="connsiteX2" fmla="*/ 9994770 w 10821103"/>
              <a:gd name="connsiteY2" fmla="*/ 0 h 1652667"/>
              <a:gd name="connsiteX3" fmla="*/ 10821104 w 10821103"/>
              <a:gd name="connsiteY3" fmla="*/ 826334 h 1652667"/>
              <a:gd name="connsiteX4" fmla="*/ 10821103 w 10821103"/>
              <a:gd name="connsiteY4" fmla="*/ 826334 h 1652667"/>
              <a:gd name="connsiteX5" fmla="*/ 9994769 w 10821103"/>
              <a:gd name="connsiteY5" fmla="*/ 1652668 h 1652667"/>
              <a:gd name="connsiteX6" fmla="*/ 826334 w 10821103"/>
              <a:gd name="connsiteY6" fmla="*/ 1652667 h 1652667"/>
              <a:gd name="connsiteX7" fmla="*/ 0 w 10821103"/>
              <a:gd name="connsiteY7" fmla="*/ 826333 h 1652667"/>
              <a:gd name="connsiteX8" fmla="*/ 0 w 10821103"/>
              <a:gd name="connsiteY8" fmla="*/ 826334 h 165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652667" fill="none" extrusionOk="0">
                <a:moveTo>
                  <a:pt x="0" y="826334"/>
                </a:moveTo>
                <a:cubicBezTo>
                  <a:pt x="-10960" y="299913"/>
                  <a:pt x="380876" y="-22654"/>
                  <a:pt x="826334" y="0"/>
                </a:cubicBezTo>
                <a:cubicBezTo>
                  <a:pt x="2648784" y="82930"/>
                  <a:pt x="6789307" y="28335"/>
                  <a:pt x="9994770" y="0"/>
                </a:cubicBezTo>
                <a:cubicBezTo>
                  <a:pt x="10458362" y="52657"/>
                  <a:pt x="10772996" y="304206"/>
                  <a:pt x="10821104" y="826334"/>
                </a:cubicBezTo>
                <a:lnTo>
                  <a:pt x="10821103" y="826334"/>
                </a:lnTo>
                <a:cubicBezTo>
                  <a:pt x="10790794" y="1318309"/>
                  <a:pt x="10494004" y="1709701"/>
                  <a:pt x="9994769" y="1652668"/>
                </a:cubicBezTo>
                <a:cubicBezTo>
                  <a:pt x="6679151" y="1609341"/>
                  <a:pt x="5284985" y="1626971"/>
                  <a:pt x="826334" y="1652667"/>
                </a:cubicBezTo>
                <a:cubicBezTo>
                  <a:pt x="318329" y="1631323"/>
                  <a:pt x="14931" y="1343073"/>
                  <a:pt x="0" y="826333"/>
                </a:cubicBezTo>
                <a:lnTo>
                  <a:pt x="0" y="826334"/>
                </a:lnTo>
                <a:close/>
              </a:path>
              <a:path w="10821103" h="1652667" stroke="0" extrusionOk="0">
                <a:moveTo>
                  <a:pt x="0" y="826334"/>
                </a:moveTo>
                <a:cubicBezTo>
                  <a:pt x="-8132" y="367590"/>
                  <a:pt x="373042" y="-21628"/>
                  <a:pt x="826334" y="0"/>
                </a:cubicBezTo>
                <a:cubicBezTo>
                  <a:pt x="5177237" y="158897"/>
                  <a:pt x="8102899" y="6292"/>
                  <a:pt x="9994770" y="0"/>
                </a:cubicBezTo>
                <a:cubicBezTo>
                  <a:pt x="10422380" y="-51234"/>
                  <a:pt x="10857841" y="392042"/>
                  <a:pt x="10821104" y="826334"/>
                </a:cubicBezTo>
                <a:lnTo>
                  <a:pt x="10821103" y="826334"/>
                </a:lnTo>
                <a:cubicBezTo>
                  <a:pt x="10757128" y="1313850"/>
                  <a:pt x="10474247" y="1685308"/>
                  <a:pt x="9994769" y="1652668"/>
                </a:cubicBezTo>
                <a:cubicBezTo>
                  <a:pt x="7646397" y="1715050"/>
                  <a:pt x="3042508" y="1697236"/>
                  <a:pt x="826334" y="1652667"/>
                </a:cubicBezTo>
                <a:cubicBezTo>
                  <a:pt x="337640" y="1713265"/>
                  <a:pt x="59882" y="1323508"/>
                  <a:pt x="0" y="826333"/>
                </a:cubicBezTo>
                <a:lnTo>
                  <a:pt x="0" y="826334"/>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800" dirty="0" smtClean="0">
                <a:solidFill>
                  <a:schemeClr val="tx1"/>
                </a:solidFill>
                <a:latin typeface="Tahoma" panose="020B0604030504040204" pitchFamily="34" charset="0"/>
                <a:ea typeface="Tahoma" panose="020B0604030504040204" pitchFamily="34" charset="0"/>
                <a:cs typeface="Tahoma" panose="020B0604030504040204" pitchFamily="34" charset="0"/>
              </a:rPr>
              <a:t>- Em hãy cho biết các bạn nhỏ trong tranh đang làm gì?</a:t>
            </a:r>
          </a:p>
          <a:p>
            <a:r>
              <a:rPr lang="vi-VN" sz="3800" dirty="0" smtClean="0">
                <a:solidFill>
                  <a:schemeClr val="tx1"/>
                </a:solidFill>
                <a:latin typeface="Tahoma" panose="020B0604030504040204" pitchFamily="34" charset="0"/>
                <a:ea typeface="Tahoma" panose="020B0604030504040204" pitchFamily="34" charset="0"/>
                <a:cs typeface="Tahoma" panose="020B0604030504040204" pitchFamily="34" charset="0"/>
              </a:rPr>
              <a:t>- N</a:t>
            </a:r>
            <a:r>
              <a:rPr lang="vi-VN" sz="3800" dirty="0" smtClean="0">
                <a:solidFill>
                  <a:schemeClr val="tx1"/>
                </a:solidFill>
                <a:latin typeface="Tahoma" panose="020B0604030504040204" pitchFamily="34" charset="0"/>
                <a:ea typeface="Tahoma" panose="020B0604030504040204" pitchFamily="34" charset="0"/>
                <a:cs typeface="Tahoma" panose="020B0604030504040204" pitchFamily="34" charset="0"/>
              </a:rPr>
              <a:t>hững việc làm đó có lợi hay không có lợi cho cơ quan     tuần hoàn? Vì sao?</a:t>
            </a:r>
            <a:endParaRPr kumimoji="0" lang="en-US" sz="380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Cloud 2">
            <a:extLst>
              <a:ext uri="{FF2B5EF4-FFF2-40B4-BE49-F238E27FC236}">
                <a16:creationId xmlns:a16="http://schemas.microsoft.com/office/drawing/2014/main" id="{F886E9B6-90C5-96AE-BC9B-8448F4B4674E}"/>
              </a:ext>
            </a:extLst>
          </p:cNvPr>
          <p:cNvSpPr/>
          <p:nvPr/>
        </p:nvSpPr>
        <p:spPr>
          <a:xfrm rot="976887">
            <a:off x="5459391" y="2102506"/>
            <a:ext cx="3819832" cy="2185454"/>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smtClean="0">
                <a:solidFill>
                  <a:srgbClr val="FF0000"/>
                </a:solidFill>
                <a:latin typeface="UTM Cookies" panose="02040603050506020204" pitchFamily="18" charset="0"/>
              </a:rPr>
              <a:t>Thảo</a:t>
            </a:r>
            <a:r>
              <a:rPr lang="en-US" sz="3600" dirty="0" smtClean="0">
                <a:solidFill>
                  <a:srgbClr val="FF0000"/>
                </a:solidFill>
                <a:latin typeface="UTM Cookies" panose="02040603050506020204" pitchFamily="18" charset="0"/>
              </a:rPr>
              <a:t> </a:t>
            </a:r>
            <a:r>
              <a:rPr lang="en-US" sz="3600" b="1" dirty="0" err="1" smtClean="0">
                <a:solidFill>
                  <a:srgbClr val="FF0000"/>
                </a:solidFill>
                <a:latin typeface="UTM Cookies" panose="02040603050506020204" pitchFamily="18" charset="0"/>
              </a:rPr>
              <a:t>l</a:t>
            </a:r>
            <a:r>
              <a:rPr lang="en-US" sz="3600" dirty="0" err="1" smtClean="0">
                <a:solidFill>
                  <a:srgbClr val="FF0000"/>
                </a:solidFill>
                <a:latin typeface="UTM Cookies" panose="02040603050506020204" pitchFamily="18" charset="0"/>
              </a:rPr>
              <a:t>uận</a:t>
            </a:r>
            <a:r>
              <a:rPr kumimoji="0" lang="en-US" sz="3600" b="0" i="0" u="none" strike="noStrike" kern="1200" cap="none" spc="0" normalizeH="0" baseline="0" noProof="0" dirty="0" smtClean="0">
                <a:ln>
                  <a:noFill/>
                </a:ln>
                <a:solidFill>
                  <a:srgbClr val="FF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smtClean="0">
                <a:ln>
                  <a:noFill/>
                </a:ln>
                <a:solidFill>
                  <a:srgbClr val="FF0000"/>
                </a:solidFill>
                <a:effectLst/>
                <a:uLnTx/>
                <a:uFillTx/>
                <a:latin typeface="UTM Cookies" panose="02040603050506020204" pitchFamily="18" charset="0"/>
                <a:ea typeface="+mn-ea"/>
                <a:cs typeface="+mn-cs"/>
              </a:rPr>
              <a:t>NHÓM</a:t>
            </a:r>
            <a:r>
              <a:rPr kumimoji="0" lang="vi-VN" sz="3600" b="0" i="0" u="none" strike="noStrike" kern="1200" cap="none" spc="0" normalizeH="0" baseline="0" noProof="0" dirty="0" smtClean="0">
                <a:ln>
                  <a:noFill/>
                </a:ln>
                <a:solidFill>
                  <a:srgbClr val="FF0000"/>
                </a:solidFill>
                <a:effectLst/>
                <a:uLnTx/>
                <a:uFillTx/>
                <a:latin typeface="UTM Cookies" panose="02040603050506020204" pitchFamily="18" charset="0"/>
                <a:ea typeface="+mn-ea"/>
                <a:cs typeface="+mn-cs"/>
              </a:rPr>
              <a:t> 4</a:t>
            </a:r>
            <a:endParaRPr kumimoji="0" lang="en-US" sz="36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63791" y="2574709"/>
            <a:ext cx="4911213" cy="4911213"/>
          </a:xfrm>
          <a:prstGeom prst="rect">
            <a:avLst/>
          </a:prstGeom>
        </p:spPr>
      </p:pic>
      <p:pic>
        <p:nvPicPr>
          <p:cNvPr id="5" name="Picture 4"/>
          <p:cNvPicPr>
            <a:picLocks noChangeAspect="1"/>
          </p:cNvPicPr>
          <p:nvPr/>
        </p:nvPicPr>
        <p:blipFill>
          <a:blip r:embed="rId4" cstate="hqprint">
            <a:extLst>
              <a:ext uri="{BEBA8EAE-BF5A-486C-A8C5-ECC9F3942E4B}">
                <a14:imgProps xmlns:a14="http://schemas.microsoft.com/office/drawing/2010/main">
                  <a14:imgLayer r:embed="rId5">
                    <a14:imgEffect>
                      <a14:backgroundRemoval t="2455" b="96909" l="10000" r="90000">
                        <a14:foregroundMark x1="45727" y1="28091" x2="44636" y2="31636"/>
                      </a14:backgroundRemoval>
                    </a14:imgEffect>
                  </a14:imgLayer>
                </a14:imgProps>
              </a:ext>
              <a:ext uri="{28A0092B-C50C-407E-A947-70E740481C1C}">
                <a14:useLocalDpi xmlns:a14="http://schemas.microsoft.com/office/drawing/2010/main" val="0"/>
              </a:ext>
            </a:extLst>
          </a:blip>
          <a:stretch>
            <a:fillRect/>
          </a:stretch>
        </p:blipFill>
        <p:spPr>
          <a:xfrm>
            <a:off x="9647682" y="3914709"/>
            <a:ext cx="2943291" cy="2943291"/>
          </a:xfrm>
          <a:prstGeom prst="rect">
            <a:avLst/>
          </a:prstGeom>
        </p:spPr>
      </p:pic>
    </p:spTree>
    <p:extLst>
      <p:ext uri="{BB962C8B-B14F-4D97-AF65-F5344CB8AC3E}">
        <p14:creationId xmlns:p14="http://schemas.microsoft.com/office/powerpoint/2010/main" val="1382314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47482" y="170049"/>
            <a:ext cx="11665975" cy="6555215"/>
            <a:chOff x="383458" y="1368135"/>
            <a:chExt cx="11270840" cy="5434336"/>
          </a:xfrm>
        </p:grpSpPr>
        <p:pic>
          <p:nvPicPr>
            <p:cNvPr id="14" name="Picture 13"/>
            <p:cNvPicPr>
              <a:picLocks noChangeAspect="1"/>
            </p:cNvPicPr>
            <p:nvPr/>
          </p:nvPicPr>
          <p:blipFill>
            <a:blip r:embed="rId2"/>
            <a:stretch>
              <a:fillRect/>
            </a:stretch>
          </p:blipFill>
          <p:spPr>
            <a:xfrm>
              <a:off x="6135329" y="1368136"/>
              <a:ext cx="5518969" cy="2535412"/>
            </a:xfrm>
            <a:prstGeom prst="rect">
              <a:avLst/>
            </a:prstGeom>
          </p:spPr>
        </p:pic>
        <p:pic>
          <p:nvPicPr>
            <p:cNvPr id="15" name="Picture 14"/>
            <p:cNvPicPr>
              <a:picLocks noChangeAspect="1"/>
            </p:cNvPicPr>
            <p:nvPr/>
          </p:nvPicPr>
          <p:blipFill>
            <a:blip r:embed="rId3"/>
            <a:stretch>
              <a:fillRect/>
            </a:stretch>
          </p:blipFill>
          <p:spPr>
            <a:xfrm>
              <a:off x="383458" y="4192006"/>
              <a:ext cx="5014452" cy="2610465"/>
            </a:xfrm>
            <a:prstGeom prst="rect">
              <a:avLst/>
            </a:prstGeom>
          </p:spPr>
        </p:pic>
        <p:pic>
          <p:nvPicPr>
            <p:cNvPr id="16" name="Picture 15"/>
            <p:cNvPicPr>
              <a:picLocks noChangeAspect="1"/>
            </p:cNvPicPr>
            <p:nvPr/>
          </p:nvPicPr>
          <p:blipFill>
            <a:blip r:embed="rId4"/>
            <a:stretch>
              <a:fillRect/>
            </a:stretch>
          </p:blipFill>
          <p:spPr>
            <a:xfrm>
              <a:off x="6135329" y="4192005"/>
              <a:ext cx="5504221" cy="2610465"/>
            </a:xfrm>
            <a:prstGeom prst="rect">
              <a:avLst/>
            </a:prstGeom>
          </p:spPr>
        </p:pic>
        <p:pic>
          <p:nvPicPr>
            <p:cNvPr id="17" name="Picture 16"/>
            <p:cNvPicPr>
              <a:picLocks noChangeAspect="1"/>
            </p:cNvPicPr>
            <p:nvPr/>
          </p:nvPicPr>
          <p:blipFill>
            <a:blip r:embed="rId5"/>
            <a:stretch>
              <a:fillRect/>
            </a:stretch>
          </p:blipFill>
          <p:spPr>
            <a:xfrm>
              <a:off x="383458" y="1368135"/>
              <a:ext cx="5014452" cy="2479883"/>
            </a:xfrm>
            <a:prstGeom prst="rect">
              <a:avLst/>
            </a:prstGeom>
          </p:spPr>
        </p:pic>
      </p:grpSp>
    </p:spTree>
    <p:extLst>
      <p:ext uri="{BB962C8B-B14F-4D97-AF65-F5344CB8AC3E}">
        <p14:creationId xmlns:p14="http://schemas.microsoft.com/office/powerpoint/2010/main" val="370312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134D2A82-3661-4C66-B757-A5CBB9B861F2}"/>
              </a:ext>
            </a:extLst>
          </p:cNvPr>
          <p:cNvGrpSpPr/>
          <p:nvPr/>
        </p:nvGrpSpPr>
        <p:grpSpPr>
          <a:xfrm>
            <a:off x="0" y="5706559"/>
            <a:ext cx="12152268" cy="1151441"/>
            <a:chOff x="-2055784" y="5706558"/>
            <a:chExt cx="12152268" cy="1151441"/>
          </a:xfrm>
        </p:grpSpPr>
        <p:pic>
          <p:nvPicPr>
            <p:cNvPr id="6"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3" y="5863052"/>
              <a:ext cx="3451875" cy="956750"/>
            </a:xfrm>
            <a:prstGeom prst="rect">
              <a:avLst/>
            </a:prstGeom>
          </p:spPr>
        </p:pic>
        <p:pic>
          <p:nvPicPr>
            <p:cNvPr id="12"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924823"/>
          </a:xfrm>
          <a:prstGeom prst="rect">
            <a:avLst/>
          </a:prstGeom>
        </p:spPr>
      </p:pic>
      <p:pic>
        <p:nvPicPr>
          <p:cNvPr id="13" name="Picture 12"/>
          <p:cNvPicPr>
            <a:picLocks noChangeAspect="1"/>
          </p:cNvPicPr>
          <p:nvPr/>
        </p:nvPicPr>
        <p:blipFill>
          <a:blip r:embed="rId8"/>
          <a:stretch>
            <a:fillRect/>
          </a:stretch>
        </p:blipFill>
        <p:spPr>
          <a:xfrm>
            <a:off x="7418439" y="2056363"/>
            <a:ext cx="4601496" cy="3400540"/>
          </a:xfrm>
          <a:prstGeom prst="rect">
            <a:avLst/>
          </a:prstGeom>
        </p:spPr>
      </p:pic>
      <p:sp>
        <p:nvSpPr>
          <p:cNvPr id="14" name="TextBox 13"/>
          <p:cNvSpPr txBox="1"/>
          <p:nvPr/>
        </p:nvSpPr>
        <p:spPr>
          <a:xfrm>
            <a:off x="1260061" y="1283110"/>
            <a:ext cx="5125991" cy="4401205"/>
          </a:xfrm>
          <a:prstGeom prst="rect">
            <a:avLst/>
          </a:prstGeom>
          <a:noFill/>
        </p:spPr>
        <p:txBody>
          <a:bodyPr wrap="square" rtlCol="0">
            <a:spAutoFit/>
          </a:bodyPr>
          <a:lstStyle/>
          <a:p>
            <a:pPr marL="285750" indent="-285750">
              <a:buFontTx/>
              <a:buChar char="-"/>
            </a:pPr>
            <a:r>
              <a:rPr lang="vi-VN" sz="4000" dirty="0" smtClean="0">
                <a:latin typeface="Tahoma" panose="020B0604030504040204" pitchFamily="34" charset="0"/>
                <a:ea typeface="Tahoma" panose="020B0604030504040204" pitchFamily="34" charset="0"/>
                <a:cs typeface="Tahoma" panose="020B0604030504040204" pitchFamily="34" charset="0"/>
              </a:rPr>
              <a:t>Đạp xe và nhảy dây thư giãn có lợi cho cơ quan tuần hoàn.</a:t>
            </a:r>
          </a:p>
          <a:p>
            <a:pPr marL="285750" indent="-285750">
              <a:buFontTx/>
              <a:buChar char="-"/>
            </a:pPr>
            <a:r>
              <a:rPr lang="vi-VN" sz="4000" dirty="0">
                <a:latin typeface="Tahoma" panose="020B0604030504040204" pitchFamily="34" charset="0"/>
                <a:ea typeface="Tahoma" panose="020B0604030504040204" pitchFamily="34" charset="0"/>
                <a:cs typeface="Tahoma" panose="020B0604030504040204" pitchFamily="34" charset="0"/>
              </a:rPr>
              <a:t>G</a:t>
            </a:r>
            <a:r>
              <a:rPr lang="vi-VN" sz="4000" dirty="0" smtClean="0">
                <a:latin typeface="Tahoma" panose="020B0604030504040204" pitchFamily="34" charset="0"/>
                <a:ea typeface="Tahoma" panose="020B0604030504040204" pitchFamily="34" charset="0"/>
                <a:cs typeface="Tahoma" panose="020B0604030504040204" pitchFamily="34" charset="0"/>
              </a:rPr>
              <a:t>iúp cơ thể vận động nhẹ nhàng, giúp máu lưu thông tốt. </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29919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134D2A82-3661-4C66-B757-A5CBB9B861F2}"/>
              </a:ext>
            </a:extLst>
          </p:cNvPr>
          <p:cNvGrpSpPr/>
          <p:nvPr/>
        </p:nvGrpSpPr>
        <p:grpSpPr>
          <a:xfrm>
            <a:off x="0" y="5706559"/>
            <a:ext cx="12152268" cy="1151441"/>
            <a:chOff x="-2055784" y="5706558"/>
            <a:chExt cx="12152268" cy="1151441"/>
          </a:xfrm>
        </p:grpSpPr>
        <p:pic>
          <p:nvPicPr>
            <p:cNvPr id="6"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3" y="5863052"/>
              <a:ext cx="3451875" cy="956750"/>
            </a:xfrm>
            <a:prstGeom prst="rect">
              <a:avLst/>
            </a:prstGeom>
          </p:spPr>
        </p:pic>
        <p:pic>
          <p:nvPicPr>
            <p:cNvPr id="12"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924823"/>
          </a:xfrm>
          <a:prstGeom prst="rect">
            <a:avLst/>
          </a:prstGeom>
        </p:spPr>
      </p:pic>
      <p:pic>
        <p:nvPicPr>
          <p:cNvPr id="2" name="Picture 1"/>
          <p:cNvPicPr>
            <a:picLocks noChangeAspect="1"/>
          </p:cNvPicPr>
          <p:nvPr/>
        </p:nvPicPr>
        <p:blipFill>
          <a:blip r:embed="rId8"/>
          <a:stretch>
            <a:fillRect/>
          </a:stretch>
        </p:blipFill>
        <p:spPr>
          <a:xfrm>
            <a:off x="7418360" y="2335967"/>
            <a:ext cx="4125393" cy="3493459"/>
          </a:xfrm>
          <a:prstGeom prst="rect">
            <a:avLst/>
          </a:prstGeom>
        </p:spPr>
      </p:pic>
      <p:sp>
        <p:nvSpPr>
          <p:cNvPr id="15" name="TextBox 14"/>
          <p:cNvSpPr txBox="1"/>
          <p:nvPr/>
        </p:nvSpPr>
        <p:spPr>
          <a:xfrm>
            <a:off x="1548581" y="1421424"/>
            <a:ext cx="4966519" cy="3416320"/>
          </a:xfrm>
          <a:prstGeom prst="rect">
            <a:avLst/>
          </a:prstGeom>
          <a:noFill/>
        </p:spPr>
        <p:txBody>
          <a:bodyPr wrap="square" rtlCol="0">
            <a:spAutoFit/>
          </a:bodyPr>
          <a:lstStyle/>
          <a:p>
            <a:pPr marL="285750" indent="-285750">
              <a:buFontTx/>
              <a:buChar char="-"/>
            </a:pPr>
            <a:r>
              <a:rPr lang="vi-VN" sz="3600" dirty="0" smtClean="0">
                <a:latin typeface="Tahoma" panose="020B0604030504040204" pitchFamily="34" charset="0"/>
                <a:ea typeface="Tahoma" panose="020B0604030504040204" pitchFamily="34" charset="0"/>
                <a:cs typeface="Tahoma" panose="020B0604030504040204" pitchFamily="34" charset="0"/>
              </a:rPr>
              <a:t>Đá bóng là hoạt động có lợi cho cơ quan tuần hoàn.</a:t>
            </a:r>
          </a:p>
          <a:p>
            <a:endParaRPr lang="vi-VN" sz="36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vi-VN" sz="3600" dirty="0" smtClean="0">
                <a:latin typeface="Tahoma" panose="020B0604030504040204" pitchFamily="34" charset="0"/>
                <a:ea typeface="Tahoma" panose="020B0604030504040204" pitchFamily="34" charset="0"/>
                <a:cs typeface="Tahoma" panose="020B0604030504040204" pitchFamily="34" charset="0"/>
              </a:rPr>
              <a:t>Cơ thể vận động, giúp máu huyết lưu thông.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949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134D2A82-3661-4C66-B757-A5CBB9B861F2}"/>
              </a:ext>
            </a:extLst>
          </p:cNvPr>
          <p:cNvGrpSpPr/>
          <p:nvPr/>
        </p:nvGrpSpPr>
        <p:grpSpPr>
          <a:xfrm>
            <a:off x="0" y="5706559"/>
            <a:ext cx="12152268" cy="1151441"/>
            <a:chOff x="-2055784" y="5706558"/>
            <a:chExt cx="12152268" cy="1151441"/>
          </a:xfrm>
        </p:grpSpPr>
        <p:pic>
          <p:nvPicPr>
            <p:cNvPr id="6"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3" y="5863052"/>
              <a:ext cx="3451875" cy="956750"/>
            </a:xfrm>
            <a:prstGeom prst="rect">
              <a:avLst/>
            </a:prstGeom>
          </p:spPr>
        </p:pic>
        <p:pic>
          <p:nvPicPr>
            <p:cNvPr id="12"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924823"/>
          </a:xfrm>
          <a:prstGeom prst="rect">
            <a:avLst/>
          </a:prstGeom>
        </p:spPr>
      </p:pic>
      <p:pic>
        <p:nvPicPr>
          <p:cNvPr id="2" name="Picture 1"/>
          <p:cNvPicPr>
            <a:picLocks noChangeAspect="1"/>
          </p:cNvPicPr>
          <p:nvPr/>
        </p:nvPicPr>
        <p:blipFill>
          <a:blip r:embed="rId8"/>
          <a:stretch>
            <a:fillRect/>
          </a:stretch>
        </p:blipFill>
        <p:spPr>
          <a:xfrm>
            <a:off x="7458075" y="2419218"/>
            <a:ext cx="4129088" cy="2967170"/>
          </a:xfrm>
          <a:prstGeom prst="rect">
            <a:avLst/>
          </a:prstGeom>
        </p:spPr>
      </p:pic>
      <p:sp>
        <p:nvSpPr>
          <p:cNvPr id="4" name="TextBox 3"/>
          <p:cNvSpPr txBox="1"/>
          <p:nvPr/>
        </p:nvSpPr>
        <p:spPr>
          <a:xfrm>
            <a:off x="1478828" y="1265444"/>
            <a:ext cx="4500419" cy="4401205"/>
          </a:xfrm>
          <a:prstGeom prst="rect">
            <a:avLst/>
          </a:prstGeom>
          <a:noFill/>
        </p:spPr>
        <p:txBody>
          <a:bodyPr wrap="square" rtlCol="0">
            <a:spAutoFit/>
          </a:bodyPr>
          <a:lstStyle/>
          <a:p>
            <a:pPr marL="285750" indent="-285750">
              <a:buFontTx/>
              <a:buChar char="-"/>
            </a:pPr>
            <a:r>
              <a:rPr lang="vi-VN" sz="4000" dirty="0" smtClean="0">
                <a:latin typeface="Tahoma" panose="020B0604030504040204" pitchFamily="34" charset="0"/>
                <a:ea typeface="Tahoma" panose="020B0604030504040204" pitchFamily="34" charset="0"/>
                <a:cs typeface="Tahoma" panose="020B0604030504040204" pitchFamily="34" charset="0"/>
              </a:rPr>
              <a:t>Chăm sóc hoa là việc làm có lợi.</a:t>
            </a:r>
          </a:p>
          <a:p>
            <a:pPr marL="285750" indent="-285750">
              <a:buFontTx/>
              <a:buChar char="-"/>
            </a:pPr>
            <a:r>
              <a:rPr lang="vi-VN" sz="4000" dirty="0" smtClean="0">
                <a:latin typeface="Tahoma" panose="020B0604030504040204" pitchFamily="34" charset="0"/>
                <a:ea typeface="Tahoma" panose="020B0604030504040204" pitchFamily="34" charset="0"/>
                <a:cs typeface="Tahoma" panose="020B0604030504040204" pitchFamily="34" charset="0"/>
              </a:rPr>
              <a:t>Vì vận động tay chân nhẹ nhàng, lưu thông khí huyết, giảm căng thẳng.</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4921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134D2A82-3661-4C66-B757-A5CBB9B861F2}"/>
              </a:ext>
            </a:extLst>
          </p:cNvPr>
          <p:cNvGrpSpPr/>
          <p:nvPr/>
        </p:nvGrpSpPr>
        <p:grpSpPr>
          <a:xfrm>
            <a:off x="0" y="5706559"/>
            <a:ext cx="12152268" cy="1151441"/>
            <a:chOff x="-2055784" y="5706558"/>
            <a:chExt cx="12152268" cy="1151441"/>
          </a:xfrm>
        </p:grpSpPr>
        <p:pic>
          <p:nvPicPr>
            <p:cNvPr id="6"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3" y="5863052"/>
              <a:ext cx="3451875" cy="956750"/>
            </a:xfrm>
            <a:prstGeom prst="rect">
              <a:avLst/>
            </a:prstGeom>
          </p:spPr>
        </p:pic>
        <p:pic>
          <p:nvPicPr>
            <p:cNvPr id="12"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924823"/>
          </a:xfrm>
          <a:prstGeom prst="rect">
            <a:avLst/>
          </a:prstGeom>
        </p:spPr>
      </p:pic>
      <p:pic>
        <p:nvPicPr>
          <p:cNvPr id="2" name="Picture 1"/>
          <p:cNvPicPr>
            <a:picLocks noChangeAspect="1"/>
          </p:cNvPicPr>
          <p:nvPr/>
        </p:nvPicPr>
        <p:blipFill>
          <a:blip r:embed="rId8"/>
          <a:stretch>
            <a:fillRect/>
          </a:stretch>
        </p:blipFill>
        <p:spPr>
          <a:xfrm>
            <a:off x="7510317" y="2428875"/>
            <a:ext cx="4133996" cy="2986088"/>
          </a:xfrm>
          <a:prstGeom prst="rect">
            <a:avLst/>
          </a:prstGeom>
        </p:spPr>
      </p:pic>
      <p:sp>
        <p:nvSpPr>
          <p:cNvPr id="4" name="TextBox 3"/>
          <p:cNvSpPr txBox="1"/>
          <p:nvPr/>
        </p:nvSpPr>
        <p:spPr>
          <a:xfrm>
            <a:off x="1628775" y="1205002"/>
            <a:ext cx="4612017" cy="4185761"/>
          </a:xfrm>
          <a:prstGeom prst="rect">
            <a:avLst/>
          </a:prstGeom>
          <a:noFill/>
        </p:spPr>
        <p:txBody>
          <a:bodyPr wrap="square" rtlCol="0">
            <a:spAutoFit/>
          </a:bodyPr>
          <a:lstStyle/>
          <a:p>
            <a:pPr marL="285750" indent="-285750">
              <a:buFontTx/>
              <a:buChar char="-"/>
            </a:pPr>
            <a:r>
              <a:rPr lang="vi-VN" sz="3800" dirty="0" smtClean="0">
                <a:latin typeface="Tahoma" panose="020B0604030504040204" pitchFamily="34" charset="0"/>
                <a:ea typeface="Tahoma" panose="020B0604030504040204" pitchFamily="34" charset="0"/>
                <a:cs typeface="Tahoma" panose="020B0604030504040204" pitchFamily="34" charset="0"/>
              </a:rPr>
              <a:t>Đi giày quá chật không tốt cho hệ tuần hoàn.</a:t>
            </a:r>
          </a:p>
          <a:p>
            <a:pPr marL="285750" indent="-285750">
              <a:buFontTx/>
              <a:buChar char="-"/>
            </a:pPr>
            <a:r>
              <a:rPr lang="vi-VN" sz="3800" dirty="0" smtClean="0">
                <a:latin typeface="Tahoma" panose="020B0604030504040204" pitchFamily="34" charset="0"/>
                <a:ea typeface="Tahoma" panose="020B0604030504040204" pitchFamily="34" charset="0"/>
                <a:cs typeface="Tahoma" panose="020B0604030504040204" pitchFamily="34" charset="0"/>
              </a:rPr>
              <a:t>Vì dưới chân có rất nhiều mạch máu, như thế sẽ làm cản trở lưu thông máu.</a:t>
            </a:r>
            <a:endParaRPr lang="en-US" sz="3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914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ài hát buổi sáng VTV7_720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716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134D2A82-3661-4C66-B757-A5CBB9B861F2}"/>
              </a:ext>
            </a:extLst>
          </p:cNvPr>
          <p:cNvGrpSpPr/>
          <p:nvPr/>
        </p:nvGrpSpPr>
        <p:grpSpPr>
          <a:xfrm>
            <a:off x="0" y="5706559"/>
            <a:ext cx="12152268" cy="1151441"/>
            <a:chOff x="-2055784" y="5706558"/>
            <a:chExt cx="12152268" cy="1151441"/>
          </a:xfrm>
        </p:grpSpPr>
        <p:pic>
          <p:nvPicPr>
            <p:cNvPr id="6"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3" y="5863052"/>
              <a:ext cx="3451875" cy="956750"/>
            </a:xfrm>
            <a:prstGeom prst="rect">
              <a:avLst/>
            </a:prstGeom>
          </p:spPr>
        </p:pic>
        <p:pic>
          <p:nvPicPr>
            <p:cNvPr id="12"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924823"/>
          </a:xfrm>
          <a:prstGeom prst="rect">
            <a:avLst/>
          </a:prstGeom>
        </p:spPr>
      </p:pic>
      <p:pic>
        <p:nvPicPr>
          <p:cNvPr id="2" name="Picture 1"/>
          <p:cNvPicPr>
            <a:picLocks noChangeAspect="1"/>
          </p:cNvPicPr>
          <p:nvPr/>
        </p:nvPicPr>
        <p:blipFill>
          <a:blip r:embed="rId8"/>
          <a:stretch>
            <a:fillRect/>
          </a:stretch>
        </p:blipFill>
        <p:spPr>
          <a:xfrm>
            <a:off x="7500778" y="2376352"/>
            <a:ext cx="3966393" cy="3038611"/>
          </a:xfrm>
          <a:prstGeom prst="rect">
            <a:avLst/>
          </a:prstGeom>
        </p:spPr>
      </p:pic>
      <p:sp>
        <p:nvSpPr>
          <p:cNvPr id="4" name="TextBox 3"/>
          <p:cNvSpPr txBox="1"/>
          <p:nvPr/>
        </p:nvSpPr>
        <p:spPr>
          <a:xfrm>
            <a:off x="1771650" y="1471613"/>
            <a:ext cx="4469142" cy="3970318"/>
          </a:xfrm>
          <a:prstGeom prst="rect">
            <a:avLst/>
          </a:prstGeom>
          <a:noFill/>
        </p:spPr>
        <p:txBody>
          <a:bodyPr wrap="square" rtlCol="0">
            <a:spAutoFit/>
          </a:bodyPr>
          <a:lstStyle/>
          <a:p>
            <a:pPr marL="285750" indent="-285750">
              <a:buFontTx/>
              <a:buChar char="-"/>
            </a:pPr>
            <a:r>
              <a:rPr lang="vi-VN" sz="3600" dirty="0" smtClean="0">
                <a:latin typeface="Tahoma" panose="020B0604030504040204" pitchFamily="34" charset="0"/>
                <a:ea typeface="Tahoma" panose="020B0604030504040204" pitchFamily="34" charset="0"/>
                <a:cs typeface="Tahoma" panose="020B0604030504040204" pitchFamily="34" charset="0"/>
              </a:rPr>
              <a:t>Khi bị viêm họng nên đi khám.</a:t>
            </a:r>
          </a:p>
          <a:p>
            <a:pPr marL="285750" indent="-285750">
              <a:buFontTx/>
              <a:buChar char="-"/>
            </a:pPr>
            <a:r>
              <a:rPr lang="vi-VN" sz="3600" dirty="0" smtClean="0">
                <a:latin typeface="Tahoma" panose="020B0604030504040204" pitchFamily="34" charset="0"/>
                <a:ea typeface="Tahoma" panose="020B0604030504040204" pitchFamily="34" charset="0"/>
                <a:cs typeface="Tahoma" panose="020B0604030504040204" pitchFamily="34" charset="0"/>
              </a:rPr>
              <a:t>Vì khi không chữa trị kịp thời, đúng cách sẽ dẫn đến suy tim, thấp tim, rối loạn nhịp đập.</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3864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134D2A82-3661-4C66-B757-A5CBB9B861F2}"/>
              </a:ext>
            </a:extLst>
          </p:cNvPr>
          <p:cNvGrpSpPr/>
          <p:nvPr/>
        </p:nvGrpSpPr>
        <p:grpSpPr>
          <a:xfrm>
            <a:off x="0" y="5706559"/>
            <a:ext cx="12152268" cy="1151441"/>
            <a:chOff x="-2055784" y="5706558"/>
            <a:chExt cx="12152268" cy="1151441"/>
          </a:xfrm>
        </p:grpSpPr>
        <p:pic>
          <p:nvPicPr>
            <p:cNvPr id="6"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3" y="5863052"/>
              <a:ext cx="3451875" cy="956750"/>
            </a:xfrm>
            <a:prstGeom prst="rect">
              <a:avLst/>
            </a:prstGeom>
          </p:spPr>
        </p:pic>
        <p:pic>
          <p:nvPicPr>
            <p:cNvPr id="12"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924823"/>
          </a:xfrm>
          <a:prstGeom prst="rect">
            <a:avLst/>
          </a:prstGeom>
        </p:spPr>
      </p:pic>
      <p:pic>
        <p:nvPicPr>
          <p:cNvPr id="2" name="Picture 1"/>
          <p:cNvPicPr>
            <a:picLocks noChangeAspect="1"/>
          </p:cNvPicPr>
          <p:nvPr/>
        </p:nvPicPr>
        <p:blipFill>
          <a:blip r:embed="rId8"/>
          <a:stretch>
            <a:fillRect/>
          </a:stretch>
        </p:blipFill>
        <p:spPr>
          <a:xfrm>
            <a:off x="7534131" y="2419218"/>
            <a:ext cx="3933040" cy="2995745"/>
          </a:xfrm>
          <a:prstGeom prst="rect">
            <a:avLst/>
          </a:prstGeom>
        </p:spPr>
      </p:pic>
      <p:sp>
        <p:nvSpPr>
          <p:cNvPr id="4" name="TextBox 3"/>
          <p:cNvSpPr txBox="1"/>
          <p:nvPr/>
        </p:nvSpPr>
        <p:spPr>
          <a:xfrm>
            <a:off x="977937" y="1173208"/>
            <a:ext cx="5880998" cy="4524315"/>
          </a:xfrm>
          <a:prstGeom prst="rect">
            <a:avLst/>
          </a:prstGeom>
          <a:noFill/>
        </p:spPr>
        <p:txBody>
          <a:bodyPr wrap="square" rtlCol="0">
            <a:spAutoFit/>
          </a:bodyPr>
          <a:lstStyle/>
          <a:p>
            <a:pPr marL="285750" indent="-285750">
              <a:buFontTx/>
              <a:buChar char="-"/>
            </a:pPr>
            <a:r>
              <a:rPr lang="vi-VN" sz="3600" dirty="0" smtClean="0">
                <a:latin typeface="Tahoma" panose="020B0604030504040204" pitchFamily="34" charset="0"/>
                <a:ea typeface="Tahoma" panose="020B0604030504040204" pitchFamily="34" charset="0"/>
                <a:cs typeface="Tahoma" panose="020B0604030504040204" pitchFamily="34" charset="0"/>
              </a:rPr>
              <a:t>chạy bộ trong tình trạng cơ thể mệt mỏi là không tốt cho hệ quần hoàn.</a:t>
            </a:r>
          </a:p>
          <a:p>
            <a:pPr marL="285750" indent="-285750">
              <a:buFontTx/>
              <a:buChar char="-"/>
            </a:pPr>
            <a:r>
              <a:rPr lang="vi-VN" sz="3600" dirty="0" smtClean="0">
                <a:latin typeface="Tahoma" panose="020B0604030504040204" pitchFamily="34" charset="0"/>
                <a:ea typeface="Tahoma" panose="020B0604030504040204" pitchFamily="34" charset="0"/>
                <a:cs typeface="Tahoma" panose="020B0604030504040204" pitchFamily="34" charset="0"/>
              </a:rPr>
              <a:t>Vì khi vận động mạnh, tim sẽ làm việc rất vất vả, nếu giữ thói quen lâu dài sẽ dẫn đến nguy cơ mắc những bệnh về tim mạch.</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40241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134D2A82-3661-4C66-B757-A5CBB9B861F2}"/>
              </a:ext>
            </a:extLst>
          </p:cNvPr>
          <p:cNvGrpSpPr/>
          <p:nvPr/>
        </p:nvGrpSpPr>
        <p:grpSpPr>
          <a:xfrm>
            <a:off x="0" y="5706559"/>
            <a:ext cx="12152268" cy="1151441"/>
            <a:chOff x="-2055784" y="5706558"/>
            <a:chExt cx="12152268" cy="1151441"/>
          </a:xfrm>
        </p:grpSpPr>
        <p:pic>
          <p:nvPicPr>
            <p:cNvPr id="6"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3" y="5863052"/>
              <a:ext cx="3451875" cy="956750"/>
            </a:xfrm>
            <a:prstGeom prst="rect">
              <a:avLst/>
            </a:prstGeom>
          </p:spPr>
        </p:pic>
        <p:pic>
          <p:nvPicPr>
            <p:cNvPr id="12"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924823"/>
          </a:xfrm>
          <a:prstGeom prst="rect">
            <a:avLst/>
          </a:prstGeom>
        </p:spPr>
      </p:pic>
      <p:pic>
        <p:nvPicPr>
          <p:cNvPr id="2" name="Picture 1"/>
          <p:cNvPicPr>
            <a:picLocks noChangeAspect="1"/>
          </p:cNvPicPr>
          <p:nvPr/>
        </p:nvPicPr>
        <p:blipFill>
          <a:blip r:embed="rId8"/>
          <a:stretch>
            <a:fillRect/>
          </a:stretch>
        </p:blipFill>
        <p:spPr>
          <a:xfrm>
            <a:off x="7515224" y="2419218"/>
            <a:ext cx="4086225" cy="2981457"/>
          </a:xfrm>
          <a:prstGeom prst="rect">
            <a:avLst/>
          </a:prstGeom>
        </p:spPr>
      </p:pic>
      <p:sp>
        <p:nvSpPr>
          <p:cNvPr id="4" name="TextBox 3"/>
          <p:cNvSpPr txBox="1"/>
          <p:nvPr/>
        </p:nvSpPr>
        <p:spPr>
          <a:xfrm>
            <a:off x="1571625" y="1205002"/>
            <a:ext cx="4669167" cy="3970318"/>
          </a:xfrm>
          <a:prstGeom prst="rect">
            <a:avLst/>
          </a:prstGeom>
          <a:noFill/>
        </p:spPr>
        <p:txBody>
          <a:bodyPr wrap="square" rtlCol="0">
            <a:spAutoFit/>
          </a:bodyPr>
          <a:lstStyle/>
          <a:p>
            <a:r>
              <a:rPr lang="vi-VN" sz="3600" dirty="0" smtClean="0">
                <a:latin typeface="Tahoma" panose="020B0604030504040204" pitchFamily="34" charset="0"/>
                <a:ea typeface="Tahoma" panose="020B0604030504040204" pitchFamily="34" charset="0"/>
                <a:cs typeface="Tahoma" panose="020B0604030504040204" pitchFamily="34" charset="0"/>
              </a:rPr>
              <a:t>- Ăn quá mặn không có lợi cho cơ quan tuần hoàn.</a:t>
            </a:r>
          </a:p>
          <a:p>
            <a:r>
              <a:rPr lang="vi-VN" sz="3600" dirty="0" smtClean="0">
                <a:latin typeface="Tahoma" panose="020B0604030504040204" pitchFamily="34" charset="0"/>
                <a:ea typeface="Tahoma" panose="020B0604030504040204" pitchFamily="34" charset="0"/>
                <a:cs typeface="Tahoma" panose="020B0604030504040204" pitchFamily="34" charset="0"/>
              </a:rPr>
              <a:t>- Vì ăn mặn thì huyết áp sẽ tăng. Có nguy cơ mắc bệnh huyết áp cao.</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386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a:extLst>
              <a:ext uri="{FF2B5EF4-FFF2-40B4-BE49-F238E27FC236}">
                <a16:creationId xmlns:a16="http://schemas.microsoft.com/office/drawing/2014/main" id="{74E13925-83B7-402E-BDFB-59853EA164C2}"/>
              </a:ext>
            </a:extLst>
          </p:cNvPr>
          <p:cNvGrpSpPr/>
          <p:nvPr/>
        </p:nvGrpSpPr>
        <p:grpSpPr>
          <a:xfrm>
            <a:off x="39732" y="5706559"/>
            <a:ext cx="12152268" cy="1151441"/>
            <a:chOff x="-2055784" y="5706558"/>
            <a:chExt cx="12152268" cy="1151441"/>
          </a:xfrm>
        </p:grpSpPr>
        <p:pic>
          <p:nvPicPr>
            <p:cNvPr id="128" name="图片 127">
              <a:extLst>
                <a:ext uri="{FF2B5EF4-FFF2-40B4-BE49-F238E27FC236}">
                  <a16:creationId xmlns:a16="http://schemas.microsoft.com/office/drawing/2014/main" id="{4AA3F734-DAB9-4A4C-89A9-4FF81C2DF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9" name="图片 128">
              <a:extLst>
                <a:ext uri="{FF2B5EF4-FFF2-40B4-BE49-F238E27FC236}">
                  <a16:creationId xmlns:a16="http://schemas.microsoft.com/office/drawing/2014/main" id="{9FDBF539-0059-48F1-BB8F-00F8B8A35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0" name="图片 129">
              <a:extLst>
                <a:ext uri="{FF2B5EF4-FFF2-40B4-BE49-F238E27FC236}">
                  <a16:creationId xmlns:a16="http://schemas.microsoft.com/office/drawing/2014/main" id="{94B171AE-CDC5-491A-8ACA-59F194BC5DC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1" name="图片 130">
              <a:extLst>
                <a:ext uri="{FF2B5EF4-FFF2-40B4-BE49-F238E27FC236}">
                  <a16:creationId xmlns:a16="http://schemas.microsoft.com/office/drawing/2014/main" id="{6B67ECE9-A91A-46D1-B603-458FA1792BE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2" name="图片 131">
              <a:extLst>
                <a:ext uri="{FF2B5EF4-FFF2-40B4-BE49-F238E27FC236}">
                  <a16:creationId xmlns:a16="http://schemas.microsoft.com/office/drawing/2014/main" id="{21ECB382-96A8-42AA-9019-AC5B8D680523}"/>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3" name="图片 132">
              <a:extLst>
                <a:ext uri="{FF2B5EF4-FFF2-40B4-BE49-F238E27FC236}">
                  <a16:creationId xmlns:a16="http://schemas.microsoft.com/office/drawing/2014/main" id="{F33019CE-F292-45D4-9301-41C067973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4" name="图片 133">
              <a:extLst>
                <a:ext uri="{FF2B5EF4-FFF2-40B4-BE49-F238E27FC236}">
                  <a16:creationId xmlns:a16="http://schemas.microsoft.com/office/drawing/2014/main" id="{67BE5451-EFF8-415B-B8FD-B183A569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4" name="TextBox 33">
            <a:extLst>
              <a:ext uri="{FF2B5EF4-FFF2-40B4-BE49-F238E27FC236}">
                <a16:creationId xmlns:a16="http://schemas.microsoft.com/office/drawing/2014/main" id="{F744BC24-0EFE-1C44-C8C7-7CEDEC5CF880}"/>
              </a:ext>
            </a:extLst>
          </p:cNvPr>
          <p:cNvSpPr txBox="1"/>
          <p:nvPr/>
        </p:nvSpPr>
        <p:spPr>
          <a:xfrm>
            <a:off x="171450" y="1175967"/>
            <a:ext cx="11789491" cy="2554545"/>
          </a:xfrm>
          <a:custGeom>
            <a:avLst/>
            <a:gdLst>
              <a:gd name="connsiteX0" fmla="*/ 0 w 11568982"/>
              <a:gd name="connsiteY0" fmla="*/ 1041606 h 6249512"/>
              <a:gd name="connsiteX1" fmla="*/ 1041606 w 11568982"/>
              <a:gd name="connsiteY1" fmla="*/ 0 h 6249512"/>
              <a:gd name="connsiteX2" fmla="*/ 10527376 w 11568982"/>
              <a:gd name="connsiteY2" fmla="*/ 0 h 6249512"/>
              <a:gd name="connsiteX3" fmla="*/ 11568982 w 11568982"/>
              <a:gd name="connsiteY3" fmla="*/ 1041606 h 6249512"/>
              <a:gd name="connsiteX4" fmla="*/ 11568982 w 11568982"/>
              <a:gd name="connsiteY4" fmla="*/ 5207906 h 6249512"/>
              <a:gd name="connsiteX5" fmla="*/ 10527376 w 11568982"/>
              <a:gd name="connsiteY5" fmla="*/ 6249512 h 6249512"/>
              <a:gd name="connsiteX6" fmla="*/ 1041606 w 11568982"/>
              <a:gd name="connsiteY6" fmla="*/ 6249512 h 6249512"/>
              <a:gd name="connsiteX7" fmla="*/ 0 w 11568982"/>
              <a:gd name="connsiteY7" fmla="*/ 5207906 h 6249512"/>
              <a:gd name="connsiteX8" fmla="*/ 0 w 11568982"/>
              <a:gd name="connsiteY8" fmla="*/ 1041606 h 62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982" h="6249512" fill="none" extrusionOk="0">
                <a:moveTo>
                  <a:pt x="0" y="1041606"/>
                </a:moveTo>
                <a:cubicBezTo>
                  <a:pt x="-6357" y="418364"/>
                  <a:pt x="386289" y="-5667"/>
                  <a:pt x="1041606" y="0"/>
                </a:cubicBezTo>
                <a:cubicBezTo>
                  <a:pt x="3370400" y="87592"/>
                  <a:pt x="8366685" y="46549"/>
                  <a:pt x="10527376" y="0"/>
                </a:cubicBezTo>
                <a:cubicBezTo>
                  <a:pt x="11084685" y="-34496"/>
                  <a:pt x="11668246" y="458318"/>
                  <a:pt x="11568982" y="1041606"/>
                </a:cubicBezTo>
                <a:cubicBezTo>
                  <a:pt x="11620466" y="1574438"/>
                  <a:pt x="11669632" y="4157522"/>
                  <a:pt x="11568982" y="5207906"/>
                </a:cubicBezTo>
                <a:cubicBezTo>
                  <a:pt x="11548547" y="5766845"/>
                  <a:pt x="11042457" y="6225317"/>
                  <a:pt x="10527376" y="6249512"/>
                </a:cubicBezTo>
                <a:cubicBezTo>
                  <a:pt x="6737200" y="6083877"/>
                  <a:pt x="5746706" y="6329958"/>
                  <a:pt x="1041606" y="6249512"/>
                </a:cubicBezTo>
                <a:cubicBezTo>
                  <a:pt x="484719" y="6242857"/>
                  <a:pt x="-23591" y="5749729"/>
                  <a:pt x="0" y="5207906"/>
                </a:cubicBezTo>
                <a:cubicBezTo>
                  <a:pt x="-147261" y="3780834"/>
                  <a:pt x="161274" y="2632154"/>
                  <a:pt x="0" y="1041606"/>
                </a:cubicBezTo>
                <a:close/>
              </a:path>
              <a:path w="11568982" h="6249512" stroke="0" extrusionOk="0">
                <a:moveTo>
                  <a:pt x="0" y="1041606"/>
                </a:moveTo>
                <a:cubicBezTo>
                  <a:pt x="-68742" y="434765"/>
                  <a:pt x="496897" y="23443"/>
                  <a:pt x="1041606" y="0"/>
                </a:cubicBezTo>
                <a:cubicBezTo>
                  <a:pt x="5098625" y="165973"/>
                  <a:pt x="6175451" y="17081"/>
                  <a:pt x="10527376" y="0"/>
                </a:cubicBezTo>
                <a:cubicBezTo>
                  <a:pt x="11099799" y="46435"/>
                  <a:pt x="11564575" y="511244"/>
                  <a:pt x="11568982" y="1041606"/>
                </a:cubicBezTo>
                <a:cubicBezTo>
                  <a:pt x="11695366" y="2321934"/>
                  <a:pt x="11480119" y="4769686"/>
                  <a:pt x="11568982" y="5207906"/>
                </a:cubicBezTo>
                <a:cubicBezTo>
                  <a:pt x="11669967" y="5754644"/>
                  <a:pt x="11091769" y="6333170"/>
                  <a:pt x="10527376" y="6249512"/>
                </a:cubicBezTo>
                <a:cubicBezTo>
                  <a:pt x="6735678" y="6375425"/>
                  <a:pt x="5680594" y="6259933"/>
                  <a:pt x="1041606" y="6249512"/>
                </a:cubicBezTo>
                <a:cubicBezTo>
                  <a:pt x="561964" y="6233311"/>
                  <a:pt x="-42314" y="5691532"/>
                  <a:pt x="0" y="5207906"/>
                </a:cubicBezTo>
                <a:cubicBezTo>
                  <a:pt x="54676" y="3933174"/>
                  <a:pt x="-29000" y="1636616"/>
                  <a:pt x="0" y="104160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r>
              <a:rPr lang="vi-VN" sz="4000" dirty="0" smtClean="0">
                <a:latin typeface="Tahoma" panose="020B0604030504040204" pitchFamily="34" charset="0"/>
                <a:ea typeface="Tahoma" panose="020B0604030504040204" pitchFamily="34" charset="0"/>
                <a:cs typeface="Tahoma" panose="020B0604030504040204" pitchFamily="34" charset="0"/>
              </a:rPr>
              <a:t>- Chơi thể thao, giải trí, thư giãn; lao động vừa sức; khám sức khỏe định kì; không đi giày, mặc quần áo quá chật; không ăn thức ăn quá </a:t>
            </a:r>
            <a:r>
              <a:rPr lang="vi-VN" sz="4000" dirty="0" smtClean="0">
                <a:latin typeface="Tahoma" panose="020B0604030504040204" pitchFamily="34" charset="0"/>
                <a:ea typeface="Tahoma" panose="020B0604030504040204" pitchFamily="34" charset="0"/>
                <a:cs typeface="Tahoma" panose="020B0604030504040204" pitchFamily="34" charset="0"/>
              </a:rPr>
              <a:t>mặn,... </a:t>
            </a:r>
            <a:r>
              <a:rPr lang="vi-VN" sz="4000" dirty="0" smtClean="0">
                <a:latin typeface="Tahoma" panose="020B0604030504040204" pitchFamily="34" charset="0"/>
                <a:ea typeface="Tahoma" panose="020B0604030504040204" pitchFamily="34" charset="0"/>
                <a:cs typeface="Tahoma" panose="020B0604030504040204" pitchFamily="34" charset="0"/>
              </a:rPr>
              <a:t>Là những việc làm có lợi cho sức khỏe tim mạch. </a:t>
            </a:r>
            <a:endParaRPr lang="vi-VN" sz="4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6667" r="94333">
                        <a14:foregroundMark x1="18167" y1="23000" x2="89333" y2="72000"/>
                        <a14:foregroundMark x1="78667" y1="20500" x2="15833" y2="77667"/>
                        <a14:foregroundMark x1="57333" y1="14333" x2="52333" y2="85167"/>
                        <a14:foregroundMark x1="14000" y1="49667" x2="93500" y2="52833"/>
                      </a14:backgroundRemoval>
                    </a14:imgEffect>
                  </a14:imgLayer>
                </a14:imgProps>
              </a:ext>
              <a:ext uri="{28A0092B-C50C-407E-A947-70E740481C1C}">
                <a14:useLocalDpi xmlns:a14="http://schemas.microsoft.com/office/drawing/2010/main" val="0"/>
              </a:ext>
            </a:extLst>
          </a:blip>
          <a:stretch>
            <a:fillRect/>
          </a:stretch>
        </p:blipFill>
        <p:spPr>
          <a:xfrm>
            <a:off x="-300097" y="-119091"/>
            <a:ext cx="1403266" cy="1403266"/>
          </a:xfrm>
          <a:prstGeom prst="rect">
            <a:avLst/>
          </a:prstGeom>
        </p:spPr>
      </p:pic>
      <p:pic>
        <p:nvPicPr>
          <p:cNvPr id="12" name="Picture 11"/>
          <p:cNvPicPr>
            <a:picLocks noChangeAspect="1"/>
          </p:cNvPicPr>
          <p:nvPr/>
        </p:nvPicPr>
        <p:blipFill>
          <a:blip r:embed="rId9" cstate="hqprint">
            <a:extLst>
              <a:ext uri="{BEBA8EAE-BF5A-486C-A8C5-ECC9F3942E4B}">
                <a14:imgProps xmlns:a14="http://schemas.microsoft.com/office/drawing/2010/main">
                  <a14:imgLayer r:embed="rId10">
                    <a14:imgEffect>
                      <a14:backgroundRemoval t="2455" b="96909" l="10000" r="90000">
                        <a14:foregroundMark x1="45727" y1="28091" x2="44636" y2="31636"/>
                      </a14:backgroundRemoval>
                    </a14:imgEffect>
                  </a14:imgLayer>
                </a14:imgProps>
              </a:ext>
              <a:ext uri="{28A0092B-C50C-407E-A947-70E740481C1C}">
                <a14:useLocalDpi xmlns:a14="http://schemas.microsoft.com/office/drawing/2010/main" val="0"/>
              </a:ext>
            </a:extLst>
          </a:blip>
          <a:stretch>
            <a:fillRect/>
          </a:stretch>
        </p:blipFill>
        <p:spPr>
          <a:xfrm>
            <a:off x="9647682" y="3914709"/>
            <a:ext cx="2943291" cy="2943291"/>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0" b="99615" l="0" r="99625">
                        <a14:foregroundMark x1="15197" y1="17115" x2="33771" y2="41154"/>
                        <a14:foregroundMark x1="14634" y1="18269" x2="13321" y2="29231"/>
                      </a14:backgroundRemoval>
                    </a14:imgEffect>
                  </a14:imgLayer>
                </a14:imgProps>
              </a:ext>
              <a:ext uri="{28A0092B-C50C-407E-A947-70E740481C1C}">
                <a14:useLocalDpi xmlns:a14="http://schemas.microsoft.com/office/drawing/2010/main" val="0"/>
              </a:ext>
            </a:extLst>
          </a:blip>
          <a:stretch>
            <a:fillRect/>
          </a:stretch>
        </p:blipFill>
        <p:spPr>
          <a:xfrm>
            <a:off x="-300097" y="3904476"/>
            <a:ext cx="2298572" cy="2242509"/>
          </a:xfrm>
          <a:prstGeom prst="rect">
            <a:avLst/>
          </a:prstGeom>
        </p:spPr>
      </p:pic>
    </p:spTree>
    <p:extLst>
      <p:ext uri="{BB962C8B-B14F-4D97-AF65-F5344CB8AC3E}">
        <p14:creationId xmlns:p14="http://schemas.microsoft.com/office/powerpoint/2010/main" val="2704027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a:extLst>
              <a:ext uri="{FF2B5EF4-FFF2-40B4-BE49-F238E27FC236}">
                <a16:creationId xmlns:a16="http://schemas.microsoft.com/office/drawing/2014/main" id="{74E13925-83B7-402E-BDFB-59853EA164C2}"/>
              </a:ext>
            </a:extLst>
          </p:cNvPr>
          <p:cNvGrpSpPr/>
          <p:nvPr/>
        </p:nvGrpSpPr>
        <p:grpSpPr>
          <a:xfrm>
            <a:off x="39732" y="5706559"/>
            <a:ext cx="12152268" cy="1151441"/>
            <a:chOff x="-2055784" y="5706558"/>
            <a:chExt cx="12152268" cy="1151441"/>
          </a:xfrm>
        </p:grpSpPr>
        <p:pic>
          <p:nvPicPr>
            <p:cNvPr id="128" name="图片 127">
              <a:extLst>
                <a:ext uri="{FF2B5EF4-FFF2-40B4-BE49-F238E27FC236}">
                  <a16:creationId xmlns:a16="http://schemas.microsoft.com/office/drawing/2014/main" id="{4AA3F734-DAB9-4A4C-89A9-4FF81C2DF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9" name="图片 128">
              <a:extLst>
                <a:ext uri="{FF2B5EF4-FFF2-40B4-BE49-F238E27FC236}">
                  <a16:creationId xmlns:a16="http://schemas.microsoft.com/office/drawing/2014/main" id="{9FDBF539-0059-48F1-BB8F-00F8B8A35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0" name="图片 129">
              <a:extLst>
                <a:ext uri="{FF2B5EF4-FFF2-40B4-BE49-F238E27FC236}">
                  <a16:creationId xmlns:a16="http://schemas.microsoft.com/office/drawing/2014/main" id="{94B171AE-CDC5-491A-8ACA-59F194BC5DC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1" name="图片 130">
              <a:extLst>
                <a:ext uri="{FF2B5EF4-FFF2-40B4-BE49-F238E27FC236}">
                  <a16:creationId xmlns:a16="http://schemas.microsoft.com/office/drawing/2014/main" id="{6B67ECE9-A91A-46D1-B603-458FA1792BE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2" name="图片 131">
              <a:extLst>
                <a:ext uri="{FF2B5EF4-FFF2-40B4-BE49-F238E27FC236}">
                  <a16:creationId xmlns:a16="http://schemas.microsoft.com/office/drawing/2014/main" id="{21ECB382-96A8-42AA-9019-AC5B8D680523}"/>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3" name="图片 132">
              <a:extLst>
                <a:ext uri="{FF2B5EF4-FFF2-40B4-BE49-F238E27FC236}">
                  <a16:creationId xmlns:a16="http://schemas.microsoft.com/office/drawing/2014/main" id="{F33019CE-F292-45D4-9301-41C067973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4" name="图片 133">
              <a:extLst>
                <a:ext uri="{FF2B5EF4-FFF2-40B4-BE49-F238E27FC236}">
                  <a16:creationId xmlns:a16="http://schemas.microsoft.com/office/drawing/2014/main" id="{67BE5451-EFF8-415B-B8FD-B183A569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4" name="TextBox 33">
            <a:extLst>
              <a:ext uri="{FF2B5EF4-FFF2-40B4-BE49-F238E27FC236}">
                <a16:creationId xmlns:a16="http://schemas.microsoft.com/office/drawing/2014/main" id="{F744BC24-0EFE-1C44-C8C7-7CEDEC5CF880}"/>
              </a:ext>
            </a:extLst>
          </p:cNvPr>
          <p:cNvSpPr txBox="1"/>
          <p:nvPr/>
        </p:nvSpPr>
        <p:spPr>
          <a:xfrm>
            <a:off x="39732" y="72873"/>
            <a:ext cx="11918906" cy="1323439"/>
          </a:xfrm>
          <a:custGeom>
            <a:avLst/>
            <a:gdLst>
              <a:gd name="connsiteX0" fmla="*/ 0 w 11568982"/>
              <a:gd name="connsiteY0" fmla="*/ 1041606 h 6249512"/>
              <a:gd name="connsiteX1" fmla="*/ 1041606 w 11568982"/>
              <a:gd name="connsiteY1" fmla="*/ 0 h 6249512"/>
              <a:gd name="connsiteX2" fmla="*/ 10527376 w 11568982"/>
              <a:gd name="connsiteY2" fmla="*/ 0 h 6249512"/>
              <a:gd name="connsiteX3" fmla="*/ 11568982 w 11568982"/>
              <a:gd name="connsiteY3" fmla="*/ 1041606 h 6249512"/>
              <a:gd name="connsiteX4" fmla="*/ 11568982 w 11568982"/>
              <a:gd name="connsiteY4" fmla="*/ 5207906 h 6249512"/>
              <a:gd name="connsiteX5" fmla="*/ 10527376 w 11568982"/>
              <a:gd name="connsiteY5" fmla="*/ 6249512 h 6249512"/>
              <a:gd name="connsiteX6" fmla="*/ 1041606 w 11568982"/>
              <a:gd name="connsiteY6" fmla="*/ 6249512 h 6249512"/>
              <a:gd name="connsiteX7" fmla="*/ 0 w 11568982"/>
              <a:gd name="connsiteY7" fmla="*/ 5207906 h 6249512"/>
              <a:gd name="connsiteX8" fmla="*/ 0 w 11568982"/>
              <a:gd name="connsiteY8" fmla="*/ 1041606 h 62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982" h="6249512" fill="none" extrusionOk="0">
                <a:moveTo>
                  <a:pt x="0" y="1041606"/>
                </a:moveTo>
                <a:cubicBezTo>
                  <a:pt x="-6357" y="418364"/>
                  <a:pt x="386289" y="-5667"/>
                  <a:pt x="1041606" y="0"/>
                </a:cubicBezTo>
                <a:cubicBezTo>
                  <a:pt x="3370400" y="87592"/>
                  <a:pt x="8366685" y="46549"/>
                  <a:pt x="10527376" y="0"/>
                </a:cubicBezTo>
                <a:cubicBezTo>
                  <a:pt x="11084685" y="-34496"/>
                  <a:pt x="11668246" y="458318"/>
                  <a:pt x="11568982" y="1041606"/>
                </a:cubicBezTo>
                <a:cubicBezTo>
                  <a:pt x="11620466" y="1574438"/>
                  <a:pt x="11669632" y="4157522"/>
                  <a:pt x="11568982" y="5207906"/>
                </a:cubicBezTo>
                <a:cubicBezTo>
                  <a:pt x="11548547" y="5766845"/>
                  <a:pt x="11042457" y="6225317"/>
                  <a:pt x="10527376" y="6249512"/>
                </a:cubicBezTo>
                <a:cubicBezTo>
                  <a:pt x="6737200" y="6083877"/>
                  <a:pt x="5746706" y="6329958"/>
                  <a:pt x="1041606" y="6249512"/>
                </a:cubicBezTo>
                <a:cubicBezTo>
                  <a:pt x="484719" y="6242857"/>
                  <a:pt x="-23591" y="5749729"/>
                  <a:pt x="0" y="5207906"/>
                </a:cubicBezTo>
                <a:cubicBezTo>
                  <a:pt x="-147261" y="3780834"/>
                  <a:pt x="161274" y="2632154"/>
                  <a:pt x="0" y="1041606"/>
                </a:cubicBezTo>
                <a:close/>
              </a:path>
              <a:path w="11568982" h="6249512" stroke="0" extrusionOk="0">
                <a:moveTo>
                  <a:pt x="0" y="1041606"/>
                </a:moveTo>
                <a:cubicBezTo>
                  <a:pt x="-68742" y="434765"/>
                  <a:pt x="496897" y="23443"/>
                  <a:pt x="1041606" y="0"/>
                </a:cubicBezTo>
                <a:cubicBezTo>
                  <a:pt x="5098625" y="165973"/>
                  <a:pt x="6175451" y="17081"/>
                  <a:pt x="10527376" y="0"/>
                </a:cubicBezTo>
                <a:cubicBezTo>
                  <a:pt x="11099799" y="46435"/>
                  <a:pt x="11564575" y="511244"/>
                  <a:pt x="11568982" y="1041606"/>
                </a:cubicBezTo>
                <a:cubicBezTo>
                  <a:pt x="11695366" y="2321934"/>
                  <a:pt x="11480119" y="4769686"/>
                  <a:pt x="11568982" y="5207906"/>
                </a:cubicBezTo>
                <a:cubicBezTo>
                  <a:pt x="11669967" y="5754644"/>
                  <a:pt x="11091769" y="6333170"/>
                  <a:pt x="10527376" y="6249512"/>
                </a:cubicBezTo>
                <a:cubicBezTo>
                  <a:pt x="6735678" y="6375425"/>
                  <a:pt x="5680594" y="6259933"/>
                  <a:pt x="1041606" y="6249512"/>
                </a:cubicBezTo>
                <a:cubicBezTo>
                  <a:pt x="561964" y="6233311"/>
                  <a:pt x="-42314" y="5691532"/>
                  <a:pt x="0" y="5207906"/>
                </a:cubicBezTo>
                <a:cubicBezTo>
                  <a:pt x="54676" y="3933174"/>
                  <a:pt x="-29000" y="1636616"/>
                  <a:pt x="0" y="104160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r>
              <a:rPr lang="vi-VN" sz="4000" dirty="0" smtClean="0">
                <a:latin typeface="Tahoma" panose="020B0604030504040204" pitchFamily="34" charset="0"/>
                <a:ea typeface="Tahoma" panose="020B0604030504040204" pitchFamily="34" charset="0"/>
                <a:cs typeface="Tahoma" panose="020B0604030504040204" pitchFamily="34" charset="0"/>
              </a:rPr>
              <a:t>Em hãy kể tên những việc làm có lợi, không có lợi cho cơ quan tuần hoàn mà em biết?</a:t>
            </a:r>
            <a:endParaRPr lang="vi-VN" sz="40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7" cstate="hqprint">
            <a:extLst>
              <a:ext uri="{BEBA8EAE-BF5A-486C-A8C5-ECC9F3942E4B}">
                <a14:imgProps xmlns:a14="http://schemas.microsoft.com/office/drawing/2010/main">
                  <a14:imgLayer r:embed="rId8">
                    <a14:imgEffect>
                      <a14:backgroundRemoval t="2455" b="96909" l="10000" r="90000">
                        <a14:foregroundMark x1="45727" y1="28091" x2="44636" y2="31636"/>
                      </a14:backgroundRemoval>
                    </a14:imgEffect>
                  </a14:imgLayer>
                </a14:imgProps>
              </a:ext>
              <a:ext uri="{28A0092B-C50C-407E-A947-70E740481C1C}">
                <a14:useLocalDpi xmlns:a14="http://schemas.microsoft.com/office/drawing/2010/main" val="0"/>
              </a:ext>
            </a:extLst>
          </a:blip>
          <a:stretch>
            <a:fillRect/>
          </a:stretch>
        </p:blipFill>
        <p:spPr>
          <a:xfrm>
            <a:off x="9647682" y="3914709"/>
            <a:ext cx="2943291" cy="2943291"/>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0" b="99615" l="0" r="99625">
                        <a14:foregroundMark x1="15197" y1="17115" x2="33771" y2="41154"/>
                        <a14:foregroundMark x1="14634" y1="18269" x2="13321" y2="29231"/>
                      </a14:backgroundRemoval>
                    </a14:imgEffect>
                  </a14:imgLayer>
                </a14:imgProps>
              </a:ext>
              <a:ext uri="{28A0092B-C50C-407E-A947-70E740481C1C}">
                <a14:useLocalDpi xmlns:a14="http://schemas.microsoft.com/office/drawing/2010/main" val="0"/>
              </a:ext>
            </a:extLst>
          </a:blip>
          <a:stretch>
            <a:fillRect/>
          </a:stretch>
        </p:blipFill>
        <p:spPr>
          <a:xfrm>
            <a:off x="-300097" y="3904476"/>
            <a:ext cx="2298572" cy="2242509"/>
          </a:xfrm>
          <a:prstGeom prst="rect">
            <a:avLst/>
          </a:prstGeom>
        </p:spPr>
      </p:pic>
      <p:sp>
        <p:nvSpPr>
          <p:cNvPr id="15" name="Cloud 14">
            <a:extLst>
              <a:ext uri="{FF2B5EF4-FFF2-40B4-BE49-F238E27FC236}">
                <a16:creationId xmlns:a16="http://schemas.microsoft.com/office/drawing/2014/main" id="{F886E9B6-90C5-96AE-BC9B-8448F4B4674E}"/>
              </a:ext>
            </a:extLst>
          </p:cNvPr>
          <p:cNvSpPr/>
          <p:nvPr/>
        </p:nvSpPr>
        <p:spPr>
          <a:xfrm rot="20937433">
            <a:off x="835125" y="1585364"/>
            <a:ext cx="3819832" cy="2185454"/>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smtClean="0">
                <a:solidFill>
                  <a:srgbClr val="FF0000"/>
                </a:solidFill>
                <a:latin typeface="UTM Cookies" panose="02040603050506020204" pitchFamily="18" charset="0"/>
              </a:rPr>
              <a:t>Thảo</a:t>
            </a:r>
            <a:r>
              <a:rPr lang="en-US" sz="3600" dirty="0" smtClean="0">
                <a:solidFill>
                  <a:srgbClr val="FF0000"/>
                </a:solidFill>
                <a:latin typeface="UTM Cookies" panose="02040603050506020204" pitchFamily="18" charset="0"/>
              </a:rPr>
              <a:t> </a:t>
            </a:r>
            <a:r>
              <a:rPr lang="en-US" sz="3600" dirty="0" err="1" smtClean="0">
                <a:solidFill>
                  <a:srgbClr val="FF0000"/>
                </a:solidFill>
                <a:latin typeface="UTM Cookies" panose="02040603050506020204" pitchFamily="18" charset="0"/>
              </a:rPr>
              <a:t>luận</a:t>
            </a:r>
            <a:r>
              <a:rPr kumimoji="0" lang="en-US" sz="3600" b="0" i="0" u="none" strike="noStrike" kern="1200" cap="none" spc="0" normalizeH="0" baseline="0" noProof="0" dirty="0" smtClean="0">
                <a:ln>
                  <a:noFill/>
                </a:ln>
                <a:solidFill>
                  <a:srgbClr val="FF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smtClean="0">
                <a:ln>
                  <a:noFill/>
                </a:ln>
                <a:solidFill>
                  <a:srgbClr val="FF0000"/>
                </a:solidFill>
                <a:effectLst/>
                <a:uLnTx/>
                <a:uFillTx/>
                <a:latin typeface="UTM Cookies" panose="02040603050506020204" pitchFamily="18" charset="0"/>
                <a:ea typeface="+mn-ea"/>
                <a:cs typeface="+mn-cs"/>
              </a:rPr>
              <a:t>NHÓM</a:t>
            </a:r>
            <a:r>
              <a:rPr kumimoji="0" lang="vi-VN" sz="3600" b="0" i="0" u="none" strike="noStrike" kern="1200" cap="none" spc="0" normalizeH="0" baseline="0" noProof="0" dirty="0" smtClean="0">
                <a:ln>
                  <a:noFill/>
                </a:ln>
                <a:solidFill>
                  <a:srgbClr val="FF0000"/>
                </a:solidFill>
                <a:effectLst/>
                <a:uLnTx/>
                <a:uFillTx/>
                <a:latin typeface="UTM Cookies" panose="02040603050506020204" pitchFamily="18" charset="0"/>
                <a:ea typeface="+mn-ea"/>
                <a:cs typeface="+mn-cs"/>
              </a:rPr>
              <a:t> 4</a:t>
            </a:r>
            <a:endParaRPr kumimoji="0" lang="en-US" sz="36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1607" y="1680342"/>
            <a:ext cx="5061583" cy="3762444"/>
          </a:xfrm>
          <a:prstGeom prst="rect">
            <a:avLst/>
          </a:prstGeom>
        </p:spPr>
      </p:pic>
    </p:spTree>
    <p:extLst>
      <p:ext uri="{BB962C8B-B14F-4D97-AF65-F5344CB8AC3E}">
        <p14:creationId xmlns:p14="http://schemas.microsoft.com/office/powerpoint/2010/main" val="3101512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a:extLst>
              <a:ext uri="{FF2B5EF4-FFF2-40B4-BE49-F238E27FC236}">
                <a16:creationId xmlns:a16="http://schemas.microsoft.com/office/drawing/2014/main" id="{74E13925-83B7-402E-BDFB-59853EA164C2}"/>
              </a:ext>
            </a:extLst>
          </p:cNvPr>
          <p:cNvGrpSpPr/>
          <p:nvPr/>
        </p:nvGrpSpPr>
        <p:grpSpPr>
          <a:xfrm>
            <a:off x="39732" y="5706559"/>
            <a:ext cx="12152268" cy="1151441"/>
            <a:chOff x="-2055784" y="5706558"/>
            <a:chExt cx="12152268" cy="1151441"/>
          </a:xfrm>
        </p:grpSpPr>
        <p:pic>
          <p:nvPicPr>
            <p:cNvPr id="128" name="图片 127">
              <a:extLst>
                <a:ext uri="{FF2B5EF4-FFF2-40B4-BE49-F238E27FC236}">
                  <a16:creationId xmlns:a16="http://schemas.microsoft.com/office/drawing/2014/main" id="{4AA3F734-DAB9-4A4C-89A9-4FF81C2DF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9" name="图片 128">
              <a:extLst>
                <a:ext uri="{FF2B5EF4-FFF2-40B4-BE49-F238E27FC236}">
                  <a16:creationId xmlns:a16="http://schemas.microsoft.com/office/drawing/2014/main" id="{9FDBF539-0059-48F1-BB8F-00F8B8A35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0" name="图片 129">
              <a:extLst>
                <a:ext uri="{FF2B5EF4-FFF2-40B4-BE49-F238E27FC236}">
                  <a16:creationId xmlns:a16="http://schemas.microsoft.com/office/drawing/2014/main" id="{94B171AE-CDC5-491A-8ACA-59F194BC5DC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1" name="图片 130">
              <a:extLst>
                <a:ext uri="{FF2B5EF4-FFF2-40B4-BE49-F238E27FC236}">
                  <a16:creationId xmlns:a16="http://schemas.microsoft.com/office/drawing/2014/main" id="{6B67ECE9-A91A-46D1-B603-458FA1792BE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2" name="图片 131">
              <a:extLst>
                <a:ext uri="{FF2B5EF4-FFF2-40B4-BE49-F238E27FC236}">
                  <a16:creationId xmlns:a16="http://schemas.microsoft.com/office/drawing/2014/main" id="{21ECB382-96A8-42AA-9019-AC5B8D680523}"/>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3" name="图片 132">
              <a:extLst>
                <a:ext uri="{FF2B5EF4-FFF2-40B4-BE49-F238E27FC236}">
                  <a16:creationId xmlns:a16="http://schemas.microsoft.com/office/drawing/2014/main" id="{F33019CE-F292-45D4-9301-41C067973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4" name="图片 133">
              <a:extLst>
                <a:ext uri="{FF2B5EF4-FFF2-40B4-BE49-F238E27FC236}">
                  <a16:creationId xmlns:a16="http://schemas.microsoft.com/office/drawing/2014/main" id="{67BE5451-EFF8-415B-B8FD-B183A569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4" name="TextBox 33">
            <a:extLst>
              <a:ext uri="{FF2B5EF4-FFF2-40B4-BE49-F238E27FC236}">
                <a16:creationId xmlns:a16="http://schemas.microsoft.com/office/drawing/2014/main" id="{F744BC24-0EFE-1C44-C8C7-7CEDEC5CF880}"/>
              </a:ext>
            </a:extLst>
          </p:cNvPr>
          <p:cNvSpPr txBox="1"/>
          <p:nvPr/>
        </p:nvSpPr>
        <p:spPr>
          <a:xfrm>
            <a:off x="171451" y="1175967"/>
            <a:ext cx="11758612" cy="2554545"/>
          </a:xfrm>
          <a:custGeom>
            <a:avLst/>
            <a:gdLst>
              <a:gd name="connsiteX0" fmla="*/ 0 w 11568982"/>
              <a:gd name="connsiteY0" fmla="*/ 1041606 h 6249512"/>
              <a:gd name="connsiteX1" fmla="*/ 1041606 w 11568982"/>
              <a:gd name="connsiteY1" fmla="*/ 0 h 6249512"/>
              <a:gd name="connsiteX2" fmla="*/ 10527376 w 11568982"/>
              <a:gd name="connsiteY2" fmla="*/ 0 h 6249512"/>
              <a:gd name="connsiteX3" fmla="*/ 11568982 w 11568982"/>
              <a:gd name="connsiteY3" fmla="*/ 1041606 h 6249512"/>
              <a:gd name="connsiteX4" fmla="*/ 11568982 w 11568982"/>
              <a:gd name="connsiteY4" fmla="*/ 5207906 h 6249512"/>
              <a:gd name="connsiteX5" fmla="*/ 10527376 w 11568982"/>
              <a:gd name="connsiteY5" fmla="*/ 6249512 h 6249512"/>
              <a:gd name="connsiteX6" fmla="*/ 1041606 w 11568982"/>
              <a:gd name="connsiteY6" fmla="*/ 6249512 h 6249512"/>
              <a:gd name="connsiteX7" fmla="*/ 0 w 11568982"/>
              <a:gd name="connsiteY7" fmla="*/ 5207906 h 6249512"/>
              <a:gd name="connsiteX8" fmla="*/ 0 w 11568982"/>
              <a:gd name="connsiteY8" fmla="*/ 1041606 h 62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982" h="6249512" fill="none" extrusionOk="0">
                <a:moveTo>
                  <a:pt x="0" y="1041606"/>
                </a:moveTo>
                <a:cubicBezTo>
                  <a:pt x="-6357" y="418364"/>
                  <a:pt x="386289" y="-5667"/>
                  <a:pt x="1041606" y="0"/>
                </a:cubicBezTo>
                <a:cubicBezTo>
                  <a:pt x="3370400" y="87592"/>
                  <a:pt x="8366685" y="46549"/>
                  <a:pt x="10527376" y="0"/>
                </a:cubicBezTo>
                <a:cubicBezTo>
                  <a:pt x="11084685" y="-34496"/>
                  <a:pt x="11668246" y="458318"/>
                  <a:pt x="11568982" y="1041606"/>
                </a:cubicBezTo>
                <a:cubicBezTo>
                  <a:pt x="11620466" y="1574438"/>
                  <a:pt x="11669632" y="4157522"/>
                  <a:pt x="11568982" y="5207906"/>
                </a:cubicBezTo>
                <a:cubicBezTo>
                  <a:pt x="11548547" y="5766845"/>
                  <a:pt x="11042457" y="6225317"/>
                  <a:pt x="10527376" y="6249512"/>
                </a:cubicBezTo>
                <a:cubicBezTo>
                  <a:pt x="6737200" y="6083877"/>
                  <a:pt x="5746706" y="6329958"/>
                  <a:pt x="1041606" y="6249512"/>
                </a:cubicBezTo>
                <a:cubicBezTo>
                  <a:pt x="484719" y="6242857"/>
                  <a:pt x="-23591" y="5749729"/>
                  <a:pt x="0" y="5207906"/>
                </a:cubicBezTo>
                <a:cubicBezTo>
                  <a:pt x="-147261" y="3780834"/>
                  <a:pt x="161274" y="2632154"/>
                  <a:pt x="0" y="1041606"/>
                </a:cubicBezTo>
                <a:close/>
              </a:path>
              <a:path w="11568982" h="6249512" stroke="0" extrusionOk="0">
                <a:moveTo>
                  <a:pt x="0" y="1041606"/>
                </a:moveTo>
                <a:cubicBezTo>
                  <a:pt x="-68742" y="434765"/>
                  <a:pt x="496897" y="23443"/>
                  <a:pt x="1041606" y="0"/>
                </a:cubicBezTo>
                <a:cubicBezTo>
                  <a:pt x="5098625" y="165973"/>
                  <a:pt x="6175451" y="17081"/>
                  <a:pt x="10527376" y="0"/>
                </a:cubicBezTo>
                <a:cubicBezTo>
                  <a:pt x="11099799" y="46435"/>
                  <a:pt x="11564575" y="511244"/>
                  <a:pt x="11568982" y="1041606"/>
                </a:cubicBezTo>
                <a:cubicBezTo>
                  <a:pt x="11695366" y="2321934"/>
                  <a:pt x="11480119" y="4769686"/>
                  <a:pt x="11568982" y="5207906"/>
                </a:cubicBezTo>
                <a:cubicBezTo>
                  <a:pt x="11669967" y="5754644"/>
                  <a:pt x="11091769" y="6333170"/>
                  <a:pt x="10527376" y="6249512"/>
                </a:cubicBezTo>
                <a:cubicBezTo>
                  <a:pt x="6735678" y="6375425"/>
                  <a:pt x="5680594" y="6259933"/>
                  <a:pt x="1041606" y="6249512"/>
                </a:cubicBezTo>
                <a:cubicBezTo>
                  <a:pt x="561964" y="6233311"/>
                  <a:pt x="-42314" y="5691532"/>
                  <a:pt x="0" y="5207906"/>
                </a:cubicBezTo>
                <a:cubicBezTo>
                  <a:pt x="54676" y="3933174"/>
                  <a:pt x="-29000" y="1636616"/>
                  <a:pt x="0" y="104160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r>
              <a:rPr lang="vi-VN" sz="4000" dirty="0" smtClean="0">
                <a:latin typeface="Tahoma" panose="020B0604030504040204" pitchFamily="34" charset="0"/>
                <a:ea typeface="Tahoma" panose="020B0604030504040204" pitchFamily="34" charset="0"/>
                <a:cs typeface="Tahoma" panose="020B0604030504040204" pitchFamily="34" charset="0"/>
              </a:rPr>
              <a:t>- Chơi thể </a:t>
            </a:r>
            <a:r>
              <a:rPr lang="vi-VN" sz="4000" dirty="0" smtClean="0">
                <a:latin typeface="Tahoma" panose="020B0604030504040204" pitchFamily="34" charset="0"/>
                <a:ea typeface="Tahoma" panose="020B0604030504040204" pitchFamily="34" charset="0"/>
                <a:cs typeface="Tahoma" panose="020B0604030504040204" pitchFamily="34" charset="0"/>
              </a:rPr>
              <a:t>thao; </a:t>
            </a:r>
            <a:r>
              <a:rPr lang="vi-VN" sz="4000" dirty="0" smtClean="0">
                <a:latin typeface="Tahoma" panose="020B0604030504040204" pitchFamily="34" charset="0"/>
                <a:ea typeface="Tahoma" panose="020B0604030504040204" pitchFamily="34" charset="0"/>
                <a:cs typeface="Tahoma" panose="020B0604030504040204" pitchFamily="34" charset="0"/>
              </a:rPr>
              <a:t>giải </a:t>
            </a:r>
            <a:r>
              <a:rPr lang="vi-VN" sz="4000" dirty="0" smtClean="0">
                <a:latin typeface="Tahoma" panose="020B0604030504040204" pitchFamily="34" charset="0"/>
                <a:ea typeface="Tahoma" panose="020B0604030504040204" pitchFamily="34" charset="0"/>
                <a:cs typeface="Tahoma" panose="020B0604030504040204" pitchFamily="34" charset="0"/>
              </a:rPr>
              <a:t>trí; </a:t>
            </a:r>
            <a:r>
              <a:rPr lang="vi-VN" sz="4000" dirty="0" smtClean="0">
                <a:latin typeface="Tahoma" panose="020B0604030504040204" pitchFamily="34" charset="0"/>
                <a:ea typeface="Tahoma" panose="020B0604030504040204" pitchFamily="34" charset="0"/>
                <a:cs typeface="Tahoma" panose="020B0604030504040204" pitchFamily="34" charset="0"/>
              </a:rPr>
              <a:t>thư </a:t>
            </a:r>
            <a:r>
              <a:rPr lang="vi-VN" sz="4000" dirty="0" smtClean="0">
                <a:latin typeface="Tahoma" panose="020B0604030504040204" pitchFamily="34" charset="0"/>
                <a:ea typeface="Tahoma" panose="020B0604030504040204" pitchFamily="34" charset="0"/>
                <a:cs typeface="Tahoma" panose="020B0604030504040204" pitchFamily="34" charset="0"/>
              </a:rPr>
              <a:t>giãn; ngồi thiền; tập yoga; tập thể dục buổi sáng; đi, chạy bộ; khám sức khỏe tim mạch định kì; không nạp vào cơ thể quá nhiều muối, đường,</a:t>
            </a:r>
            <a:endParaRPr lang="vi-VN" sz="4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6667" r="94333">
                        <a14:foregroundMark x1="18167" y1="23000" x2="89333" y2="72000"/>
                        <a14:foregroundMark x1="78667" y1="20500" x2="15833" y2="77667"/>
                        <a14:foregroundMark x1="57333" y1="14333" x2="52333" y2="85167"/>
                        <a14:foregroundMark x1="14000" y1="49667" x2="93500" y2="52833"/>
                      </a14:backgroundRemoval>
                    </a14:imgEffect>
                  </a14:imgLayer>
                </a14:imgProps>
              </a:ext>
              <a:ext uri="{28A0092B-C50C-407E-A947-70E740481C1C}">
                <a14:useLocalDpi xmlns:a14="http://schemas.microsoft.com/office/drawing/2010/main" val="0"/>
              </a:ext>
            </a:extLst>
          </a:blip>
          <a:stretch>
            <a:fillRect/>
          </a:stretch>
        </p:blipFill>
        <p:spPr>
          <a:xfrm>
            <a:off x="-300097" y="-119091"/>
            <a:ext cx="1403266" cy="1403266"/>
          </a:xfrm>
          <a:prstGeom prst="rect">
            <a:avLst/>
          </a:prstGeom>
        </p:spPr>
      </p:pic>
      <p:pic>
        <p:nvPicPr>
          <p:cNvPr id="12" name="Picture 11"/>
          <p:cNvPicPr>
            <a:picLocks noChangeAspect="1"/>
          </p:cNvPicPr>
          <p:nvPr/>
        </p:nvPicPr>
        <p:blipFill>
          <a:blip r:embed="rId9" cstate="hqprint">
            <a:extLst>
              <a:ext uri="{BEBA8EAE-BF5A-486C-A8C5-ECC9F3942E4B}">
                <a14:imgProps xmlns:a14="http://schemas.microsoft.com/office/drawing/2010/main">
                  <a14:imgLayer r:embed="rId10">
                    <a14:imgEffect>
                      <a14:backgroundRemoval t="2455" b="96909" l="10000" r="90000">
                        <a14:foregroundMark x1="45727" y1="28091" x2="44636" y2="31636"/>
                      </a14:backgroundRemoval>
                    </a14:imgEffect>
                  </a14:imgLayer>
                </a14:imgProps>
              </a:ext>
              <a:ext uri="{28A0092B-C50C-407E-A947-70E740481C1C}">
                <a14:useLocalDpi xmlns:a14="http://schemas.microsoft.com/office/drawing/2010/main" val="0"/>
              </a:ext>
            </a:extLst>
          </a:blip>
          <a:stretch>
            <a:fillRect/>
          </a:stretch>
        </p:blipFill>
        <p:spPr>
          <a:xfrm>
            <a:off x="9647682" y="3914709"/>
            <a:ext cx="2943291" cy="2943291"/>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0" b="99615" l="0" r="99625">
                        <a14:foregroundMark x1="15197" y1="17115" x2="33771" y2="41154"/>
                        <a14:foregroundMark x1="14634" y1="18269" x2="13321" y2="29231"/>
                      </a14:backgroundRemoval>
                    </a14:imgEffect>
                  </a14:imgLayer>
                </a14:imgProps>
              </a:ext>
              <a:ext uri="{28A0092B-C50C-407E-A947-70E740481C1C}">
                <a14:useLocalDpi xmlns:a14="http://schemas.microsoft.com/office/drawing/2010/main" val="0"/>
              </a:ext>
            </a:extLst>
          </a:blip>
          <a:stretch>
            <a:fillRect/>
          </a:stretch>
        </p:blipFill>
        <p:spPr>
          <a:xfrm>
            <a:off x="-300097" y="3904476"/>
            <a:ext cx="2298572" cy="2242509"/>
          </a:xfrm>
          <a:prstGeom prst="rect">
            <a:avLst/>
          </a:prstGeom>
        </p:spPr>
      </p:pic>
    </p:spTree>
    <p:extLst>
      <p:ext uri="{BB962C8B-B14F-4D97-AF65-F5344CB8AC3E}">
        <p14:creationId xmlns:p14="http://schemas.microsoft.com/office/powerpoint/2010/main" val="120177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7515225"/>
          </a:xfrm>
          <a:prstGeom prst="rect">
            <a:avLst/>
          </a:prstGeom>
        </p:spPr>
      </p:pic>
    </p:spTree>
    <p:extLst>
      <p:ext uri="{BB962C8B-B14F-4D97-AF65-F5344CB8AC3E}">
        <p14:creationId xmlns:p14="http://schemas.microsoft.com/office/powerpoint/2010/main" val="345056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59230" y="1047542"/>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1743647" y="1650447"/>
            <a:ext cx="9350029" cy="132343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i="0" u="none" strike="noStrike" kern="1200" cap="none" spc="0" normalizeH="0" baseline="0" noProof="0" dirty="0" smtClean="0">
                <a:ln>
                  <a:noFill/>
                </a:ln>
                <a:solidFill>
                  <a:prstClr val="black"/>
                </a:solidFill>
                <a:effectLst/>
                <a:uLnTx/>
                <a:uFillTx/>
                <a:latin typeface="Tahoma" panose="020B0604030504040204" pitchFamily="34" charset="0"/>
                <a:cs typeface="Tahoma" panose="020B0604030504040204" pitchFamily="34" charset="0"/>
              </a:rPr>
              <a:t>Chia</a:t>
            </a:r>
            <a:r>
              <a:rPr kumimoji="0" lang="en-US"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sẻ</a:t>
            </a:r>
            <a:r>
              <a:rPr kumimoji="0" lang="en-US"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với</a:t>
            </a:r>
            <a:r>
              <a:rPr kumimoji="0" lang="en-US"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người</a:t>
            </a:r>
            <a:r>
              <a:rPr kumimoji="0" lang="en-US"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thân</a:t>
            </a:r>
            <a:r>
              <a:rPr kumimoji="0" lang="en-US"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về</a:t>
            </a:r>
            <a:r>
              <a:rPr kumimoji="0" lang="en-US"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những</a:t>
            </a:r>
            <a:r>
              <a:rPr kumimoji="0" lang="en-US"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cách</a:t>
            </a:r>
            <a:r>
              <a:rPr kumimoji="0" lang="en-US"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bảo</a:t>
            </a:r>
            <a:r>
              <a:rPr kumimoji="0" lang="en-US"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vệ</a:t>
            </a:r>
            <a:r>
              <a:rPr kumimoji="0" lang="vi-VN" sz="400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chăm sóc cơ quan tuần hoàn.</a:t>
            </a:r>
            <a:endParaRPr kumimoji="0" lang="en-US" sz="4000" i="0" u="none" strike="noStrike" kern="1200" cap="none" spc="0" normalizeH="0" baseline="0" noProof="0" dirty="0">
              <a:ln>
                <a:noFill/>
              </a:ln>
              <a:solidFill>
                <a:prstClr val="black"/>
              </a:solidFill>
              <a:effectLst/>
              <a:uLnTx/>
              <a:uFillTx/>
              <a:latin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EE5A286-1FA5-705D-7626-6B8DC631EECC}"/>
              </a:ext>
            </a:extLst>
          </p:cNvPr>
          <p:cNvSpPr txBox="1"/>
          <p:nvPr/>
        </p:nvSpPr>
        <p:spPr>
          <a:xfrm>
            <a:off x="2438429" y="253491"/>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00"/>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665401" y="1593663"/>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1768023" y="3790508"/>
            <a:ext cx="9350029" cy="8901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Tahoma" panose="020B0604030504040204" pitchFamily="34" charset="0"/>
                <a:cs typeface="Tahoma" panose="020B0604030504040204" pitchFamily="34" charset="0"/>
              </a:rPr>
              <a:t>Chuẩn</a:t>
            </a:r>
            <a:r>
              <a:rPr kumimoji="0" lang="en-US" sz="4000" b="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b="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bị</a:t>
            </a:r>
            <a:r>
              <a:rPr kumimoji="0" lang="en-US" sz="4000" b="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b="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cho</a:t>
            </a:r>
            <a:r>
              <a:rPr kumimoji="0" lang="en-US" sz="4000" b="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b="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tiết</a:t>
            </a:r>
            <a:r>
              <a:rPr kumimoji="0" lang="en-US" sz="4000" b="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b="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học</a:t>
            </a:r>
            <a:r>
              <a:rPr kumimoji="0" lang="en-US" sz="4000" b="0" i="0" u="none" strike="noStrike" kern="1200" cap="none" spc="0" normalizeH="0" noProof="0" dirty="0" smtClean="0">
                <a:ln>
                  <a:noFill/>
                </a:ln>
                <a:solidFill>
                  <a:prstClr val="black"/>
                </a:solidFill>
                <a:effectLst/>
                <a:uLnTx/>
                <a:uFillTx/>
                <a:latin typeface="Tahoma" panose="020B0604030504040204" pitchFamily="34" charset="0"/>
                <a:cs typeface="Tahoma" panose="020B0604030504040204" pitchFamily="34" charset="0"/>
              </a:rPr>
              <a:t> </a:t>
            </a:r>
            <a:r>
              <a:rPr kumimoji="0" lang="en-US" sz="4000" b="0" i="0" u="none" strike="noStrike" kern="1200" cap="none" spc="0" normalizeH="0" noProof="0" dirty="0" err="1" smtClean="0">
                <a:ln>
                  <a:noFill/>
                </a:ln>
                <a:solidFill>
                  <a:prstClr val="black"/>
                </a:solidFill>
                <a:effectLst/>
                <a:uLnTx/>
                <a:uFillTx/>
                <a:latin typeface="Tahoma" panose="020B0604030504040204" pitchFamily="34" charset="0"/>
                <a:cs typeface="Tahoma" panose="020B0604030504040204" pitchFamily="34" charset="0"/>
              </a:rPr>
              <a:t>sau</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736297" y="3850815"/>
            <a:ext cx="919996" cy="919996"/>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left)">
                                      <p:cBhvr>
                                        <p:cTn id="23"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3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sp>
        <p:nvSpPr>
          <p:cNvPr id="34" name="任意多边形: 形状 59">
            <a:extLst>
              <a:ext uri="{FF2B5EF4-FFF2-40B4-BE49-F238E27FC236}">
                <a16:creationId xmlns:a16="http://schemas.microsoft.com/office/drawing/2014/main" id="{178BF963-E750-0A01-9359-3640B6BC35D8}"/>
              </a:ext>
            </a:extLst>
          </p:cNvPr>
          <p:cNvSpPr/>
          <p:nvPr/>
        </p:nvSpPr>
        <p:spPr>
          <a:xfrm>
            <a:off x="2034429" y="239440"/>
            <a:ext cx="8069955" cy="41488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id="{3A629CA9-4D3B-0C3A-780B-6AE3EFE113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sp>
        <p:nvSpPr>
          <p:cNvPr id="5" name="TextBox 4">
            <a:extLst>
              <a:ext uri="{FF2B5EF4-FFF2-40B4-BE49-F238E27FC236}">
                <a16:creationId xmlns:a16="http://schemas.microsoft.com/office/drawing/2014/main" id="{93EADC4A-E074-C3D9-70D2-87ABE7F80101}"/>
              </a:ext>
            </a:extLst>
          </p:cNvPr>
          <p:cNvSpPr txBox="1"/>
          <p:nvPr/>
        </p:nvSpPr>
        <p:spPr>
          <a:xfrm>
            <a:off x="2904365" y="818129"/>
            <a:ext cx="593296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Tạm</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Biệt</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Và</a:t>
            </a:r>
            <a:endPar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Hẹn</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Gặp</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Lại</a:t>
            </a:r>
            <a:endPar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endParaRPr>
          </a:p>
        </p:txBody>
      </p:sp>
    </p:spTree>
    <p:extLst>
      <p:ext uri="{BB962C8B-B14F-4D97-AF65-F5344CB8AC3E}">
        <p14:creationId xmlns:p14="http://schemas.microsoft.com/office/powerpoint/2010/main" val="319884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ppt_x</p:attrName>
                                        </p:attrNameLst>
                                      </p:cBhvr>
                                      <p:tavLst>
                                        <p:tav tm="0">
                                          <p:val>
                                            <p:strVal val="#ppt_x-#ppt_w*1.125000"/>
                                          </p:val>
                                        </p:tav>
                                        <p:tav tm="100000">
                                          <p:val>
                                            <p:strVal val="#ppt_x"/>
                                          </p:val>
                                        </p:tav>
                                      </p:tavLst>
                                    </p:anim>
                                    <p:animEffect transition="in" filter="wipe(right)">
                                      <p:cBhvr>
                                        <p:cTn id="20" dur="500"/>
                                        <p:tgtEl>
                                          <p:spTgt spid="26"/>
                                        </p:tgtEl>
                                      </p:cBhvr>
                                    </p:animEffect>
                                  </p:childTnLst>
                                </p:cTn>
                              </p:par>
                              <p:par>
                                <p:cTn id="21" presetID="34" presetClass="emph" presetSubtype="0" fill="hold" grpId="0" nodeType="with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5"/>
                                        </p:tgtEl>
                                        <p:attrNameLst>
                                          <p:attrName>ppt_x</p:attrName>
                                          <p:attrName>ppt_y</p:attrName>
                                        </p:attrNameLst>
                                      </p:cBhvr>
                                    </p:animMotion>
                                    <p:animRot by="1500000">
                                      <p:cBhvr>
                                        <p:cTn id="23" dur="125" fill="hold">
                                          <p:stCondLst>
                                            <p:cond delay="0"/>
                                          </p:stCondLst>
                                        </p:cTn>
                                        <p:tgtEl>
                                          <p:spTgt spid="5"/>
                                        </p:tgtEl>
                                        <p:attrNameLst>
                                          <p:attrName>r</p:attrName>
                                        </p:attrNameLst>
                                      </p:cBhvr>
                                    </p:animRot>
                                    <p:animRot by="-1500000">
                                      <p:cBhvr>
                                        <p:cTn id="24" dur="125" fill="hold">
                                          <p:stCondLst>
                                            <p:cond delay="125"/>
                                          </p:stCondLst>
                                        </p:cTn>
                                        <p:tgtEl>
                                          <p:spTgt spid="5"/>
                                        </p:tgtEl>
                                        <p:attrNameLst>
                                          <p:attrName>r</p:attrName>
                                        </p:attrNameLst>
                                      </p:cBhvr>
                                    </p:animRot>
                                    <p:animRot by="-1500000">
                                      <p:cBhvr>
                                        <p:cTn id="25" dur="125" fill="hold">
                                          <p:stCondLst>
                                            <p:cond delay="250"/>
                                          </p:stCondLst>
                                        </p:cTn>
                                        <p:tgtEl>
                                          <p:spTgt spid="5"/>
                                        </p:tgtEl>
                                        <p:attrNameLst>
                                          <p:attrName>r</p:attrName>
                                        </p:attrNameLst>
                                      </p:cBhvr>
                                    </p:animRot>
                                    <p:animRot by="1500000">
                                      <p:cBhvr>
                                        <p:cTn id="26"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 name="Group 6">
            <a:extLst>
              <a:ext uri="{FF2B5EF4-FFF2-40B4-BE49-F238E27FC236}">
                <a16:creationId xmlns:a16="http://schemas.microsoft.com/office/drawing/2014/main" id="{F1894B89-F563-21B6-6182-F120D8ABBFD3}"/>
              </a:ext>
            </a:extLst>
          </p:cNvPr>
          <p:cNvGrpSpPr/>
          <p:nvPr/>
        </p:nvGrpSpPr>
        <p:grpSpPr>
          <a:xfrm>
            <a:off x="0" y="5207000"/>
            <a:ext cx="12192000" cy="1650999"/>
            <a:chOff x="0" y="5207000"/>
            <a:chExt cx="12192000" cy="1650999"/>
          </a:xfrm>
        </p:grpSpPr>
        <p:sp>
          <p:nvSpPr>
            <p:cNvPr id="5" name="TextBox 4">
              <a:extLst>
                <a:ext uri="{FF2B5EF4-FFF2-40B4-BE49-F238E27FC236}">
                  <a16:creationId xmlns:a16="http://schemas.microsoft.com/office/drawing/2014/main" id="{998CB275-0374-9176-3F6B-B640AE7549EB}"/>
                </a:ext>
              </a:extLst>
            </p:cNvPr>
            <p:cNvSpPr txBox="1"/>
            <p:nvPr/>
          </p:nvSpPr>
          <p:spPr>
            <a:xfrm>
              <a:off x="439917" y="5779527"/>
              <a:ext cx="1126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HỒ THỊ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SƯƠNG</a:t>
              </a:r>
              <a:endParaRPr kumimoji="0" lang="en-SG"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sp>
        <p:nvSpPr>
          <p:cNvPr id="34" name="任意多边形: 形状 59">
            <a:extLst>
              <a:ext uri="{FF2B5EF4-FFF2-40B4-BE49-F238E27FC236}">
                <a16:creationId xmlns:a16="http://schemas.microsoft.com/office/drawing/2014/main" id="{178BF963-E750-0A01-9359-3640B6BC35D8}"/>
              </a:ext>
            </a:extLst>
          </p:cNvPr>
          <p:cNvSpPr/>
          <p:nvPr/>
        </p:nvSpPr>
        <p:spPr>
          <a:xfrm>
            <a:off x="1744987" y="419833"/>
            <a:ext cx="9429749" cy="41488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id="{3A629CA9-4D3B-0C3A-780B-6AE3EFE113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32902" y="31431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55507" y="2895528"/>
            <a:ext cx="2357254" cy="3144249"/>
          </a:xfrm>
          <a:prstGeom prst="rect">
            <a:avLst/>
          </a:prstGeom>
        </p:spPr>
      </p:pic>
      <p:sp>
        <p:nvSpPr>
          <p:cNvPr id="35" name="文本框 21">
            <a:extLst>
              <a:ext uri="{FF2B5EF4-FFF2-40B4-BE49-F238E27FC236}">
                <a16:creationId xmlns:a16="http://schemas.microsoft.com/office/drawing/2014/main" id="{61140438-D033-A23B-1ED5-5EDD3B9CA589}"/>
              </a:ext>
            </a:extLst>
          </p:cNvPr>
          <p:cNvSpPr txBox="1"/>
          <p:nvPr/>
        </p:nvSpPr>
        <p:spPr>
          <a:xfrm>
            <a:off x="2053597" y="593451"/>
            <a:ext cx="8501826"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800" b="1" i="0" u="none" strike="noStrike" kern="1200" cap="none" spc="0" normalizeH="0" baseline="0" noProof="0" dirty="0" err="1" smtClean="0">
                <a:ln w="12700">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Thứ</a:t>
            </a:r>
            <a:r>
              <a:rPr lang="en-US" altLang="zh-CN" sz="3800" b="1" dirty="0">
                <a:ln w="12700">
                  <a:no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altLang="zh-CN" sz="3800" b="1" dirty="0" smtClean="0">
                <a:ln w="12700">
                  <a:noFill/>
                </a:ln>
                <a:solidFill>
                  <a:srgbClr val="002060"/>
                </a:solidFill>
                <a:latin typeface="Tahoma" panose="020B0604030504040204" pitchFamily="34" charset="0"/>
                <a:ea typeface="Tahoma" panose="020B0604030504040204" pitchFamily="34" charset="0"/>
                <a:cs typeface="Tahoma" panose="020B0604030504040204" pitchFamily="34" charset="0"/>
              </a:rPr>
              <a:t>hai</a:t>
            </a:r>
            <a:r>
              <a:rPr kumimoji="0" lang="en-US" altLang="zh-CN" sz="3800" b="1" i="0" u="none" strike="noStrike" kern="1200" cap="none" spc="0" normalizeH="0" baseline="0" noProof="0" dirty="0" smtClean="0">
                <a:ln w="12700">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800" b="1" i="0" u="none" strike="noStrike" kern="1200" cap="none" spc="0" normalizeH="0" baseline="0" noProof="0" dirty="0" err="1" smtClean="0">
                <a:ln w="12700">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ngày</a:t>
            </a:r>
            <a:r>
              <a:rPr lang="en-US" altLang="zh-CN" sz="3800" b="1" dirty="0">
                <a:ln w="12700">
                  <a:no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altLang="zh-CN" sz="3800" b="1" dirty="0">
                <a:ln w="12700">
                  <a:noFill/>
                </a:ln>
                <a:solidFill>
                  <a:srgbClr val="002060"/>
                </a:solidFill>
                <a:latin typeface="Tahoma" panose="020B0604030504040204" pitchFamily="34" charset="0"/>
                <a:ea typeface="Tahoma" panose="020B0604030504040204" pitchFamily="34" charset="0"/>
                <a:cs typeface="Tahoma" panose="020B0604030504040204" pitchFamily="34" charset="0"/>
              </a:rPr>
              <a:t>6</a:t>
            </a:r>
            <a:r>
              <a:rPr kumimoji="0" lang="en-US" altLang="zh-CN" sz="3800" b="1" i="0" u="none" strike="noStrike" kern="1200" cap="none" spc="0" normalizeH="0" baseline="0" noProof="0" dirty="0" smtClean="0">
                <a:ln w="12700">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800" b="1" i="0" u="none" strike="noStrike" kern="1200" cap="none" spc="0" normalizeH="0" baseline="0" noProof="0" dirty="0" err="1" smtClean="0">
                <a:ln w="12700">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tháng</a:t>
            </a:r>
            <a:r>
              <a:rPr lang="en-US" altLang="zh-CN" sz="3800" b="1" dirty="0">
                <a:ln w="12700">
                  <a:no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3800" b="1" dirty="0" smtClean="0">
                <a:ln w="12700">
                  <a:noFill/>
                </a:ln>
                <a:solidFill>
                  <a:srgbClr val="002060"/>
                </a:solidFill>
                <a:latin typeface="Tahoma" panose="020B0604030504040204" pitchFamily="34" charset="0"/>
                <a:ea typeface="Tahoma" panose="020B0604030504040204" pitchFamily="34" charset="0"/>
                <a:cs typeface="Tahoma" panose="020B0604030504040204" pitchFamily="34" charset="0"/>
              </a:rPr>
              <a:t>3</a:t>
            </a:r>
            <a:r>
              <a:rPr kumimoji="0" lang="en-US" altLang="zh-CN" sz="3800" b="1" i="0" u="none" strike="noStrike" kern="1200" cap="none" spc="0" normalizeH="0" baseline="0" noProof="0" dirty="0" smtClean="0">
                <a:ln w="12700">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800" b="1" i="0" u="none" strike="noStrike" kern="1200" cap="none" spc="0" normalizeH="0" baseline="0" noProof="0" dirty="0" err="1">
                <a:ln w="12700">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altLang="zh-CN" sz="3800" b="1" i="0" u="none" strike="noStrike" kern="1200" cap="none" spc="0" normalizeH="0" baseline="0" noProof="0" dirty="0">
                <a:ln w="12700">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800" b="1" i="0" u="none" strike="noStrike" kern="1200" cap="none" spc="0" normalizeH="0" baseline="0" noProof="0" dirty="0" smtClean="0">
                <a:ln w="12700">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2023</a:t>
            </a:r>
            <a:endParaRPr kumimoji="0" lang="zh-CN" altLang="en-US" sz="3800" b="1" i="0" u="none" strike="noStrike" kern="1200" cap="none" spc="0" normalizeH="0" baseline="0" noProof="0" dirty="0">
              <a:ln w="12700">
                <a:noFill/>
              </a:ln>
              <a:solidFill>
                <a:srgbClr val="002060"/>
              </a:solidFill>
              <a:effectLst/>
              <a:uLnTx/>
              <a:uFillTx/>
              <a:latin typeface="Tahoma" panose="020B0604030504040204" pitchFamily="34" charset="0"/>
              <a:ea typeface="微软雅黑" panose="020B0503020204020204" pitchFamily="34" charset="-122"/>
              <a:cs typeface="Tahoma" panose="020B0604030504040204" pitchFamily="34" charset="0"/>
            </a:endParaRPr>
          </a:p>
        </p:txBody>
      </p:sp>
      <p:sp>
        <p:nvSpPr>
          <p:cNvPr id="14" name="TextBox 13"/>
          <p:cNvSpPr txBox="1"/>
          <p:nvPr/>
        </p:nvSpPr>
        <p:spPr>
          <a:xfrm>
            <a:off x="4098286" y="1376781"/>
            <a:ext cx="4412448" cy="677108"/>
          </a:xfrm>
          <a:prstGeom prst="rect">
            <a:avLst/>
          </a:prstGeom>
          <a:noFill/>
        </p:spPr>
        <p:txBody>
          <a:bodyPr wrap="square" rtlCol="0">
            <a:spAutoFit/>
          </a:bodyPr>
          <a:lstStyle/>
          <a:p>
            <a:r>
              <a:rPr lang="vi-VN" sz="3800" u="sng"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Tự nhiên và xã hội</a:t>
            </a:r>
            <a:r>
              <a:rPr lang="en-US" sz="3800" u="sng"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3800" u="sng"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965787" y="2138740"/>
            <a:ext cx="10940816" cy="1200329"/>
          </a:xfrm>
          <a:prstGeom prst="rect">
            <a:avLst/>
          </a:prstGeom>
          <a:noFill/>
        </p:spPr>
        <p:txBody>
          <a:bodyPr wrap="none" lIns="91440" tIns="45720" rIns="91440" bIns="45720">
            <a:spAutoFit/>
          </a:bodyPr>
          <a:lstStyle/>
          <a:p>
            <a:pPr algn="ctr"/>
            <a:r>
              <a:rPr lang="en-US" sz="3600" b="1" dirty="0" err="1" smtClean="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Bài</a:t>
            </a:r>
            <a:r>
              <a:rPr lang="en-US" sz="3600" b="1" dirty="0" smtClean="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 </a:t>
            </a:r>
            <a:r>
              <a:rPr lang="vi-VN" sz="3600" b="1" dirty="0" smtClean="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21</a:t>
            </a:r>
            <a:r>
              <a:rPr lang="en-US" sz="3600" b="1" dirty="0" smtClean="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a:t>
            </a:r>
            <a:r>
              <a:rPr lang="vi-VN" sz="3600" b="1" dirty="0" smtClean="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 Chăm sóc và bảo vệ cơ quan tuần hoàn</a:t>
            </a:r>
          </a:p>
          <a:p>
            <a:pPr algn="ctr"/>
            <a:r>
              <a:rPr lang="vi-VN" sz="3600" b="1" cap="none" spc="0" dirty="0" smtClean="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(Tiết 1)</a:t>
            </a:r>
            <a:endParaRPr lang="en-US" sz="3600" b="1" cap="none" spc="0" dirty="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par>
                          <p:cTn id="21" fill="hold">
                            <p:stCondLst>
                              <p:cond delay="1000"/>
                            </p:stCondLst>
                            <p:childTnLst>
                              <p:par>
                                <p:cTn id="22" presetID="17" presetClass="entr" presetSubtype="1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strVal val="#ppt_h"/>
                                          </p:val>
                                        </p:tav>
                                        <p:tav tm="100000">
                                          <p:val>
                                            <p:strVal val="#ppt_h"/>
                                          </p:val>
                                        </p:tav>
                                      </p:tavLst>
                                    </p:anim>
                                  </p:childTnLst>
                                </p:cTn>
                              </p:par>
                            </p:childTnLst>
                          </p:cTn>
                        </p:par>
                        <p:par>
                          <p:cTn id="26" fill="hold">
                            <p:stCondLst>
                              <p:cond delay="1500"/>
                            </p:stCondLst>
                            <p:childTnLst>
                              <p:par>
                                <p:cTn id="27" presetID="50" presetClass="entr" presetSubtype="0" decel="10000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strVal val="#ppt_w+.3"/>
                                          </p:val>
                                        </p:tav>
                                        <p:tav tm="100000">
                                          <p:val>
                                            <p:strVal val="#ppt_w"/>
                                          </p:val>
                                        </p:tav>
                                      </p:tavLst>
                                    </p:anim>
                                    <p:anim calcmode="lin" valueType="num">
                                      <p:cBhvr>
                                        <p:cTn id="30" dur="1000" fill="hold"/>
                                        <p:tgtEl>
                                          <p:spTgt spid="35"/>
                                        </p:tgtEl>
                                        <p:attrNameLst>
                                          <p:attrName>ppt_h</p:attrName>
                                        </p:attrNameLst>
                                      </p:cBhvr>
                                      <p:tavLst>
                                        <p:tav tm="0">
                                          <p:val>
                                            <p:strVal val="#ppt_h"/>
                                          </p:val>
                                        </p:tav>
                                        <p:tav tm="100000">
                                          <p:val>
                                            <p:strVal val="#ppt_h"/>
                                          </p:val>
                                        </p:tav>
                                      </p:tavLst>
                                    </p:anim>
                                    <p:animEffect transition="in" filter="fade">
                                      <p:cBhvr>
                                        <p:cTn id="3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extLst mod="1">
    <p:ext uri="{E180D4A7-C9FB-4DFB-919C-405C955672EB}">
      <p14:showEvtLst xmlns:p14="http://schemas.microsoft.com/office/powerpoint/2010/main">
        <p14:playEvt time="7" objId="4"/>
        <p14:stopEvt time="10112"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id="{A7D2A7B4-EA82-49F5-ABD1-E11647E01DF2}"/>
              </a:ext>
            </a:extLst>
          </p:cNvPr>
          <p:cNvPicPr>
            <a:picLocks noChangeAspect="1"/>
          </p:cNvPicPr>
          <p:nvPr/>
        </p:nvPicPr>
        <p:blipFill>
          <a:blip r:embed="rId13"/>
          <a:stretch>
            <a:fillRect/>
          </a:stretch>
        </p:blipFill>
        <p:spPr>
          <a:xfrm>
            <a:off x="2787106" y="1161184"/>
            <a:ext cx="6693988" cy="2402032"/>
          </a:xfrm>
          <a:prstGeom prst="rect">
            <a:avLst/>
          </a:prstGeom>
        </p:spPr>
      </p:pic>
    </p:spTree>
    <p:extLst>
      <p:ext uri="{BB962C8B-B14F-4D97-AF65-F5344CB8AC3E}">
        <p14:creationId xmlns:p14="http://schemas.microsoft.com/office/powerpoint/2010/main" val="229615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4" name="Rectangle: Rounded Corners 3">
            <a:extLst>
              <a:ext uri="{FF2B5EF4-FFF2-40B4-BE49-F238E27FC236}">
                <a16:creationId xmlns:a16="http://schemas.microsoft.com/office/drawing/2014/main" id="{3753B882-32F8-0AB8-D9B3-F9374F934DFA}"/>
              </a:ext>
            </a:extLst>
          </p:cNvPr>
          <p:cNvSpPr/>
          <p:nvPr/>
        </p:nvSpPr>
        <p:spPr>
          <a:xfrm>
            <a:off x="1" y="857250"/>
            <a:ext cx="12191999" cy="3471863"/>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400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a:t>
            </a:r>
            <a:r>
              <a:rPr kumimoji="0" lang="vi-VN" sz="4000"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hãy quan sát các bức tranh trong SGK và thảo luận nhóm đôi những thức ăn nào có lợi và không có lợi cho cơ quan tuần hoàn?</a:t>
            </a:r>
            <a:endParaRPr kumimoji="0" lang="en-US" sz="4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cstate="hqprint">
            <a:extLst>
              <a:ext uri="{BEBA8EAE-BF5A-486C-A8C5-ECC9F3942E4B}">
                <a14:imgProps xmlns:a14="http://schemas.microsoft.com/office/drawing/2010/main">
                  <a14:imgLayer r:embed="rId4">
                    <a14:imgEffect>
                      <a14:backgroundRemoval t="4535" b="96512" l="4419" r="95000">
                        <a14:foregroundMark x1="15698" y1="15000" x2="24070" y2="26279"/>
                        <a14:foregroundMark x1="43023" y1="4767" x2="45698" y2="15465"/>
                        <a14:foregroundMark x1="71744" y1="9186" x2="71279" y2="19535"/>
                        <a14:foregroundMark x1="82209" y1="33953" x2="91744" y2="28488"/>
                        <a14:foregroundMark x1="84884" y1="55814" x2="95116" y2="60233"/>
                        <a14:foregroundMark x1="72326" y1="77558" x2="81163" y2="88721"/>
                        <a14:foregroundMark x1="47558" y1="83953" x2="47791" y2="96512"/>
                        <a14:foregroundMark x1="17558" y1="79535" x2="24884" y2="72326"/>
                        <a14:foregroundMark x1="4419" y1="48372" x2="16279" y2="50233"/>
                      </a14:backgroundRemoval>
                    </a14:imgEffect>
                  </a14:imgLayer>
                </a14:imgProps>
              </a:ext>
              <a:ext uri="{28A0092B-C50C-407E-A947-70E740481C1C}">
                <a14:useLocalDpi xmlns:a14="http://schemas.microsoft.com/office/drawing/2010/main" val="0"/>
              </a:ext>
            </a:extLst>
          </a:blip>
          <a:stretch>
            <a:fillRect/>
          </a:stretch>
        </p:blipFill>
        <p:spPr>
          <a:xfrm>
            <a:off x="-77419" y="0"/>
            <a:ext cx="1843088" cy="1843088"/>
          </a:xfrm>
          <a:prstGeom prst="rect">
            <a:avLst/>
          </a:prstGeom>
        </p:spPr>
      </p:pic>
      <p:grpSp>
        <p:nvGrpSpPr>
          <p:cNvPr id="5"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974792"/>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21" name="Group 20">
            <a:extLst>
              <a:ext uri="{FF2B5EF4-FFF2-40B4-BE49-F238E27FC236}">
                <a16:creationId xmlns:a16="http://schemas.microsoft.com/office/drawing/2014/main" id="{38456FBC-2778-F8E8-292B-7C1D82E59F23}"/>
              </a:ext>
            </a:extLst>
          </p:cNvPr>
          <p:cNvGrpSpPr/>
          <p:nvPr/>
        </p:nvGrpSpPr>
        <p:grpSpPr>
          <a:xfrm>
            <a:off x="1728666" y="206477"/>
            <a:ext cx="8680496" cy="6483660"/>
            <a:chOff x="6461755" y="1481557"/>
            <a:chExt cx="6259499" cy="5991584"/>
          </a:xfrm>
        </p:grpSpPr>
        <p:sp>
          <p:nvSpPr>
            <p:cNvPr id="23" name="Cloud 22">
              <a:extLst>
                <a:ext uri="{FF2B5EF4-FFF2-40B4-BE49-F238E27FC236}">
                  <a16:creationId xmlns:a16="http://schemas.microsoft.com/office/drawing/2014/main" id="{F886E9B6-90C5-96AE-BC9B-8448F4B4674E}"/>
                </a:ext>
              </a:extLst>
            </p:cNvPr>
            <p:cNvSpPr/>
            <p:nvPr/>
          </p:nvSpPr>
          <p:spPr>
            <a:xfrm>
              <a:off x="7704397" y="1481557"/>
              <a:ext cx="3925942" cy="2587490"/>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smtClean="0">
                  <a:solidFill>
                    <a:srgbClr val="8D7545"/>
                  </a:solidFill>
                  <a:latin typeface="UTM Cookies" panose="02040603050506020204" pitchFamily="18" charset="0"/>
                </a:rPr>
                <a:t>Thảo</a:t>
              </a:r>
              <a:r>
                <a:rPr lang="en-US" sz="3600" dirty="0" smtClean="0">
                  <a:solidFill>
                    <a:srgbClr val="8D7545"/>
                  </a:solidFill>
                  <a:latin typeface="UTM Cookies" panose="02040603050506020204" pitchFamily="18" charset="0"/>
                </a:rPr>
                <a:t> </a:t>
              </a:r>
              <a:r>
                <a:rPr lang="en-US" sz="3600" dirty="0" err="1" smtClean="0">
                  <a:solidFill>
                    <a:srgbClr val="8D7545"/>
                  </a:solidFill>
                  <a:latin typeface="UTM Cookies" panose="02040603050506020204" pitchFamily="18" charset="0"/>
                </a:rPr>
                <a:t>luận</a:t>
              </a:r>
              <a:r>
                <a:rPr kumimoji="0" lang="en-US" sz="3600" b="0" i="0" u="none" strike="noStrike" kern="1200" cap="none" spc="0" normalizeH="0" baseline="0" noProof="0" dirty="0" smtClean="0">
                  <a:ln>
                    <a:noFill/>
                  </a:ln>
                  <a:solidFill>
                    <a:srgbClr val="8D7545"/>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a:ln>
                    <a:noFill/>
                  </a:ln>
                  <a:solidFill>
                    <a:srgbClr val="8D7545"/>
                  </a:solidFill>
                  <a:effectLst/>
                  <a:uLnTx/>
                  <a:uFillTx/>
                  <a:latin typeface="UTM Cookies" panose="02040603050506020204" pitchFamily="18" charset="0"/>
                  <a:ea typeface="+mn-ea"/>
                  <a:cs typeface="+mn-cs"/>
                </a:rPr>
                <a:t>NHÓM ĐÔI</a:t>
              </a:r>
            </a:p>
          </p:txBody>
        </p:sp>
        <p:grpSp>
          <p:nvGrpSpPr>
            <p:cNvPr id="25" name="组合 1">
              <a:extLst>
                <a:ext uri="{FF2B5EF4-FFF2-40B4-BE49-F238E27FC236}">
                  <a16:creationId xmlns:a16="http://schemas.microsoft.com/office/drawing/2014/main" id="{F4B1253D-85B0-E199-3DAB-38AEA31D1FA5}"/>
                </a:ext>
              </a:extLst>
            </p:cNvPr>
            <p:cNvGrpSpPr/>
            <p:nvPr/>
          </p:nvGrpSpPr>
          <p:grpSpPr>
            <a:xfrm>
              <a:off x="6461755" y="2741964"/>
              <a:ext cx="6259499" cy="4731177"/>
              <a:chOff x="-510161" y="1751235"/>
              <a:chExt cx="7598420" cy="5743187"/>
            </a:xfrm>
          </p:grpSpPr>
          <p:pic>
            <p:nvPicPr>
              <p:cNvPr id="27" name="图片 12">
                <a:extLst>
                  <a:ext uri="{FF2B5EF4-FFF2-40B4-BE49-F238E27FC236}">
                    <a16:creationId xmlns:a16="http://schemas.microsoft.com/office/drawing/2014/main" id="{4A0E3EB6-553E-E4A2-6FD8-D20F37D67718}"/>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10161" y="1751235"/>
                <a:ext cx="4429760" cy="5492901"/>
              </a:xfrm>
              <a:prstGeom prst="rect">
                <a:avLst/>
              </a:prstGeom>
            </p:spPr>
          </p:pic>
          <p:pic>
            <p:nvPicPr>
              <p:cNvPr id="28" name="图片 13">
                <a:extLst>
                  <a:ext uri="{FF2B5EF4-FFF2-40B4-BE49-F238E27FC236}">
                    <a16:creationId xmlns:a16="http://schemas.microsoft.com/office/drawing/2014/main" id="{FA9CE76E-E163-DC5B-62BE-359C69EC5EA9}"/>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3"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1669272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6" y="2047894"/>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086" y="3522226"/>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79449"/>
            <a:ext cx="12192000" cy="2169043"/>
          </a:xfrm>
          <a:prstGeom prst="rect">
            <a:avLst/>
          </a:prstGeom>
        </p:spPr>
      </p:pic>
      <p:pic>
        <p:nvPicPr>
          <p:cNvPr id="17" name="Picture 16" descr="A picture containing text, table, indoor, toy&#10;&#10;Description automatically generated">
            <a:extLst>
              <a:ext uri="{FF2B5EF4-FFF2-40B4-BE49-F238E27FC236}">
                <a16:creationId xmlns:a16="http://schemas.microsoft.com/office/drawing/2014/main" id="{6A5F71FF-5723-BEC6-9DCF-D576FB2384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028" y="1916347"/>
            <a:ext cx="7183575" cy="4409768"/>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27086"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8" name="Rectangle: Rounded Corners 3">
            <a:extLst>
              <a:ext uri="{FF2B5EF4-FFF2-40B4-BE49-F238E27FC236}">
                <a16:creationId xmlns:a16="http://schemas.microsoft.com/office/drawing/2014/main" id="{3753B882-32F8-0AB8-D9B3-F9374F934DFA}"/>
              </a:ext>
            </a:extLst>
          </p:cNvPr>
          <p:cNvSpPr/>
          <p:nvPr/>
        </p:nvSpPr>
        <p:spPr>
          <a:xfrm>
            <a:off x="1017669" y="344377"/>
            <a:ext cx="11064099" cy="1223462"/>
          </a:xfrm>
          <a:custGeom>
            <a:avLst/>
            <a:gdLst>
              <a:gd name="connsiteX0" fmla="*/ 0 w 10821103"/>
              <a:gd name="connsiteY0" fmla="*/ 826334 h 1652667"/>
              <a:gd name="connsiteX1" fmla="*/ 826334 w 10821103"/>
              <a:gd name="connsiteY1" fmla="*/ 0 h 1652667"/>
              <a:gd name="connsiteX2" fmla="*/ 9994770 w 10821103"/>
              <a:gd name="connsiteY2" fmla="*/ 0 h 1652667"/>
              <a:gd name="connsiteX3" fmla="*/ 10821104 w 10821103"/>
              <a:gd name="connsiteY3" fmla="*/ 826334 h 1652667"/>
              <a:gd name="connsiteX4" fmla="*/ 10821103 w 10821103"/>
              <a:gd name="connsiteY4" fmla="*/ 826334 h 1652667"/>
              <a:gd name="connsiteX5" fmla="*/ 9994769 w 10821103"/>
              <a:gd name="connsiteY5" fmla="*/ 1652668 h 1652667"/>
              <a:gd name="connsiteX6" fmla="*/ 826334 w 10821103"/>
              <a:gd name="connsiteY6" fmla="*/ 1652667 h 1652667"/>
              <a:gd name="connsiteX7" fmla="*/ 0 w 10821103"/>
              <a:gd name="connsiteY7" fmla="*/ 826333 h 1652667"/>
              <a:gd name="connsiteX8" fmla="*/ 0 w 10821103"/>
              <a:gd name="connsiteY8" fmla="*/ 826334 h 165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652667" fill="none" extrusionOk="0">
                <a:moveTo>
                  <a:pt x="0" y="826334"/>
                </a:moveTo>
                <a:cubicBezTo>
                  <a:pt x="-10960" y="299913"/>
                  <a:pt x="380876" y="-22654"/>
                  <a:pt x="826334" y="0"/>
                </a:cubicBezTo>
                <a:cubicBezTo>
                  <a:pt x="2648784" y="82930"/>
                  <a:pt x="6789307" y="28335"/>
                  <a:pt x="9994770" y="0"/>
                </a:cubicBezTo>
                <a:cubicBezTo>
                  <a:pt x="10458362" y="52657"/>
                  <a:pt x="10772996" y="304206"/>
                  <a:pt x="10821104" y="826334"/>
                </a:cubicBezTo>
                <a:lnTo>
                  <a:pt x="10821103" y="826334"/>
                </a:lnTo>
                <a:cubicBezTo>
                  <a:pt x="10790794" y="1318309"/>
                  <a:pt x="10494004" y="1709701"/>
                  <a:pt x="9994769" y="1652668"/>
                </a:cubicBezTo>
                <a:cubicBezTo>
                  <a:pt x="6679151" y="1609341"/>
                  <a:pt x="5284985" y="1626971"/>
                  <a:pt x="826334" y="1652667"/>
                </a:cubicBezTo>
                <a:cubicBezTo>
                  <a:pt x="318329" y="1631323"/>
                  <a:pt x="14931" y="1343073"/>
                  <a:pt x="0" y="826333"/>
                </a:cubicBezTo>
                <a:lnTo>
                  <a:pt x="0" y="826334"/>
                </a:lnTo>
                <a:close/>
              </a:path>
              <a:path w="10821103" h="1652667" stroke="0" extrusionOk="0">
                <a:moveTo>
                  <a:pt x="0" y="826334"/>
                </a:moveTo>
                <a:cubicBezTo>
                  <a:pt x="-8132" y="367590"/>
                  <a:pt x="373042" y="-21628"/>
                  <a:pt x="826334" y="0"/>
                </a:cubicBezTo>
                <a:cubicBezTo>
                  <a:pt x="5177237" y="158897"/>
                  <a:pt x="8102899" y="6292"/>
                  <a:pt x="9994770" y="0"/>
                </a:cubicBezTo>
                <a:cubicBezTo>
                  <a:pt x="10422380" y="-51234"/>
                  <a:pt x="10857841" y="392042"/>
                  <a:pt x="10821104" y="826334"/>
                </a:cubicBezTo>
                <a:lnTo>
                  <a:pt x="10821103" y="826334"/>
                </a:lnTo>
                <a:cubicBezTo>
                  <a:pt x="10757128" y="1313850"/>
                  <a:pt x="10474247" y="1685308"/>
                  <a:pt x="9994769" y="1652668"/>
                </a:cubicBezTo>
                <a:cubicBezTo>
                  <a:pt x="7646397" y="1715050"/>
                  <a:pt x="3042508" y="1697236"/>
                  <a:pt x="826334" y="1652667"/>
                </a:cubicBezTo>
                <a:cubicBezTo>
                  <a:pt x="337640" y="1713265"/>
                  <a:pt x="59882" y="1323508"/>
                  <a:pt x="0" y="826333"/>
                </a:cubicBezTo>
                <a:lnTo>
                  <a:pt x="0" y="826334"/>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4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Theo </a:t>
            </a:r>
            <a:r>
              <a:rPr lang="vi-VN" sz="4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em tại sao </a:t>
            </a:r>
            <a:r>
              <a:rPr lang="vi-VN" sz="4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những thực phẩm như </a:t>
            </a:r>
            <a:r>
              <a:rPr lang="vi-VN" sz="4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thế lại </a:t>
            </a:r>
            <a:r>
              <a:rPr lang="vi-VN" sz="4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có lợi cho cơ quan tuần hoàn?</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1" name="Picture 40"/>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100000" l="6667" r="100000">
                        <a14:foregroundMark x1="18167" y1="23000" x2="89333" y2="72000"/>
                        <a14:foregroundMark x1="78667" y1="20500" x2="15833" y2="77667"/>
                        <a14:foregroundMark x1="57333" y1="14333" x2="52333" y2="85167"/>
                        <a14:foregroundMark x1="14000" y1="49667" x2="93500" y2="52833"/>
                        <a14:backgroundMark x1="78667" y1="76833" x2="99000" y2="98167"/>
                        <a14:backgroundMark x1="62333" y1="82000" x2="70500" y2="99333"/>
                        <a14:backgroundMark x1="25667" y1="76833" x2="29667" y2="99333"/>
                        <a14:backgroundMark x1="43000" y1="81000" x2="44000" y2="92167"/>
                      </a14:backgroundRemoval>
                    </a14:imgEffect>
                  </a14:imgLayer>
                </a14:imgProps>
              </a:ext>
              <a:ext uri="{28A0092B-C50C-407E-A947-70E740481C1C}">
                <a14:useLocalDpi xmlns:a14="http://schemas.microsoft.com/office/drawing/2010/main" val="0"/>
              </a:ext>
            </a:extLst>
          </a:blip>
          <a:stretch>
            <a:fillRect/>
          </a:stretch>
        </p:blipFill>
        <p:spPr>
          <a:xfrm>
            <a:off x="0" y="140602"/>
            <a:ext cx="1527056" cy="1527056"/>
          </a:xfrm>
          <a:prstGeom prst="rect">
            <a:avLst/>
          </a:prstGeom>
        </p:spPr>
      </p:pic>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a:extLst>
              <a:ext uri="{FF2B5EF4-FFF2-40B4-BE49-F238E27FC236}">
                <a16:creationId xmlns:a16="http://schemas.microsoft.com/office/drawing/2014/main" id="{74E13925-83B7-402E-BDFB-59853EA164C2}"/>
              </a:ext>
            </a:extLst>
          </p:cNvPr>
          <p:cNvGrpSpPr/>
          <p:nvPr/>
        </p:nvGrpSpPr>
        <p:grpSpPr>
          <a:xfrm>
            <a:off x="39732" y="5706559"/>
            <a:ext cx="12152268" cy="1151441"/>
            <a:chOff x="-2055784" y="5706558"/>
            <a:chExt cx="12152268" cy="1151441"/>
          </a:xfrm>
        </p:grpSpPr>
        <p:pic>
          <p:nvPicPr>
            <p:cNvPr id="128" name="图片 127">
              <a:extLst>
                <a:ext uri="{FF2B5EF4-FFF2-40B4-BE49-F238E27FC236}">
                  <a16:creationId xmlns:a16="http://schemas.microsoft.com/office/drawing/2014/main" id="{4AA3F734-DAB9-4A4C-89A9-4FF81C2DF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9" name="图片 128">
              <a:extLst>
                <a:ext uri="{FF2B5EF4-FFF2-40B4-BE49-F238E27FC236}">
                  <a16:creationId xmlns:a16="http://schemas.microsoft.com/office/drawing/2014/main" id="{9FDBF539-0059-48F1-BB8F-00F8B8A35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0" name="图片 129">
              <a:extLst>
                <a:ext uri="{FF2B5EF4-FFF2-40B4-BE49-F238E27FC236}">
                  <a16:creationId xmlns:a16="http://schemas.microsoft.com/office/drawing/2014/main" id="{94B171AE-CDC5-491A-8ACA-59F194BC5DC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1" name="图片 130">
              <a:extLst>
                <a:ext uri="{FF2B5EF4-FFF2-40B4-BE49-F238E27FC236}">
                  <a16:creationId xmlns:a16="http://schemas.microsoft.com/office/drawing/2014/main" id="{6B67ECE9-A91A-46D1-B603-458FA1792BE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2" name="图片 131">
              <a:extLst>
                <a:ext uri="{FF2B5EF4-FFF2-40B4-BE49-F238E27FC236}">
                  <a16:creationId xmlns:a16="http://schemas.microsoft.com/office/drawing/2014/main" id="{21ECB382-96A8-42AA-9019-AC5B8D680523}"/>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3" name="图片 132">
              <a:extLst>
                <a:ext uri="{FF2B5EF4-FFF2-40B4-BE49-F238E27FC236}">
                  <a16:creationId xmlns:a16="http://schemas.microsoft.com/office/drawing/2014/main" id="{F33019CE-F292-45D4-9301-41C067973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4" name="图片 133">
              <a:extLst>
                <a:ext uri="{FF2B5EF4-FFF2-40B4-BE49-F238E27FC236}">
                  <a16:creationId xmlns:a16="http://schemas.microsoft.com/office/drawing/2014/main" id="{67BE5451-EFF8-415B-B8FD-B183A569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4" name="TextBox 33">
            <a:extLst>
              <a:ext uri="{FF2B5EF4-FFF2-40B4-BE49-F238E27FC236}">
                <a16:creationId xmlns:a16="http://schemas.microsoft.com/office/drawing/2014/main" id="{F744BC24-0EFE-1C44-C8C7-7CEDEC5CF880}"/>
              </a:ext>
            </a:extLst>
          </p:cNvPr>
          <p:cNvSpPr txBox="1"/>
          <p:nvPr/>
        </p:nvSpPr>
        <p:spPr>
          <a:xfrm>
            <a:off x="0" y="990537"/>
            <a:ext cx="12192000" cy="1938992"/>
          </a:xfrm>
          <a:custGeom>
            <a:avLst/>
            <a:gdLst>
              <a:gd name="connsiteX0" fmla="*/ 0 w 11568982"/>
              <a:gd name="connsiteY0" fmla="*/ 1041606 h 6249512"/>
              <a:gd name="connsiteX1" fmla="*/ 1041606 w 11568982"/>
              <a:gd name="connsiteY1" fmla="*/ 0 h 6249512"/>
              <a:gd name="connsiteX2" fmla="*/ 10527376 w 11568982"/>
              <a:gd name="connsiteY2" fmla="*/ 0 h 6249512"/>
              <a:gd name="connsiteX3" fmla="*/ 11568982 w 11568982"/>
              <a:gd name="connsiteY3" fmla="*/ 1041606 h 6249512"/>
              <a:gd name="connsiteX4" fmla="*/ 11568982 w 11568982"/>
              <a:gd name="connsiteY4" fmla="*/ 5207906 h 6249512"/>
              <a:gd name="connsiteX5" fmla="*/ 10527376 w 11568982"/>
              <a:gd name="connsiteY5" fmla="*/ 6249512 h 6249512"/>
              <a:gd name="connsiteX6" fmla="*/ 1041606 w 11568982"/>
              <a:gd name="connsiteY6" fmla="*/ 6249512 h 6249512"/>
              <a:gd name="connsiteX7" fmla="*/ 0 w 11568982"/>
              <a:gd name="connsiteY7" fmla="*/ 5207906 h 6249512"/>
              <a:gd name="connsiteX8" fmla="*/ 0 w 11568982"/>
              <a:gd name="connsiteY8" fmla="*/ 1041606 h 62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982" h="6249512" fill="none" extrusionOk="0">
                <a:moveTo>
                  <a:pt x="0" y="1041606"/>
                </a:moveTo>
                <a:cubicBezTo>
                  <a:pt x="-6357" y="418364"/>
                  <a:pt x="386289" y="-5667"/>
                  <a:pt x="1041606" y="0"/>
                </a:cubicBezTo>
                <a:cubicBezTo>
                  <a:pt x="3370400" y="87592"/>
                  <a:pt x="8366685" y="46549"/>
                  <a:pt x="10527376" y="0"/>
                </a:cubicBezTo>
                <a:cubicBezTo>
                  <a:pt x="11084685" y="-34496"/>
                  <a:pt x="11668246" y="458318"/>
                  <a:pt x="11568982" y="1041606"/>
                </a:cubicBezTo>
                <a:cubicBezTo>
                  <a:pt x="11620466" y="1574438"/>
                  <a:pt x="11669632" y="4157522"/>
                  <a:pt x="11568982" y="5207906"/>
                </a:cubicBezTo>
                <a:cubicBezTo>
                  <a:pt x="11548547" y="5766845"/>
                  <a:pt x="11042457" y="6225317"/>
                  <a:pt x="10527376" y="6249512"/>
                </a:cubicBezTo>
                <a:cubicBezTo>
                  <a:pt x="6737200" y="6083877"/>
                  <a:pt x="5746706" y="6329958"/>
                  <a:pt x="1041606" y="6249512"/>
                </a:cubicBezTo>
                <a:cubicBezTo>
                  <a:pt x="484719" y="6242857"/>
                  <a:pt x="-23591" y="5749729"/>
                  <a:pt x="0" y="5207906"/>
                </a:cubicBezTo>
                <a:cubicBezTo>
                  <a:pt x="-147261" y="3780834"/>
                  <a:pt x="161274" y="2632154"/>
                  <a:pt x="0" y="1041606"/>
                </a:cubicBezTo>
                <a:close/>
              </a:path>
              <a:path w="11568982" h="6249512" stroke="0" extrusionOk="0">
                <a:moveTo>
                  <a:pt x="0" y="1041606"/>
                </a:moveTo>
                <a:cubicBezTo>
                  <a:pt x="-68742" y="434765"/>
                  <a:pt x="496897" y="23443"/>
                  <a:pt x="1041606" y="0"/>
                </a:cubicBezTo>
                <a:cubicBezTo>
                  <a:pt x="5098625" y="165973"/>
                  <a:pt x="6175451" y="17081"/>
                  <a:pt x="10527376" y="0"/>
                </a:cubicBezTo>
                <a:cubicBezTo>
                  <a:pt x="11099799" y="46435"/>
                  <a:pt x="11564575" y="511244"/>
                  <a:pt x="11568982" y="1041606"/>
                </a:cubicBezTo>
                <a:cubicBezTo>
                  <a:pt x="11695366" y="2321934"/>
                  <a:pt x="11480119" y="4769686"/>
                  <a:pt x="11568982" y="5207906"/>
                </a:cubicBezTo>
                <a:cubicBezTo>
                  <a:pt x="11669967" y="5754644"/>
                  <a:pt x="11091769" y="6333170"/>
                  <a:pt x="10527376" y="6249512"/>
                </a:cubicBezTo>
                <a:cubicBezTo>
                  <a:pt x="6735678" y="6375425"/>
                  <a:pt x="5680594" y="6259933"/>
                  <a:pt x="1041606" y="6249512"/>
                </a:cubicBezTo>
                <a:cubicBezTo>
                  <a:pt x="561964" y="6233311"/>
                  <a:pt x="-42314" y="5691532"/>
                  <a:pt x="0" y="5207906"/>
                </a:cubicBezTo>
                <a:cubicBezTo>
                  <a:pt x="54676" y="3933174"/>
                  <a:pt x="-29000" y="1636616"/>
                  <a:pt x="0" y="104160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r>
              <a:rPr lang="vi-VN" sz="4000" dirty="0" smtClean="0">
                <a:latin typeface="Tahoma" panose="020B0604030504040204" pitchFamily="34" charset="0"/>
                <a:ea typeface="Tahoma" panose="020B0604030504040204" pitchFamily="34" charset="0"/>
                <a:cs typeface="Tahoma" panose="020B0604030504040204" pitchFamily="34" charset="0"/>
              </a:rPr>
              <a:t> Vì những </a:t>
            </a:r>
            <a:r>
              <a:rPr lang="vi-VN" sz="4000" dirty="0" smtClean="0">
                <a:latin typeface="Tahoma" panose="020B0604030504040204" pitchFamily="34" charset="0"/>
                <a:ea typeface="Tahoma" panose="020B0604030504040204" pitchFamily="34" charset="0"/>
                <a:cs typeface="Tahoma" panose="020B0604030504040204" pitchFamily="34" charset="0"/>
              </a:rPr>
              <a:t>thực </a:t>
            </a:r>
            <a:r>
              <a:rPr lang="vi-VN" sz="4000" dirty="0" smtClean="0">
                <a:latin typeface="Tahoma" panose="020B0604030504040204" pitchFamily="34" charset="0"/>
                <a:ea typeface="Tahoma" panose="020B0604030504040204" pitchFamily="34" charset="0"/>
                <a:cs typeface="Tahoma" panose="020B0604030504040204" pitchFamily="34" charset="0"/>
              </a:rPr>
              <a:t>phẩm đó là </a:t>
            </a:r>
            <a:r>
              <a:rPr lang="vi-VN" sz="4000" dirty="0" smtClean="0">
                <a:latin typeface="Tahoma" panose="020B0604030504040204" pitchFamily="34" charset="0"/>
                <a:ea typeface="Tahoma" panose="020B0604030504040204" pitchFamily="34" charset="0"/>
                <a:cs typeface="Tahoma" panose="020B0604030504040204" pitchFamily="34" charset="0"/>
              </a:rPr>
              <a:t>những thực phẩm giàu dưỡng chất, </a:t>
            </a:r>
            <a:r>
              <a:rPr lang="vi-VN" sz="4000" dirty="0" smtClean="0">
                <a:latin typeface="Tahoma" panose="020B0604030504040204" pitchFamily="34" charset="0"/>
                <a:ea typeface="Tahoma" panose="020B0604030504040204" pitchFamily="34" charset="0"/>
                <a:cs typeface="Tahoma" panose="020B0604030504040204" pitchFamily="34" charset="0"/>
              </a:rPr>
              <a:t>vitamin, giàu chất xơ, chất đạm, chất béo tốt. </a:t>
            </a:r>
            <a:endParaRPr lang="vi-VN" sz="4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6667" r="94333">
                        <a14:foregroundMark x1="18167" y1="23000" x2="89333" y2="72000"/>
                        <a14:foregroundMark x1="78667" y1="20500" x2="15833" y2="77667"/>
                        <a14:foregroundMark x1="57333" y1="14333" x2="52333" y2="85167"/>
                        <a14:foregroundMark x1="14000" y1="49667" x2="93500" y2="52833"/>
                      </a14:backgroundRemoval>
                    </a14:imgEffect>
                  </a14:imgLayer>
                </a14:imgProps>
              </a:ext>
              <a:ext uri="{28A0092B-C50C-407E-A947-70E740481C1C}">
                <a14:useLocalDpi xmlns:a14="http://schemas.microsoft.com/office/drawing/2010/main" val="0"/>
              </a:ext>
            </a:extLst>
          </a:blip>
          <a:stretch>
            <a:fillRect/>
          </a:stretch>
        </p:blipFill>
        <p:spPr>
          <a:xfrm>
            <a:off x="-172933" y="-119091"/>
            <a:ext cx="1403266" cy="1403266"/>
          </a:xfrm>
          <a:prstGeom prst="rect">
            <a:avLst/>
          </a:prstGeom>
        </p:spPr>
      </p:pic>
      <p:pic>
        <p:nvPicPr>
          <p:cNvPr id="12" name="Picture 11"/>
          <p:cNvPicPr>
            <a:picLocks noChangeAspect="1"/>
          </p:cNvPicPr>
          <p:nvPr/>
        </p:nvPicPr>
        <p:blipFill>
          <a:blip r:embed="rId9" cstate="hqprint">
            <a:extLst>
              <a:ext uri="{BEBA8EAE-BF5A-486C-A8C5-ECC9F3942E4B}">
                <a14:imgProps xmlns:a14="http://schemas.microsoft.com/office/drawing/2010/main">
                  <a14:imgLayer r:embed="rId10">
                    <a14:imgEffect>
                      <a14:backgroundRemoval t="2455" b="96909" l="10000" r="90000">
                        <a14:foregroundMark x1="45727" y1="28091" x2="44636" y2="31636"/>
                      </a14:backgroundRemoval>
                    </a14:imgEffect>
                  </a14:imgLayer>
                </a14:imgProps>
              </a:ext>
              <a:ext uri="{28A0092B-C50C-407E-A947-70E740481C1C}">
                <a14:useLocalDpi xmlns:a14="http://schemas.microsoft.com/office/drawing/2010/main" val="0"/>
              </a:ext>
            </a:extLst>
          </a:blip>
          <a:stretch>
            <a:fillRect/>
          </a:stretch>
        </p:blipFill>
        <p:spPr>
          <a:xfrm>
            <a:off x="9647682" y="3914709"/>
            <a:ext cx="2943291" cy="2943291"/>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0" b="99615" l="0" r="99625">
                        <a14:foregroundMark x1="15197" y1="17115" x2="33771" y2="41154"/>
                        <a14:foregroundMark x1="14634" y1="18269" x2="13321" y2="29231"/>
                      </a14:backgroundRemoval>
                    </a14:imgEffect>
                  </a14:imgLayer>
                </a14:imgProps>
              </a:ext>
              <a:ext uri="{28A0092B-C50C-407E-A947-70E740481C1C}">
                <a14:useLocalDpi xmlns:a14="http://schemas.microsoft.com/office/drawing/2010/main" val="0"/>
              </a:ext>
            </a:extLst>
          </a:blip>
          <a:stretch>
            <a:fillRect/>
          </a:stretch>
        </p:blipFill>
        <p:spPr>
          <a:xfrm>
            <a:off x="-300097" y="3904476"/>
            <a:ext cx="2298572" cy="2242509"/>
          </a:xfrm>
          <a:prstGeom prst="rect">
            <a:avLst/>
          </a:prstGeom>
        </p:spPr>
      </p:pic>
    </p:spTree>
    <p:extLst>
      <p:ext uri="{BB962C8B-B14F-4D97-AF65-F5344CB8AC3E}">
        <p14:creationId xmlns:p14="http://schemas.microsoft.com/office/powerpoint/2010/main" val="35843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B3A3DE2-C58D-473E-82EF-597C2C59D4BC}"/>
</file>

<file path=customXml/itemProps2.xml><?xml version="1.0" encoding="utf-8"?>
<ds:datastoreItem xmlns:ds="http://schemas.openxmlformats.org/officeDocument/2006/customXml" ds:itemID="{8FA3325C-A2F7-489F-B431-D47D4E9019C6}"/>
</file>

<file path=customXml/itemProps3.xml><?xml version="1.0" encoding="utf-8"?>
<ds:datastoreItem xmlns:ds="http://schemas.openxmlformats.org/officeDocument/2006/customXml" ds:itemID="{9A4F7A65-F0B6-4807-A3C1-32344CC48CAE}"/>
</file>

<file path=docProps/app.xml><?xml version="1.0" encoding="utf-8"?>
<Properties xmlns="http://schemas.openxmlformats.org/officeDocument/2006/extended-properties" xmlns:vt="http://schemas.openxmlformats.org/officeDocument/2006/docPropsVTypes">
  <TotalTime>2151</TotalTime>
  <Words>629</Words>
  <Application>Microsoft Office PowerPoint</Application>
  <PresentationFormat>Widescreen</PresentationFormat>
  <Paragraphs>42</Paragraphs>
  <Slides>28</Slides>
  <Notes>0</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微软雅黑</vt:lpstr>
      <vt:lpstr>宋体</vt:lpstr>
      <vt:lpstr>Arial</vt:lpstr>
      <vt:lpstr>Calibri</vt:lpstr>
      <vt:lpstr>SVN-Poky's</vt:lpstr>
      <vt:lpstr>Tahoma</vt:lpstr>
      <vt:lpstr>UTM Cookies</vt:lpstr>
      <vt:lpstr>UTM Edwardian</vt:lpstr>
      <vt:lpstr>字魂59号-创粗黑</vt:lpstr>
      <vt:lpstr>思源黑体 CN Bold</vt:lpstr>
      <vt:lpstr>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206</cp:revision>
  <dcterms:created xsi:type="dcterms:W3CDTF">2022-11-13T08:22:48Z</dcterms:created>
  <dcterms:modified xsi:type="dcterms:W3CDTF">2023-03-05T16:57:53Z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