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6.xml" ContentType="application/vnd.openxmlformats-officedocument.presentationml.tags+xml"/>
  <Override PartName="/ppt/media/audio3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93" r:id="rId2"/>
    <p:sldId id="292" r:id="rId3"/>
    <p:sldId id="290" r:id="rId4"/>
    <p:sldId id="294" r:id="rId5"/>
    <p:sldId id="261" r:id="rId6"/>
    <p:sldId id="311" r:id="rId7"/>
    <p:sldId id="309" r:id="rId8"/>
    <p:sldId id="302" r:id="rId9"/>
    <p:sldId id="296" r:id="rId10"/>
    <p:sldId id="301" r:id="rId11"/>
    <p:sldId id="289" r:id="rId12"/>
    <p:sldId id="298" r:id="rId13"/>
    <p:sldId id="306" r:id="rId14"/>
    <p:sldId id="307" r:id="rId15"/>
    <p:sldId id="305" r:id="rId16"/>
    <p:sldId id="312" r:id="rId17"/>
    <p:sldId id="314" r:id="rId18"/>
    <p:sldId id="315" r:id="rId19"/>
    <p:sldId id="318" r:id="rId20"/>
    <p:sldId id="317" r:id="rId21"/>
    <p:sldId id="320" r:id="rId22"/>
    <p:sldId id="321" r:id="rId23"/>
    <p:sldId id="323" r:id="rId24"/>
    <p:sldId id="325" r:id="rId25"/>
    <p:sldId id="327" r:id="rId26"/>
    <p:sldId id="32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FF"/>
    <a:srgbClr val="FF6699"/>
    <a:srgbClr val="66FFFF"/>
    <a:srgbClr val="FFFFCC"/>
    <a:srgbClr val="FF9900"/>
    <a:srgbClr val="CCCC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9C2F9-BBAF-4CD7-8F80-C1FB8155EC3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61433-8E87-455F-B552-D76BEB430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3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8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12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23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895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655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521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89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2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F348-A0CC-43B2-A4EE-482C351536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2.gif"/><Relationship Id="rId5" Type="http://schemas.openxmlformats.org/officeDocument/2006/relationships/image" Target="../media/image31.emf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4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7421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9868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6264" y="-112416"/>
            <a:ext cx="11475357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313890" y="6120738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524" y="-478131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87856" y="1107477"/>
            <a:ext cx="105863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Tự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nhiên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và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Xã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39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351584" y="-359274"/>
            <a:ext cx="1787184" cy="15004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999989" y="-316488"/>
            <a:ext cx="1787184" cy="150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007435" y="715132"/>
            <a:ext cx="7577783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83" y="644691"/>
            <a:ext cx="3659367" cy="50732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495" y="-1488744"/>
            <a:ext cx="609600" cy="609600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92AECED1-E78C-4023-B3CA-A680581E6407}"/>
              </a:ext>
            </a:extLst>
          </p:cNvPr>
          <p:cNvSpPr/>
          <p:nvPr/>
        </p:nvSpPr>
        <p:spPr>
          <a:xfrm>
            <a:off x="1498600" y="1555859"/>
            <a:ext cx="6529929" cy="22688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</a:t>
            </a:r>
          </a:p>
          <a:p>
            <a:pPr algn="ctr"/>
            <a:r>
              <a:rPr lang="en-US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MỞ RỘNG KIẾN THỨC</a:t>
            </a:r>
            <a:endParaRPr lang="en-US" sz="4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4000">
        <p:comb/>
      </p:transition>
    </mc:Choice>
    <mc:Fallback xmlns="">
      <p:transition spd="slow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">
            <a:extLst>
              <a:ext uri="{FF2B5EF4-FFF2-40B4-BE49-F238E27FC236}">
                <a16:creationId xmlns:a16="http://schemas.microsoft.com/office/drawing/2014/main" id="{576463CA-F802-45C1-BB04-F55345F5B278}"/>
              </a:ext>
            </a:extLst>
          </p:cNvPr>
          <p:cNvSpPr/>
          <p:nvPr/>
        </p:nvSpPr>
        <p:spPr>
          <a:xfrm>
            <a:off x="223826" y="146957"/>
            <a:ext cx="11835389" cy="65477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Preparation 2"/>
          <p:cNvSpPr/>
          <p:nvPr/>
        </p:nvSpPr>
        <p:spPr>
          <a:xfrm>
            <a:off x="2399151" y="2078902"/>
            <a:ext cx="8090856" cy="997911"/>
          </a:xfrm>
          <a:prstGeom prst="flowChartPreparat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endParaRPr lang="en-US" sz="34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3766087" y="543655"/>
            <a:ext cx="4955651" cy="1253783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4136918" y="3383854"/>
            <a:ext cx="4348837" cy="1253783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702338" y="4461650"/>
            <a:ext cx="1618173" cy="1248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26337" y="2310970"/>
            <a:ext cx="1955293" cy="1277589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631236" y="4995860"/>
            <a:ext cx="2208251" cy="818800"/>
          </a:xfrm>
          <a:prstGeom prst="cloud">
            <a:avLst/>
          </a:prstGeom>
          <a:solidFill>
            <a:srgbClr val="FF99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7069855" y="4995860"/>
            <a:ext cx="2300481" cy="818800"/>
          </a:xfrm>
          <a:prstGeom prst="cloud">
            <a:avLst/>
          </a:prstGeom>
          <a:solidFill>
            <a:srgbClr val="FF66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0339907" y="4637637"/>
            <a:ext cx="1618173" cy="1086489"/>
          </a:xfrm>
          <a:prstGeom prst="cloud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0205060" y="2469713"/>
            <a:ext cx="1854156" cy="1221195"/>
          </a:xfrm>
          <a:prstGeom prst="cloud">
            <a:avLst/>
          </a:prstGeom>
          <a:solidFill>
            <a:srgbClr val="00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Curved Connector 55"/>
          <p:cNvCxnSpPr/>
          <p:nvPr/>
        </p:nvCxnSpPr>
        <p:spPr>
          <a:xfrm rot="5400000" flipH="1" flipV="1">
            <a:off x="6033335" y="1863561"/>
            <a:ext cx="255872" cy="165283"/>
          </a:xfrm>
          <a:prstGeom prst="curvedConnector3">
            <a:avLst>
              <a:gd name="adj1" fmla="val 189342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>
            <a:off x="6243911" y="3081328"/>
            <a:ext cx="401336" cy="30252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flipV="1">
            <a:off x="8384618" y="3524134"/>
            <a:ext cx="2105389" cy="17292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endCxn id="13" idx="3"/>
          </p:cNvCxnSpPr>
          <p:nvPr/>
        </p:nvCxnSpPr>
        <p:spPr>
          <a:xfrm>
            <a:off x="8452039" y="4222278"/>
            <a:ext cx="2696955" cy="477479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endCxn id="12" idx="3"/>
          </p:cNvCxnSpPr>
          <p:nvPr/>
        </p:nvCxnSpPr>
        <p:spPr>
          <a:xfrm>
            <a:off x="7541821" y="4637636"/>
            <a:ext cx="678275" cy="405040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5" idx="2"/>
            <a:endCxn id="8" idx="3"/>
          </p:cNvCxnSpPr>
          <p:nvPr/>
        </p:nvCxnSpPr>
        <p:spPr>
          <a:xfrm rot="5400000">
            <a:off x="5320830" y="4052168"/>
            <a:ext cx="405039" cy="157597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endCxn id="6" idx="0"/>
          </p:cNvCxnSpPr>
          <p:nvPr/>
        </p:nvCxnSpPr>
        <p:spPr>
          <a:xfrm rot="10800000" flipV="1">
            <a:off x="2319164" y="4059083"/>
            <a:ext cx="1793563" cy="102690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endCxn id="7" idx="0"/>
          </p:cNvCxnSpPr>
          <p:nvPr/>
        </p:nvCxnSpPr>
        <p:spPr>
          <a:xfrm rot="10800000">
            <a:off x="2180002" y="2949766"/>
            <a:ext cx="2344605" cy="4893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5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1"/>
          <p:cNvGrpSpPr/>
          <p:nvPr/>
        </p:nvGrpSpPr>
        <p:grpSpPr>
          <a:xfrm>
            <a:off x="0" y="-61461"/>
            <a:ext cx="11903710" cy="6837004"/>
            <a:chOff x="341926" y="208486"/>
            <a:chExt cx="11441759" cy="5883467"/>
          </a:xfrm>
        </p:grpSpPr>
        <p:pic>
          <p:nvPicPr>
            <p:cNvPr id="31" name="1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32" name="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33" name="1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34" name="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4" name="Picture 2" descr="Há» tiÃªu hÃ³a gá»m nhá»¯ng cÆ¡ quan nÃ o? | Vinme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t="3180" r="20696"/>
          <a:stretch/>
        </p:blipFill>
        <p:spPr bwMode="auto">
          <a:xfrm>
            <a:off x="7433185" y="206477"/>
            <a:ext cx="3598607" cy="62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955458" y="1218740"/>
            <a:ext cx="3864076" cy="1349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55458" y="5622720"/>
            <a:ext cx="4277030" cy="6010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/>
          <p:cNvSpPr/>
          <p:nvPr/>
        </p:nvSpPr>
        <p:spPr>
          <a:xfrm>
            <a:off x="2595717" y="439277"/>
            <a:ext cx="2654709" cy="1828800"/>
          </a:xfrm>
          <a:prstGeom prst="cloud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2448235" y="4664075"/>
            <a:ext cx="3185646" cy="1828800"/>
          </a:xfrm>
          <a:prstGeom prst="cloud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412655" y="1698933"/>
            <a:ext cx="3819833" cy="43428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412655" y="1173369"/>
            <a:ext cx="3406879" cy="5255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13" y="-117537"/>
            <a:ext cx="6223819" cy="519098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56852" y="800229"/>
            <a:ext cx="5560136" cy="3294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1"/>
          <p:cNvGrpSpPr/>
          <p:nvPr/>
        </p:nvGrpSpPr>
        <p:grpSpPr>
          <a:xfrm>
            <a:off x="-357188" y="1283"/>
            <a:ext cx="12549187" cy="6837004"/>
            <a:chOff x="341926" y="208486"/>
            <a:chExt cx="11441759" cy="5883467"/>
          </a:xfrm>
        </p:grpSpPr>
        <p:pic>
          <p:nvPicPr>
            <p:cNvPr id="27" name="1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28" name="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29" name="1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30" name="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4" name="Picture 2" descr="Há» tiÃªu hÃ³a gá»m nhá»¯ng cÆ¡ quan nÃ o? | Vinme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5" r="20696"/>
          <a:stretch/>
        </p:blipFill>
        <p:spPr bwMode="auto">
          <a:xfrm>
            <a:off x="823105" y="589937"/>
            <a:ext cx="6193438" cy="57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932282" y="2293836"/>
            <a:ext cx="3107773" cy="46257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932282" y="2756407"/>
            <a:ext cx="3107773" cy="485234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Terminator 16"/>
          <p:cNvSpPr/>
          <p:nvPr/>
        </p:nvSpPr>
        <p:spPr>
          <a:xfrm>
            <a:off x="6902240" y="2086812"/>
            <a:ext cx="4955651" cy="233770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l-N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Thực 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quản là một ống dài khoảng 25 </a:t>
            </a:r>
            <a:r>
              <a:rPr lang="nl-N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xăng-ti-mét.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32282" y="3284239"/>
            <a:ext cx="1165135" cy="102137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Callout 20"/>
          <p:cNvSpPr/>
          <p:nvPr/>
        </p:nvSpPr>
        <p:spPr>
          <a:xfrm>
            <a:off x="6843247" y="1161393"/>
            <a:ext cx="5073636" cy="4188541"/>
          </a:xfrm>
          <a:prstGeom prst="cloudCallout">
            <a:avLst>
              <a:gd name="adj1" fmla="val -90400"/>
              <a:gd name="adj2" fmla="val 18951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63623" y="969665"/>
            <a:ext cx="4114900" cy="4571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Dạ </a:t>
            </a:r>
            <a:r>
              <a:rPr lang="nl-N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 là thành phần phình to nhất của ống tiêu hóa, làm thành cái túi có thể tích khoảng 1200 </a:t>
            </a:r>
            <a:r>
              <a:rPr lang="nl-N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 </a:t>
            </a:r>
            <a:r>
              <a:rPr lang="nl-N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2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21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1"/>
          <p:cNvGrpSpPr/>
          <p:nvPr/>
        </p:nvGrpSpPr>
        <p:grpSpPr>
          <a:xfrm rot="10800000">
            <a:off x="0" y="0"/>
            <a:ext cx="12308602" cy="6837004"/>
            <a:chOff x="341926" y="208486"/>
            <a:chExt cx="11441759" cy="5883467"/>
          </a:xfrm>
        </p:grpSpPr>
        <p:pic>
          <p:nvPicPr>
            <p:cNvPr id="20" name="1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21" name="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22" name="1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23" name="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á» tiÃªu hÃ³a gá»m nhá»¯ng cÆ¡ quan nÃ o? | Vinme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r="22021"/>
          <a:stretch/>
        </p:blipFill>
        <p:spPr bwMode="auto">
          <a:xfrm>
            <a:off x="4689979" y="365125"/>
            <a:ext cx="6548289" cy="57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898914" y="2434696"/>
            <a:ext cx="3516270" cy="2314285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678420" y="468473"/>
            <a:ext cx="4896469" cy="2805670"/>
          </a:xfrm>
          <a:prstGeom prst="cloud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027906"/>
            <a:ext cx="4367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Ruột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là phần dài nhất của ống tiêu hóa, dài từ 4 đến 6 mét ở người trưởng thành.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586309" y="4719190"/>
            <a:ext cx="3522414" cy="52883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loud 11"/>
          <p:cNvSpPr/>
          <p:nvPr/>
        </p:nvSpPr>
        <p:spPr>
          <a:xfrm rot="21250151">
            <a:off x="263012" y="3613587"/>
            <a:ext cx="3828431" cy="2270788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645" y="4168531"/>
            <a:ext cx="32372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sz="2800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Ruột già dài khoảng 1-1,5 mét.</a:t>
            </a:r>
            <a:endParaRPr lang="en-US" sz="2800" dirty="0">
              <a:solidFill>
                <a:srgbClr val="FF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561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">
            <a:extLst>
              <a:ext uri="{FF2B5EF4-FFF2-40B4-BE49-F238E27FC236}">
                <a16:creationId xmlns:a16="http://schemas.microsoft.com/office/drawing/2014/main" id="{576463CA-F802-45C1-BB04-F55345F5B278}"/>
              </a:ext>
            </a:extLst>
          </p:cNvPr>
          <p:cNvSpPr/>
          <p:nvPr/>
        </p:nvSpPr>
        <p:spPr>
          <a:xfrm>
            <a:off x="223826" y="72427"/>
            <a:ext cx="11835389" cy="67855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Preparation 2"/>
          <p:cNvSpPr/>
          <p:nvPr/>
        </p:nvSpPr>
        <p:spPr>
          <a:xfrm>
            <a:off x="2399151" y="2963806"/>
            <a:ext cx="8090856" cy="997911"/>
          </a:xfrm>
          <a:prstGeom prst="flowChartPreparat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endParaRPr lang="en-US" sz="34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3766087" y="1428559"/>
            <a:ext cx="4955651" cy="1253783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4136918" y="4268758"/>
            <a:ext cx="4348837" cy="1253783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702338" y="5346554"/>
            <a:ext cx="1618173" cy="1248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26337" y="3195874"/>
            <a:ext cx="1955293" cy="1277589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631236" y="5880764"/>
            <a:ext cx="2208251" cy="818800"/>
          </a:xfrm>
          <a:prstGeom prst="cloud">
            <a:avLst/>
          </a:prstGeom>
          <a:solidFill>
            <a:srgbClr val="FF99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389300" y="760492"/>
            <a:ext cx="1826041" cy="141010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226695" y="72427"/>
            <a:ext cx="2087691" cy="1038839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9600079" y="1454146"/>
            <a:ext cx="1818612" cy="818800"/>
          </a:xfrm>
          <a:prstGeom prst="cloud">
            <a:avLst/>
          </a:prstGeom>
          <a:solidFill>
            <a:srgbClr val="FF5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7069855" y="5880764"/>
            <a:ext cx="2300481" cy="818800"/>
          </a:xfrm>
          <a:prstGeom prst="cloud">
            <a:avLst/>
          </a:prstGeom>
          <a:solidFill>
            <a:srgbClr val="FF66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0339907" y="5522541"/>
            <a:ext cx="1618173" cy="1086489"/>
          </a:xfrm>
          <a:prstGeom prst="cloud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0205060" y="3354617"/>
            <a:ext cx="1854156" cy="1221195"/>
          </a:xfrm>
          <a:prstGeom prst="cloud">
            <a:avLst/>
          </a:prstGeom>
          <a:solidFill>
            <a:srgbClr val="00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346028" y="16152"/>
            <a:ext cx="3748134" cy="972908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Curved Connector 44"/>
          <p:cNvCxnSpPr>
            <a:endCxn id="9" idx="0"/>
          </p:cNvCxnSpPr>
          <p:nvPr/>
        </p:nvCxnSpPr>
        <p:spPr>
          <a:xfrm rot="10800000">
            <a:off x="2213819" y="1465545"/>
            <a:ext cx="1821971" cy="102194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 rot="10800000">
            <a:off x="4524607" y="1023521"/>
            <a:ext cx="702476" cy="43062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endCxn id="15" idx="1"/>
          </p:cNvCxnSpPr>
          <p:nvPr/>
        </p:nvCxnSpPr>
        <p:spPr>
          <a:xfrm flipV="1">
            <a:off x="6358277" y="988024"/>
            <a:ext cx="1861820" cy="436020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4" idx="3"/>
            <a:endCxn id="11" idx="1"/>
          </p:cNvCxnSpPr>
          <p:nvPr/>
        </p:nvCxnSpPr>
        <p:spPr>
          <a:xfrm>
            <a:off x="8721738" y="2055451"/>
            <a:ext cx="1787649" cy="216622"/>
          </a:xfrm>
          <a:prstGeom prst="curvedConnector4">
            <a:avLst>
              <a:gd name="adj1" fmla="val 24567"/>
              <a:gd name="adj2" fmla="val 20552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 rot="5400000" flipH="1" flipV="1">
            <a:off x="6033335" y="2748465"/>
            <a:ext cx="255872" cy="165283"/>
          </a:xfrm>
          <a:prstGeom prst="curvedConnector3">
            <a:avLst>
              <a:gd name="adj1" fmla="val 189342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>
            <a:off x="6243911" y="3966232"/>
            <a:ext cx="401336" cy="30252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flipV="1">
            <a:off x="8384618" y="4409038"/>
            <a:ext cx="2105389" cy="17292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endCxn id="13" idx="3"/>
          </p:cNvCxnSpPr>
          <p:nvPr/>
        </p:nvCxnSpPr>
        <p:spPr>
          <a:xfrm>
            <a:off x="8452039" y="5107182"/>
            <a:ext cx="2696955" cy="477479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endCxn id="12" idx="3"/>
          </p:cNvCxnSpPr>
          <p:nvPr/>
        </p:nvCxnSpPr>
        <p:spPr>
          <a:xfrm>
            <a:off x="7541821" y="5522540"/>
            <a:ext cx="678275" cy="405040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5" idx="2"/>
            <a:endCxn id="8" idx="3"/>
          </p:cNvCxnSpPr>
          <p:nvPr/>
        </p:nvCxnSpPr>
        <p:spPr>
          <a:xfrm rot="5400000">
            <a:off x="5320830" y="4937072"/>
            <a:ext cx="405039" cy="157597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endCxn id="6" idx="0"/>
          </p:cNvCxnSpPr>
          <p:nvPr/>
        </p:nvCxnSpPr>
        <p:spPr>
          <a:xfrm rot="10800000" flipV="1">
            <a:off x="2319164" y="4943987"/>
            <a:ext cx="1793563" cy="102690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endCxn id="7" idx="0"/>
          </p:cNvCxnSpPr>
          <p:nvPr/>
        </p:nvCxnSpPr>
        <p:spPr>
          <a:xfrm rot="10800000">
            <a:off x="2180002" y="3834670"/>
            <a:ext cx="2344605" cy="4893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0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F147-CB2E-4DFB-9602-BE5027E66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"/>
            <a:ext cx="1847850" cy="1905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34CBB-8589-4571-9678-20C253224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80" y="-65986"/>
            <a:ext cx="2640037" cy="2185364"/>
          </a:xfrm>
          <a:prstGeom prst="rect">
            <a:avLst/>
          </a:prstGeom>
        </p:spPr>
      </p:pic>
      <p:pic>
        <p:nvPicPr>
          <p:cNvPr id="11" name="图片 52">
            <a:extLst>
              <a:ext uri="{FF2B5EF4-FFF2-40B4-BE49-F238E27FC236}">
                <a16:creationId xmlns:a16="http://schemas.microsoft.com/office/drawing/2014/main" id="{809E0ADD-76C2-4C99-BF40-2704AC96D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6961">
            <a:off x="1748869" y="1875186"/>
            <a:ext cx="2035360" cy="2715148"/>
          </a:xfrm>
          <a:prstGeom prst="rect">
            <a:avLst/>
          </a:prstGeom>
        </p:spPr>
      </p:pic>
      <p:sp>
        <p:nvSpPr>
          <p:cNvPr id="12" name="圆角矩形 32">
            <a:extLst>
              <a:ext uri="{FF2B5EF4-FFF2-40B4-BE49-F238E27FC236}">
                <a16:creationId xmlns:a16="http://schemas.microsoft.com/office/drawing/2014/main" id="{F448DC70-DD21-4561-A47B-E0BBE7468F6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95374" y="2193466"/>
            <a:ext cx="7987219" cy="2231727"/>
          </a:xfrm>
          <a:prstGeom prst="roundRect">
            <a:avLst/>
          </a:prstGeom>
          <a:solidFill>
            <a:srgbClr val="E963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LUYỆN</a:t>
            </a:r>
            <a:r>
              <a:rPr kumimoji="0" lang="en-US" altLang="zh-CN" sz="8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TẬP</a:t>
            </a:r>
            <a:endParaRPr kumimoji="0" lang="zh-CN" altLang="en-US" sz="8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C72442-C40E-4540-A576-A464C145BD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160" y="4606239"/>
            <a:ext cx="2251761" cy="225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C4B2B9-F0EE-4A0D-A7C6-A19E9575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20" y="4837270"/>
            <a:ext cx="3950238" cy="201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B3793-C3BC-4201-BF09-4FF97A5D6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B6EF36-32AF-475E-9003-98D7B5D53DE8}"/>
              </a:ext>
            </a:extLst>
          </p:cNvPr>
          <p:cNvSpPr/>
          <p:nvPr/>
        </p:nvSpPr>
        <p:spPr>
          <a:xfrm>
            <a:off x="832558" y="1707043"/>
            <a:ext cx="10828746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1</a:t>
            </a:r>
          </a:p>
          <a:p>
            <a:pPr algn="ctr">
              <a:spcAft>
                <a:spcPts val="1000"/>
              </a:spcAft>
            </a:pP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GHÉP CÁC THẺ CHỮ THÍCH HỢP VÀO SƠ ĐỒ CƠ QUAN TIÊU HÓA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1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5470" t="24937" r="35783" b="44778"/>
          <a:stretch/>
        </p:blipFill>
        <p:spPr>
          <a:xfrm>
            <a:off x="1786193" y="1172926"/>
            <a:ext cx="8372476" cy="5013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6193" y="496428"/>
            <a:ext cx="9086597" cy="538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9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893" t="19684" r="66820" b="75298"/>
          <a:stretch/>
        </p:blipFill>
        <p:spPr>
          <a:xfrm>
            <a:off x="750349" y="358538"/>
            <a:ext cx="957263" cy="8143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161616" y="967943"/>
            <a:ext cx="27532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57950" y="967943"/>
            <a:ext cx="414337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603" t="29619" r="14683" b="19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95DEF8-DED2-493D-809E-01D53EC3B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8" y="2566257"/>
            <a:ext cx="5946014" cy="3234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9A7391-C340-458A-91EA-16DB3EE4377E}"/>
              </a:ext>
            </a:extLst>
          </p:cNvPr>
          <p:cNvSpPr/>
          <p:nvPr/>
        </p:nvSpPr>
        <p:spPr>
          <a:xfrm>
            <a:off x="1009650" y="456513"/>
            <a:ext cx="9829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4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Viết tên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bộ phận của cơ quan tiêu hóa vào bộ tranh.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nl-NL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với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trong nhóm về tên các bộ phận của cơ quan tiêu hóa trong cơ thể vừa hoàn thành</a:t>
            </a:r>
            <a:r>
              <a:rPr lang="nl-NL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1050" y="2785300"/>
            <a:ext cx="2487613" cy="139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6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 58"/>
          <p:cNvSpPr/>
          <p:nvPr/>
        </p:nvSpPr>
        <p:spPr>
          <a:xfrm>
            <a:off x="5311170" y="4429867"/>
            <a:ext cx="74522" cy="1617015"/>
          </a:xfrm>
          <a:custGeom>
            <a:avLst/>
            <a:gdLst>
              <a:gd name="connsiteX0" fmla="*/ 248979 w 248979"/>
              <a:gd name="connsiteY0" fmla="*/ 0 h 1171575"/>
              <a:gd name="connsiteX1" fmla="*/ 1329 w 248979"/>
              <a:gd name="connsiteY1" fmla="*/ 523875 h 1171575"/>
              <a:gd name="connsiteX2" fmla="*/ 144204 w 248979"/>
              <a:gd name="connsiteY2" fmla="*/ 1171575 h 1171575"/>
              <a:gd name="connsiteX3" fmla="*/ 144204 w 248979"/>
              <a:gd name="connsiteY3" fmla="*/ 1171575 h 1171575"/>
              <a:gd name="connsiteX4" fmla="*/ 144204 w 248979"/>
              <a:gd name="connsiteY4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979" h="1171575">
                <a:moveTo>
                  <a:pt x="248979" y="0"/>
                </a:moveTo>
                <a:cubicBezTo>
                  <a:pt x="133885" y="164306"/>
                  <a:pt x="18791" y="328613"/>
                  <a:pt x="1329" y="523875"/>
                </a:cubicBezTo>
                <a:cubicBezTo>
                  <a:pt x="-16133" y="719137"/>
                  <a:pt x="144204" y="1171575"/>
                  <a:pt x="144204" y="1171575"/>
                </a:cubicBezTo>
                <a:lnTo>
                  <a:pt x="144204" y="1171575"/>
                </a:lnTo>
                <a:lnTo>
                  <a:pt x="144204" y="1171575"/>
                </a:lnTo>
              </a:path>
            </a:pathLst>
          </a:custGeom>
          <a:solidFill>
            <a:srgbClr val="FF99FF"/>
          </a:solidFill>
          <a:ln>
            <a:solidFill>
              <a:schemeClr val="accent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66" name="组合 65"/>
          <p:cNvGrpSpPr/>
          <p:nvPr/>
        </p:nvGrpSpPr>
        <p:grpSpPr>
          <a:xfrm flipV="1">
            <a:off x="4753279" y="2541780"/>
            <a:ext cx="1499392" cy="2362431"/>
            <a:chOff x="1547664" y="32770"/>
            <a:chExt cx="1217765" cy="1918701"/>
          </a:xfrm>
          <a:noFill/>
          <a:effectLst/>
        </p:grpSpPr>
        <p:sp>
          <p:nvSpPr>
            <p:cNvPr id="67" name="任意多边形 6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8" name="十六角星 6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200" b="1" kern="0" dirty="0">
                <a:solidFill>
                  <a:sysClr val="window" lastClr="FFFFFF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687493" y="1027591"/>
            <a:ext cx="1565179" cy="3778347"/>
            <a:chOff x="2088452" y="-1714093"/>
            <a:chExt cx="1157367" cy="2793886"/>
          </a:xfrm>
        </p:grpSpPr>
        <p:grpSp>
          <p:nvGrpSpPr>
            <p:cNvPr id="55" name="组合 54"/>
            <p:cNvGrpSpPr/>
            <p:nvPr/>
          </p:nvGrpSpPr>
          <p:grpSpPr>
            <a:xfrm>
              <a:off x="2088452" y="-195939"/>
              <a:ext cx="1108721" cy="1275732"/>
              <a:chOff x="1532757" y="-202499"/>
              <a:chExt cx="1217765" cy="1401199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120031" y="-202499"/>
                <a:ext cx="60525" cy="1313292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solidFill>
                <a:srgbClr val="FFC000"/>
              </a:solidFill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32757" y="325420"/>
                <a:ext cx="1217765" cy="873280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3200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3</a:t>
                </a:r>
                <a:endParaRPr lang="zh-CN" altLang="en-US" sz="32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2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4629560" y="-507438"/>
            <a:ext cx="1582563" cy="3903970"/>
            <a:chOff x="2075598" y="-1714093"/>
            <a:chExt cx="1170221" cy="2886775"/>
          </a:xfrm>
        </p:grpSpPr>
        <p:grpSp>
          <p:nvGrpSpPr>
            <p:cNvPr id="45" name="组合 44"/>
            <p:cNvGrpSpPr/>
            <p:nvPr/>
          </p:nvGrpSpPr>
          <p:grpSpPr>
            <a:xfrm>
              <a:off x="2075598" y="18263"/>
              <a:ext cx="1108721" cy="1154419"/>
              <a:chOff x="1518639" y="32770"/>
              <a:chExt cx="1217765" cy="1267953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 w="57150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18639" y="348323"/>
                <a:ext cx="1217765" cy="952400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3200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2</a:t>
                </a:r>
                <a:endParaRPr lang="zh-CN" altLang="en-US" sz="32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2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" y="3069451"/>
            <a:ext cx="3750023" cy="3638096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4629560" y="-2202670"/>
            <a:ext cx="1505829" cy="4265566"/>
            <a:chOff x="2132339" y="-1714093"/>
            <a:chExt cx="1113480" cy="3154160"/>
          </a:xfrm>
        </p:grpSpPr>
        <p:grpSp>
          <p:nvGrpSpPr>
            <p:cNvPr id="39" name="组合 38"/>
            <p:cNvGrpSpPr/>
            <p:nvPr/>
          </p:nvGrpSpPr>
          <p:grpSpPr>
            <a:xfrm>
              <a:off x="2132339" y="18263"/>
              <a:ext cx="1108720" cy="1421804"/>
              <a:chOff x="1580961" y="32770"/>
              <a:chExt cx="1217764" cy="1561640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 w="571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80961" y="794333"/>
                <a:ext cx="1217764" cy="800077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3200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1</a:t>
                </a:r>
                <a:endParaRPr lang="zh-CN" altLang="en-US" sz="32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2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6252671" y="3730696"/>
            <a:ext cx="6259484" cy="967004"/>
            <a:chOff x="2110311" y="1329732"/>
            <a:chExt cx="8795905" cy="1067749"/>
          </a:xfrm>
        </p:grpSpPr>
        <p:sp>
          <p:nvSpPr>
            <p:cNvPr id="6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2">
                  <a:lumMod val="75000"/>
                </a:schemeClr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624983" y="1486173"/>
              <a:ext cx="8281233" cy="6500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800" kern="0" dirty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Luyện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tập</a:t>
              </a: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335361" y="2024533"/>
            <a:ext cx="3226198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200" b="1">
                <a:solidFill>
                  <a:schemeClr val="accent6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Các hoạt động:</a:t>
            </a:r>
            <a:endParaRPr lang="zh-CN" altLang="en-US" sz="3200" dirty="0">
              <a:solidFill>
                <a:schemeClr val="accent6"/>
              </a:solidFill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77" name="组合 60"/>
          <p:cNvGrpSpPr/>
          <p:nvPr/>
        </p:nvGrpSpPr>
        <p:grpSpPr>
          <a:xfrm>
            <a:off x="6218785" y="1046436"/>
            <a:ext cx="5194883" cy="976042"/>
            <a:chOff x="2110311" y="1329732"/>
            <a:chExt cx="8851939" cy="1067749"/>
          </a:xfrm>
        </p:grpSpPr>
        <p:sp>
          <p:nvSpPr>
            <p:cNvPr id="78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2">
                  <a:lumMod val="75000"/>
                </a:schemeClr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79" name="矩形 62"/>
            <p:cNvSpPr/>
            <p:nvPr/>
          </p:nvSpPr>
          <p:spPr>
            <a:xfrm>
              <a:off x="2681017" y="1521900"/>
              <a:ext cx="8281233" cy="6500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Mở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đầu</a:t>
              </a: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80" name="组合 60"/>
          <p:cNvGrpSpPr/>
          <p:nvPr/>
        </p:nvGrpSpPr>
        <p:grpSpPr>
          <a:xfrm>
            <a:off x="6198965" y="2329565"/>
            <a:ext cx="6439483" cy="976042"/>
            <a:chOff x="2110311" y="1329732"/>
            <a:chExt cx="9019049" cy="1067749"/>
          </a:xfrm>
        </p:grpSpPr>
        <p:sp>
          <p:nvSpPr>
            <p:cNvPr id="81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2">
                  <a:lumMod val="75000"/>
                </a:schemeClr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2" name="矩形 62"/>
            <p:cNvSpPr/>
            <p:nvPr/>
          </p:nvSpPr>
          <p:spPr>
            <a:xfrm>
              <a:off x="2703888" y="1504037"/>
              <a:ext cx="8425472" cy="6500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Hình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thành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kiến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thức</a:t>
              </a: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37" name="心形 37"/>
          <p:cNvSpPr/>
          <p:nvPr/>
        </p:nvSpPr>
        <p:spPr>
          <a:xfrm>
            <a:off x="4629560" y="5090115"/>
            <a:ext cx="1499392" cy="1295545"/>
          </a:xfrm>
          <a:prstGeom prst="heart">
            <a:avLst/>
          </a:prstGeom>
          <a:solidFill>
            <a:srgbClr val="FF99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4</a:t>
            </a:r>
            <a:endParaRPr lang="zh-CN" altLang="en-US" sz="3200" b="1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2" name="组合 60"/>
          <p:cNvGrpSpPr/>
          <p:nvPr/>
        </p:nvGrpSpPr>
        <p:grpSpPr>
          <a:xfrm>
            <a:off x="6349417" y="5122789"/>
            <a:ext cx="5194883" cy="976042"/>
            <a:chOff x="2110311" y="1329732"/>
            <a:chExt cx="8851939" cy="1067749"/>
          </a:xfrm>
        </p:grpSpPr>
        <p:sp>
          <p:nvSpPr>
            <p:cNvPr id="53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2">
                  <a:lumMod val="75000"/>
                </a:schemeClr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4" name="矩形 62"/>
            <p:cNvSpPr/>
            <p:nvPr/>
          </p:nvSpPr>
          <p:spPr>
            <a:xfrm>
              <a:off x="2681017" y="1521900"/>
              <a:ext cx="8281233" cy="6500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Tổng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kết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–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dặn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dò</a:t>
              </a: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7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76" grpId="0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996" y="786035"/>
            <a:ext cx="8125501" cy="1757120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916" y="1010950"/>
            <a:ext cx="9485848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90151" y="3365562"/>
            <a:ext cx="645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CHIA SẺ TRƯỚC LỚP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07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B3793-C3BC-4201-BF09-4FF97A5D6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B6EF36-32AF-475E-9003-98D7B5D53DE8}"/>
              </a:ext>
            </a:extLst>
          </p:cNvPr>
          <p:cNvSpPr/>
          <p:nvPr/>
        </p:nvSpPr>
        <p:spPr>
          <a:xfrm>
            <a:off x="832558" y="1707043"/>
            <a:ext cx="10828746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2</a:t>
            </a:r>
          </a:p>
          <a:p>
            <a:pPr algn="ctr">
              <a:spcAft>
                <a:spcPts val="1000"/>
              </a:spcAft>
            </a:pP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VỊ TRÍ MỘT SỐ BỘ PHẬN </a:t>
            </a:r>
          </a:p>
          <a:p>
            <a:pPr algn="ctr">
              <a:spcAft>
                <a:spcPts val="1000"/>
              </a:spcAft>
            </a:pP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CỦA CƠ QUAN TIÊU HÓA TRÊN CƠ THỂ EM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52" t="56484" r="33331" b="17205"/>
          <a:stretch/>
        </p:blipFill>
        <p:spPr>
          <a:xfrm>
            <a:off x="1714565" y="1150447"/>
            <a:ext cx="9015537" cy="4873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1791" y="467857"/>
            <a:ext cx="10701087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9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071686" y="936127"/>
            <a:ext cx="10572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400546" y="936127"/>
            <a:ext cx="6915154" cy="217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75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603" t="29619" r="14683" b="19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E74BE0AB-E229-4E3C-93F7-39585AE22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0" y="1916421"/>
            <a:ext cx="2773698" cy="3712624"/>
          </a:xfrm>
          <a:prstGeom prst="rect">
            <a:avLst/>
          </a:prstGeom>
        </p:spPr>
      </p:pic>
      <p:grpSp>
        <p:nvGrpSpPr>
          <p:cNvPr id="6" name="组合 23"/>
          <p:cNvGrpSpPr/>
          <p:nvPr/>
        </p:nvGrpSpPr>
        <p:grpSpPr>
          <a:xfrm>
            <a:off x="3246018" y="497277"/>
            <a:ext cx="5446141" cy="728162"/>
            <a:chOff x="3314700" y="5609052"/>
            <a:chExt cx="5377706" cy="741149"/>
          </a:xfrm>
        </p:grpSpPr>
        <p:sp>
          <p:nvSpPr>
            <p:cNvPr id="7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nl-NL" sz="32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nl-NL" sz="32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圆角矩形 32">
            <a:extLst>
              <a:ext uri="{FF2B5EF4-FFF2-40B4-BE49-F238E27FC236}">
                <a16:creationId xmlns:a16="http://schemas.microsoft.com/office/drawing/2014/main" id="{F448DC70-DD21-4561-A47B-E0BBE7468F6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25253" y="1357591"/>
            <a:ext cx="7828547" cy="983366"/>
          </a:xfrm>
          <a:prstGeom prst="roundRect">
            <a:avLst/>
          </a:prstGeom>
          <a:solidFill>
            <a:srgbClr val="E963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hỉ </a:t>
            </a: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cơ thể một số bộ phận của cơ quan tiêu hóa theo sự cảm nhận vị trí của một số cơ quan vừa được học qua sơ đồ Hình 1</a:t>
            </a:r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4" t="49873" r="34224" b="10313"/>
          <a:stretch/>
        </p:blipFill>
        <p:spPr bwMode="auto">
          <a:xfrm>
            <a:off x="3859714" y="2340957"/>
            <a:ext cx="7074568" cy="4345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igit 18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432" y="499252"/>
            <a:ext cx="2057400" cy="7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996" y="786035"/>
            <a:ext cx="8125501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916" y="1010950"/>
            <a:ext cx="9485848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90151" y="3365562"/>
            <a:ext cx="645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CHIA SẺ TRƯỚC LỚP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9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365" t="17619" r="4802" b="13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5050" y="2866346"/>
            <a:ext cx="45883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8000">
                <a:solidFill>
                  <a:srgbClr val="000000"/>
                </a:solidFill>
                <a:latin typeface="Arial-Rounded" pitchFamily="34" charset="0"/>
                <a:ea typeface="字魂59号-创粗黑"/>
                <a:cs typeface="字魂59号-创粗黑"/>
              </a:defRPr>
            </a:lvl1pPr>
            <a:lvl2pPr marL="742950" indent="-285750">
              <a:spcBef>
                <a:spcPts val="500"/>
              </a:spcBef>
              <a:buFont typeface="Arial" pitchFamily="34" charset="0"/>
              <a:buChar char="•"/>
              <a:defRPr sz="2000">
                <a:latin typeface="inpin heiti"/>
                <a:ea typeface="inpin heiti"/>
                <a:cs typeface="inpin heiti"/>
              </a:defRPr>
            </a:lvl2pPr>
            <a:lvl3pPr marL="11430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3pPr>
            <a:lvl4pPr marL="16002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4pPr>
            <a:lvl5pPr marL="20574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9pPr>
          </a:lstStyle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TỔNG KẾT</a:t>
            </a:r>
          </a:p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 DÒ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42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4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1350" y="5325077"/>
            <a:ext cx="5002213" cy="1549971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984732" y="2752614"/>
            <a:ext cx="8215448" cy="68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buNone/>
            </a:pPr>
            <a:r>
              <a:rPr lang="en-US" altLang="zh-CN" sz="4267" b="1" dirty="0">
                <a:solidFill>
                  <a:srgbClr val="DC5D3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TẠM BIỆT VÀ HẸN GẶP LẠI!</a:t>
            </a:r>
            <a:endParaRPr lang="zh-CN" altLang="en-US" sz="4267" b="1" dirty="0">
              <a:solidFill>
                <a:srgbClr val="DC5D3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1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1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 descr="2223be3d229db37d30f334096b915142">
            <a:extLst>
              <a:ext uri="{FF2B5EF4-FFF2-40B4-BE49-F238E27FC236}">
                <a16:creationId xmlns:a16="http://schemas.microsoft.com/office/drawing/2014/main" id="{20E868B6-9E3A-4DCE-8857-FC3AA41E65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84" y="3353837"/>
            <a:ext cx="3420328" cy="321864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610C4D7C-F161-47F0-BD74-2D5F8B7C69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615" y="148151"/>
            <a:ext cx="4165511" cy="217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365" t="17619" r="4802" b="13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6071" y="3140722"/>
            <a:ext cx="45883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8000">
                <a:solidFill>
                  <a:srgbClr val="000000"/>
                </a:solidFill>
                <a:latin typeface="Arial-Rounded" pitchFamily="34" charset="0"/>
                <a:ea typeface="字魂59号-创粗黑"/>
                <a:cs typeface="字魂59号-创粗黑"/>
              </a:defRPr>
            </a:lvl1pPr>
            <a:lvl2pPr marL="742950" indent="-285750">
              <a:spcBef>
                <a:spcPts val="500"/>
              </a:spcBef>
              <a:buFont typeface="Arial" pitchFamily="34" charset="0"/>
              <a:buChar char="•"/>
              <a:defRPr sz="2000">
                <a:latin typeface="inpin heiti"/>
                <a:ea typeface="inpin heiti"/>
                <a:cs typeface="inpin heiti"/>
              </a:defRPr>
            </a:lvl2pPr>
            <a:lvl3pPr marL="11430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3pPr>
            <a:lvl4pPr marL="16002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4pPr>
            <a:lvl5pPr marL="20574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0137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603" t="29619" r="14683" b="19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E74BE0AB-E229-4E3C-93F7-39585AE22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7" y="1721663"/>
            <a:ext cx="5167464" cy="3712624"/>
          </a:xfrm>
          <a:prstGeom prst="rect">
            <a:avLst/>
          </a:prstGeom>
        </p:spPr>
      </p:pic>
      <p:grpSp>
        <p:nvGrpSpPr>
          <p:cNvPr id="6" name="组合 23"/>
          <p:cNvGrpSpPr/>
          <p:nvPr/>
        </p:nvGrpSpPr>
        <p:grpSpPr>
          <a:xfrm>
            <a:off x="6005664" y="2380240"/>
            <a:ext cx="5446141" cy="2097519"/>
            <a:chOff x="3314700" y="5609052"/>
            <a:chExt cx="5377706" cy="741149"/>
          </a:xfrm>
        </p:grpSpPr>
        <p:sp>
          <p:nvSpPr>
            <p:cNvPr id="7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nl-NL" sz="32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nl-NL" sz="32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Điều </a:t>
              </a:r>
              <a:r>
                <a:rPr lang="nl-NL" sz="32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 sẽ xảy ra với thức ăn khi chúng ta ăn thức ăn </a:t>
              </a:r>
              <a:r>
                <a:rPr lang="nl-NL" sz="32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 </a:t>
              </a:r>
              <a:r>
                <a:rPr lang="nl-NL" sz="32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 thể?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2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17999" r="13889" b="13556"/>
          <a:stretch>
            <a:fillRect/>
          </a:stretch>
        </p:blipFill>
        <p:spPr bwMode="auto">
          <a:xfrm>
            <a:off x="-1" y="0"/>
            <a:ext cx="121947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49" y="2457876"/>
            <a:ext cx="4148820" cy="38387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512" y="15710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18: CƠ QUAN TIÊU HÓA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219" y="1087862"/>
            <a:ext cx="119361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5: CON NGƯỜI VÀ SỨC KHỎE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7896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5" y="2219190"/>
            <a:ext cx="5507420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3" descr="1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50" y="3990256"/>
            <a:ext cx="3589957" cy="2867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4" descr="1-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128" y="156620"/>
            <a:ext cx="7580969" cy="68947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25" y="156620"/>
            <a:ext cx="4102916" cy="3239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6038741" y="3588996"/>
            <a:ext cx="2789204" cy="1139082"/>
          </a:xfrm>
          <a:prstGeom prst="rect">
            <a:avLst/>
          </a:prstGeom>
          <a:noFill/>
        </p:spPr>
        <p:txBody>
          <a:bodyPr wrap="none" lIns="122227" tIns="61113" rIns="122227" bIns="6111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161"/>
            <a:r>
              <a:rPr lang="en-US" sz="6600" b="1" dirty="0" smtClean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endParaRPr lang="en-US" sz="5400" b="1" dirty="0">
              <a:ln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365" t="17619" r="4802" b="13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5050" y="2930514"/>
            <a:ext cx="45883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8000">
                <a:solidFill>
                  <a:srgbClr val="000000"/>
                </a:solidFill>
                <a:latin typeface="Arial-Rounded" pitchFamily="34" charset="0"/>
                <a:ea typeface="字魂59号-创粗黑"/>
                <a:cs typeface="字魂59号-创粗黑"/>
              </a:defRPr>
            </a:lvl1pPr>
            <a:lvl2pPr marL="742950" indent="-285750">
              <a:spcBef>
                <a:spcPts val="500"/>
              </a:spcBef>
              <a:buFont typeface="Arial" pitchFamily="34" charset="0"/>
              <a:buChar char="•"/>
              <a:defRPr sz="2000">
                <a:latin typeface="inpin heiti"/>
                <a:ea typeface="inpin heiti"/>
                <a:cs typeface="inpin heiti"/>
              </a:defRPr>
            </a:lvl2pPr>
            <a:lvl3pPr marL="11430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3pPr>
            <a:lvl4pPr marL="16002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4pPr>
            <a:lvl5pPr marL="20574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9pPr>
          </a:lstStyle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 THÀNH </a:t>
            </a:r>
          </a:p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KIẾN THỨC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186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351584" y="-359274"/>
            <a:ext cx="1787184" cy="15004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999989" y="-316488"/>
            <a:ext cx="1787184" cy="150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482600" y="715132"/>
            <a:ext cx="11099799" cy="4026760"/>
          </a:xfrm>
          <a:prstGeom prst="rect">
            <a:avLst/>
          </a:prstGeom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95" y="-1488744"/>
            <a:ext cx="609600" cy="609600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92AECED1-E78C-4023-B3CA-A680581E6407}"/>
              </a:ext>
            </a:extLst>
          </p:cNvPr>
          <p:cNvSpPr/>
          <p:nvPr/>
        </p:nvSpPr>
        <p:spPr>
          <a:xfrm>
            <a:off x="1245063" y="1541428"/>
            <a:ext cx="9410700" cy="22688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1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BỘ PHẬN CỦA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CƠ QUAN TIÊU HÓA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1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4000">
        <p:comb/>
      </p:transition>
    </mc:Choice>
    <mc:Fallback xmlns="">
      <p:transition spd="slow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223827" y="146957"/>
            <a:ext cx="11794002" cy="6547757"/>
            <a:chOff x="0" y="0"/>
            <a:chExt cx="9144000" cy="5092030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4" t="49873" r="34224" b="10313"/>
          <a:stretch/>
        </p:blipFill>
        <p:spPr bwMode="auto">
          <a:xfrm>
            <a:off x="6078559" y="1151474"/>
            <a:ext cx="5309894" cy="5262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5"/>
          <a:srcRect l="17448"/>
          <a:stretch/>
        </p:blipFill>
        <p:spPr>
          <a:xfrm>
            <a:off x="606664" y="2688758"/>
            <a:ext cx="1497648" cy="121351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07403" y="1430089"/>
            <a:ext cx="5101953" cy="8127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90900" y="403330"/>
            <a:ext cx="3331220" cy="74814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02595" y="2441040"/>
            <a:ext cx="3347595" cy="13801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Hãy </a:t>
            </a:r>
            <a:r>
              <a:rPr lang="nl-N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và nói tên các bộ phận của cơ quan tiêu hóa.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205922" y="1728893"/>
            <a:ext cx="941637" cy="3589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ounded Rectangle 14"/>
          <p:cNvSpPr/>
          <p:nvPr/>
        </p:nvSpPr>
        <p:spPr>
          <a:xfrm>
            <a:off x="10057113" y="1625198"/>
            <a:ext cx="1296687" cy="4474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ounded Rectangle 15"/>
          <p:cNvSpPr/>
          <p:nvPr/>
        </p:nvSpPr>
        <p:spPr>
          <a:xfrm>
            <a:off x="6205922" y="2438832"/>
            <a:ext cx="941637" cy="3589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ounded Rectangle 16"/>
          <p:cNvSpPr/>
          <p:nvPr/>
        </p:nvSpPr>
        <p:spPr>
          <a:xfrm>
            <a:off x="10400583" y="3383862"/>
            <a:ext cx="941637" cy="3589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ounded Rectangle 17"/>
          <p:cNvSpPr/>
          <p:nvPr/>
        </p:nvSpPr>
        <p:spPr>
          <a:xfrm>
            <a:off x="10412163" y="3793244"/>
            <a:ext cx="941637" cy="3202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10412162" y="4152046"/>
            <a:ext cx="941637" cy="3202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ounded Rectangle 19"/>
          <p:cNvSpPr/>
          <p:nvPr/>
        </p:nvSpPr>
        <p:spPr>
          <a:xfrm>
            <a:off x="6205921" y="3902269"/>
            <a:ext cx="941637" cy="3801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ounded Rectangle 20"/>
          <p:cNvSpPr/>
          <p:nvPr/>
        </p:nvSpPr>
        <p:spPr>
          <a:xfrm>
            <a:off x="6205920" y="4495539"/>
            <a:ext cx="941637" cy="3801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ounded Rectangle 21"/>
          <p:cNvSpPr/>
          <p:nvPr/>
        </p:nvSpPr>
        <p:spPr>
          <a:xfrm>
            <a:off x="6205919" y="4956080"/>
            <a:ext cx="941637" cy="3801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ounded Rectangle 22"/>
          <p:cNvSpPr/>
          <p:nvPr/>
        </p:nvSpPr>
        <p:spPr>
          <a:xfrm>
            <a:off x="6205919" y="5646892"/>
            <a:ext cx="941637" cy="3801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91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392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393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39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39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39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39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39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39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40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40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40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40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40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40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40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40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40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0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41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41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41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41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41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1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1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1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2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2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2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2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2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2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2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3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3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3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3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43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43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43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43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43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43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44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44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44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44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44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44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44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44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44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44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45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45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5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5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5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55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56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57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458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459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460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461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462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463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464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465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466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467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68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69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70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71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72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73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74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75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76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77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78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79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80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81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82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83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484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485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486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487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488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489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490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491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492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493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494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495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496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497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498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499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500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501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502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503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504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505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506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507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508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509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510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51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51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51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51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51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51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51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51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51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52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52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52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52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52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52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52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52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52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2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53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53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53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53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53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53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53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53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53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3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54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54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54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4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54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54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54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54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54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54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55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5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5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5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5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5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5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5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5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5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6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6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6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6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6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6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6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6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6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6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7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7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7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2582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  <p:bldP spid="14" grpId="0" animBg="1"/>
      <p:bldP spid="14" grpId="1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90" grpId="1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86"/>
  <p:tag name="KSO_WM_UNIT_TYPE" val="l_h_f"/>
  <p:tag name="KSO_WM_UNIT_INDEX" val="1_1_1"/>
  <p:tag name="KSO_WM_UNIT_ID" val="custom510_10*l_h_f*1_1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86"/>
  <p:tag name="KSO_WM_UNIT_TYPE" val="l_h_f"/>
  <p:tag name="KSO_WM_UNIT_INDEX" val="1_1_1"/>
  <p:tag name="KSO_WM_UNIT_ID" val="custom510_10*l_h_f*1_1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DCAEABC-A293-4BDF-B0B0-6DD352C04D84}"/>
</file>

<file path=customXml/itemProps2.xml><?xml version="1.0" encoding="utf-8"?>
<ds:datastoreItem xmlns:ds="http://schemas.openxmlformats.org/officeDocument/2006/customXml" ds:itemID="{FA08AB96-D679-4730-B303-EC2378D19F4C}"/>
</file>

<file path=customXml/itemProps3.xml><?xml version="1.0" encoding="utf-8"?>
<ds:datastoreItem xmlns:ds="http://schemas.openxmlformats.org/officeDocument/2006/customXml" ds:itemID="{8F19874F-7688-40AC-823D-ED2A9E20A564}"/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987</Words>
  <Application>Microsoft Office PowerPoint</Application>
  <PresentationFormat>Widescreen</PresentationFormat>
  <Paragraphs>267</Paragraphs>
  <Slides>26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宋体</vt:lpstr>
      <vt:lpstr>.黑体-日本语</vt:lpstr>
      <vt:lpstr>Arial</vt:lpstr>
      <vt:lpstr>Arial-Rounded</vt:lpstr>
      <vt:lpstr>Calibri</vt:lpstr>
      <vt:lpstr>Calibri Light</vt:lpstr>
      <vt:lpstr>等线</vt:lpstr>
      <vt:lpstr>Montserrat Medium</vt:lpstr>
      <vt:lpstr>Segoe UI</vt:lpstr>
      <vt:lpstr>Tahoma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BÀI 18: CƠ QUAN TIÊU HÓA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Thiết</dc:creator>
  <cp:lastModifiedBy>Admin</cp:lastModifiedBy>
  <cp:revision>44</cp:revision>
  <dcterms:created xsi:type="dcterms:W3CDTF">2018-10-12T02:50:00Z</dcterms:created>
  <dcterms:modified xsi:type="dcterms:W3CDTF">2023-02-11T11:28:21Z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1033-10.2.0.7516</vt:lpwstr>
  </property>
  <property fmtid="{D5CDD505-2E9C-101B-9397-08002B2CF9AE}" pid="3" name="ContentTypeId">
    <vt:lpwstr>0x010100D136222746B9DD4E9009FC74C2167E69</vt:lpwstr>
  </property>
</Properties>
</file>