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95" r:id="rId5"/>
    <p:sldId id="265" r:id="rId6"/>
    <p:sldId id="285" r:id="rId7"/>
    <p:sldId id="286" r:id="rId8"/>
    <p:sldId id="269" r:id="rId9"/>
    <p:sldId id="272" r:id="rId10"/>
    <p:sldId id="284" r:id="rId11"/>
    <p:sldId id="288" r:id="rId12"/>
    <p:sldId id="293" r:id="rId13"/>
    <p:sldId id="289" r:id="rId14"/>
    <p:sldId id="290" r:id="rId15"/>
    <p:sldId id="292" r:id="rId16"/>
    <p:sldId id="294" r:id="rId17"/>
    <p:sldId id="297" r:id="rId18"/>
    <p:sldId id="296" r:id="rId19"/>
  </p:sldIdLst>
  <p:sldSz cx="109728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660033"/>
    <a:srgbClr val="99FF33"/>
    <a:srgbClr val="0066FF"/>
    <a:srgbClr val="FF33CC"/>
    <a:srgbClr val="FF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55604-14D9-5A5C-2187-3E75FC59923E}" v="15" dt="2025-02-18T03:25:06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/>
    <p:restoredTop sz="94660"/>
  </p:normalViewPr>
  <p:slideViewPr>
    <p:cSldViewPr showGuides="1">
      <p:cViewPr varScale="1">
        <p:scale>
          <a:sx n="81" d="100"/>
          <a:sy n="81" d="100"/>
        </p:scale>
        <p:origin x="926" y="62"/>
      </p:cViewPr>
      <p:guideLst>
        <p:guide orient="horz" pos="2160"/>
        <p:guide pos="288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Ngọc Lan" userId="S::pnlan@thtrungyen.edu.vn::244c8483-40fc-4145-99ed-ea15bd8c56c9" providerId="AD" clId="Web-{FCA55604-14D9-5A5C-2187-3E75FC59923E}"/>
    <pc:docChg chg="modSld">
      <pc:chgData name="Phạm Ngọc Lan" userId="S::pnlan@thtrungyen.edu.vn::244c8483-40fc-4145-99ed-ea15bd8c56c9" providerId="AD" clId="Web-{FCA55604-14D9-5A5C-2187-3E75FC59923E}" dt="2025-02-18T03:25:04.316" v="10" actId="20577"/>
      <pc:docMkLst>
        <pc:docMk/>
      </pc:docMkLst>
      <pc:sldChg chg="modSp">
        <pc:chgData name="Phạm Ngọc Lan" userId="S::pnlan@thtrungyen.edu.vn::244c8483-40fc-4145-99ed-ea15bd8c56c9" providerId="AD" clId="Web-{FCA55604-14D9-5A5C-2187-3E75FC59923E}" dt="2025-02-18T03:25:04.316" v="10" actId="20577"/>
        <pc:sldMkLst>
          <pc:docMk/>
          <pc:sldMk cId="4215852592" sldId="290"/>
        </pc:sldMkLst>
        <pc:spChg chg="mod">
          <ac:chgData name="Phạm Ngọc Lan" userId="S::pnlan@thtrungyen.edu.vn::244c8483-40fc-4145-99ed-ea15bd8c56c9" providerId="AD" clId="Web-{FCA55604-14D9-5A5C-2187-3E75FC59923E}" dt="2025-02-18T03:25:04.316" v="10" actId="20577"/>
          <ac:spMkLst>
            <pc:docMk/>
            <pc:sldMk cId="4215852592" sldId="290"/>
            <ac:spMk id="3" creationId="{00000000-0000-0000-0000-000000000000}"/>
          </ac:spMkLst>
        </pc:spChg>
        <pc:spChg chg="mod">
          <ac:chgData name="Phạm Ngọc Lan" userId="S::pnlan@thtrungyen.edu.vn::244c8483-40fc-4145-99ed-ea15bd8c56c9" providerId="AD" clId="Web-{FCA55604-14D9-5A5C-2187-3E75FC59923E}" dt="2025-02-18T03:23:15.628" v="5" actId="20577"/>
          <ac:spMkLst>
            <pc:docMk/>
            <pc:sldMk cId="4215852592" sldId="290"/>
            <ac:spMk id="12297" creationId="{00000000-0000-0000-0000-000000000000}"/>
          </ac:spMkLst>
        </pc:spChg>
        <pc:spChg chg="mod">
          <ac:chgData name="Phạm Ngọc Lan" userId="S::pnlan@thtrungyen.edu.vn::244c8483-40fc-4145-99ed-ea15bd8c56c9" providerId="AD" clId="Web-{FCA55604-14D9-5A5C-2187-3E75FC59923E}" dt="2025-02-18T03:25:00.144" v="9" actId="20577"/>
          <ac:spMkLst>
            <pc:docMk/>
            <pc:sldMk cId="4215852592" sldId="290"/>
            <ac:spMk id="122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‹#›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87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88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3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7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15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154494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7"/>
          <p:cNvSpPr>
            <a:spLocks noTextEdit="1"/>
          </p:cNvSpPr>
          <p:nvPr/>
        </p:nvSpPr>
        <p:spPr>
          <a:xfrm>
            <a:off x="4455125" y="976467"/>
            <a:ext cx="2762172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 </a:t>
            </a:r>
          </a:p>
        </p:txBody>
      </p:sp>
      <p:sp>
        <p:nvSpPr>
          <p:cNvPr id="2052" name="WordArt 8"/>
          <p:cNvSpPr>
            <a:spLocks noTextEdit="1"/>
          </p:cNvSpPr>
          <p:nvPr/>
        </p:nvSpPr>
        <p:spPr>
          <a:xfrm>
            <a:off x="567691" y="2152734"/>
            <a:ext cx="983742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528743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5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24332329"/>
              </p:ext>
            </p:extLst>
          </p:nvPr>
        </p:nvGraphicFramePr>
        <p:xfrm>
          <a:off x="946638" y="889488"/>
          <a:ext cx="6911340" cy="1650932"/>
        </p:xfrm>
        <a:graphic>
          <a:graphicData uri="http://schemas.openxmlformats.org/drawingml/2006/table">
            <a:tbl>
              <a:tblPr/>
              <a:tblGrid>
                <a:gridCol w="73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53" name="Rectangle 95"/>
          <p:cNvSpPr>
            <a:spLocks noChangeArrowheads="1"/>
          </p:cNvSpPr>
          <p:nvPr/>
        </p:nvSpPr>
        <p:spPr bwMode="auto">
          <a:xfrm>
            <a:off x="5486400" y="5029200"/>
            <a:ext cx="25603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2400" b="1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FC60E-06DB-4C36-8E82-BCD67DC1BD34}"/>
              </a:ext>
            </a:extLst>
          </p:cNvPr>
          <p:cNvSpPr txBox="1"/>
          <p:nvPr/>
        </p:nvSpPr>
        <p:spPr>
          <a:xfrm>
            <a:off x="23446" y="152466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</a:rPr>
              <a:t> 1: </a:t>
            </a:r>
            <a:r>
              <a:rPr lang="en-US" altLang="vi-VN" sz="2800" b="1" dirty="0" err="1">
                <a:solidFill>
                  <a:srgbClr val="FF0000"/>
                </a:solidFill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9378" y="899602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72178" y="915721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5658" y="899602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90978" y="899602"/>
            <a:ext cx="0" cy="1632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15818" y="899602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86378" y="89374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44142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6cm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3640" y="445894"/>
            <a:ext cx="64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03466" y="230120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71460" y="4540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700" y="247774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4278" y="252504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000" y="3798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61517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4320" y="1493785"/>
            <a:ext cx="64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3cm</a:t>
            </a:r>
          </a:p>
        </p:txBody>
      </p:sp>
      <p:graphicFrame>
        <p:nvGraphicFramePr>
          <p:cNvPr id="36" name="Group 1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66097"/>
              </p:ext>
            </p:extLst>
          </p:nvPr>
        </p:nvGraphicFramePr>
        <p:xfrm>
          <a:off x="1036906" y="3310142"/>
          <a:ext cx="9554895" cy="2224950"/>
        </p:xfrm>
        <a:graphic>
          <a:graphicData uri="http://schemas.openxmlformats.org/drawingml/2006/table">
            <a:tbl>
              <a:tblPr/>
              <a:tblGrid>
                <a:gridCol w="231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nhật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ABCD</a:t>
                      </a: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BEGC</a:t>
                      </a: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AEGD</a:t>
                      </a: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dài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 cm</a:t>
                      </a: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  cm</a:t>
                      </a: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      cm</a:t>
                      </a: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rộng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cm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altLang="vi-V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cm</a:t>
                      </a:r>
                      <a:endParaRPr kumimoji="0" lang="vi-VN" altLang="vi-VN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728" marR="1097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cm</a:t>
                      </a:r>
                      <a:r>
                        <a:rPr lang="en-US" sz="28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80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cm</a:t>
                      </a:r>
                      <a:r>
                        <a:rPr lang="en-US" sz="28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80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cm</a:t>
                      </a:r>
                      <a:r>
                        <a:rPr lang="en-US" sz="28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80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9728" marR="1097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425418" y="5044352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72664" y="44958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09538" y="5029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55080" y="3886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932984" y="44958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950569" y="3886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72664" y="3886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72664" y="44958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244882" y="5056982"/>
            <a:ext cx="63773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850922" y="3886200"/>
            <a:ext cx="56329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926537" y="44958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757723" y="5044352"/>
            <a:ext cx="63246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195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8153400" y="699790"/>
            <a:ext cx="2057400" cy="14653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562601" y="699791"/>
            <a:ext cx="2171700" cy="586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294997" y="3270738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 dirty="0" err="1">
                <a:solidFill>
                  <a:srgbClr val="0000FF"/>
                </a:solidFill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giải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286001" y="3801207"/>
            <a:ext cx="655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algn="ctr"/>
            <a:r>
              <a:rPr lang="en-US" altLang="vi-VN" sz="2800" b="1" err="1">
                <a:solidFill>
                  <a:srgbClr val="0000FF"/>
                </a:solidFill>
                <a:latin typeface="Times New Roman"/>
                <a:cs typeface="Times New Roman"/>
              </a:rPr>
              <a:t>Diện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vi-VN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tích</a:t>
            </a:r>
            <a:r>
              <a:rPr lang="en-US" altLang="vi-VN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vi-VN" sz="2800" b="1" err="1">
                <a:solidFill>
                  <a:srgbClr val="0000FF"/>
                </a:solidFill>
                <a:latin typeface="Times New Roman"/>
                <a:cs typeface="Times New Roman"/>
              </a:rPr>
              <a:t>tấm</a:t>
            </a:r>
            <a:r>
              <a:rPr lang="en-US" altLang="vi-VN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vi-VN" sz="2800" b="1" err="1">
                <a:solidFill>
                  <a:srgbClr val="0000FF"/>
                </a:solidFill>
                <a:latin typeface="Times New Roman"/>
                <a:cs typeface="Times New Roman"/>
              </a:rPr>
              <a:t>gỗ</a:t>
            </a:r>
            <a:r>
              <a:rPr lang="en-US" altLang="vi-VN" sz="28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đó </a:t>
            </a:r>
            <a:r>
              <a:rPr lang="en-US" altLang="vi-VN" sz="2800" b="1" err="1">
                <a:solidFill>
                  <a:srgbClr val="0000FF"/>
                </a:solidFill>
                <a:latin typeface="Times New Roman"/>
                <a:cs typeface="Times New Roman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000501" y="4419600"/>
            <a:ext cx="31241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algn="ctr"/>
            <a:r>
              <a:rPr lang="en-US" altLang="vi-VN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15 x 5 = 75 (cm</a:t>
            </a:r>
            <a:r>
              <a:rPr lang="en-US" altLang="vi-VN" sz="28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 </a:t>
            </a:r>
            <a:r>
              <a:rPr lang="en-US" altLang="vi-VN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altLang="vi-VN" sz="28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     </a:t>
            </a:r>
            <a:endParaRPr lang="en-US" altLang="vi-VN" sz="2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 err="1"/>
              <a:t>Bài</a:t>
            </a:r>
            <a:r>
              <a:rPr lang="en-US" altLang="vi-VN" sz="2800" b="1" dirty="0"/>
              <a:t> 2: </a:t>
            </a:r>
            <a:r>
              <a:rPr lang="en-US" altLang="vi-VN" sz="2800" dirty="0" err="1"/>
              <a:t>Một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tấm</a:t>
            </a:r>
            <a:r>
              <a:rPr lang="en-US" altLang="vi-VN" sz="2800" dirty="0"/>
              <a:t> </a:t>
            </a:r>
            <a:r>
              <a:rPr lang="en-US" altLang="vi-VN" sz="2800" dirty="0" err="1"/>
              <a:t>gỗ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hình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chữ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nhật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có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chiều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rộng</a:t>
            </a:r>
            <a:r>
              <a:rPr lang="en-US" altLang="vi-VN" sz="2800" dirty="0"/>
              <a:t> 5 cm, </a:t>
            </a:r>
            <a:r>
              <a:rPr lang="en-US" altLang="vi-VN" sz="2800" dirty="0" err="1"/>
              <a:t>chiều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dài</a:t>
            </a:r>
            <a:r>
              <a:rPr lang="en-US" altLang="vi-VN" sz="2800" dirty="0"/>
              <a:t> 15 cm. </a:t>
            </a:r>
            <a:r>
              <a:rPr lang="en-US" altLang="vi-VN" sz="2800" dirty="0" err="1"/>
              <a:t>Tính</a:t>
            </a:r>
            <a:r>
              <a:rPr lang="en-US" altLang="vi-VN" sz="2800" dirty="0"/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diện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tích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/>
              <a:t>tấm</a:t>
            </a:r>
            <a:r>
              <a:rPr lang="en-US" altLang="vi-VN" sz="2800" dirty="0"/>
              <a:t> </a:t>
            </a:r>
            <a:r>
              <a:rPr lang="en-US" altLang="vi-VN" sz="2800" dirty="0" err="1"/>
              <a:t>gỗ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đó</a:t>
            </a:r>
            <a:r>
              <a:rPr lang="en-US" altLang="vi-VN" sz="2800" dirty="0"/>
              <a:t>? 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92724" y="1153399"/>
            <a:ext cx="335280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08688" y="4996190"/>
            <a:ext cx="2470548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vi-VN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Đáp</a:t>
            </a:r>
            <a:r>
              <a:rPr lang="en-US" altLang="vi-VN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: 75 cm</a:t>
            </a:r>
            <a:r>
              <a:rPr lang="en-US" altLang="vi-VN" sz="2800" b="1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371600"/>
            <a:ext cx="4800600" cy="18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/>
      <p:bldP spid="12297" grpId="0"/>
      <p:bldP spid="12298" grpId="0"/>
      <p:bldP spid="11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3528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b="1" dirty="0" err="1"/>
              <a:t>Bài</a:t>
            </a:r>
            <a:r>
              <a:rPr lang="en-US" altLang="vi-VN" sz="2400" b="1" dirty="0"/>
              <a:t> 3: </a:t>
            </a:r>
            <a:r>
              <a:rPr lang="en-US" altLang="vi-VN" sz="2400" dirty="0"/>
              <a:t>Bu-</a:t>
            </a:r>
            <a:r>
              <a:rPr lang="en-US" altLang="vi-VN" sz="2400" dirty="0" err="1"/>
              <a:t>ra</a:t>
            </a:r>
            <a:r>
              <a:rPr lang="en-US" altLang="vi-VN" sz="2400" dirty="0"/>
              <a:t>-</a:t>
            </a:r>
            <a:r>
              <a:rPr lang="en-US" altLang="vi-VN" sz="2400" dirty="0" err="1"/>
              <a:t>ti-nô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bẻ</a:t>
            </a:r>
            <a:r>
              <a:rPr lang="en-US" altLang="vi-VN" sz="2400" dirty="0"/>
              <a:t> </a:t>
            </a:r>
            <a:r>
              <a:rPr lang="en-US" altLang="vi-VN" sz="2400" dirty="0" err="1"/>
              <a:t>miếng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sô</a:t>
            </a:r>
            <a:r>
              <a:rPr lang="en-US" altLang="vi-VN" sz="2400" dirty="0"/>
              <a:t>-</a:t>
            </a:r>
            <a:r>
              <a:rPr lang="en-US" altLang="vi-VN" sz="2400" dirty="0" err="1"/>
              <a:t>cô</a:t>
            </a:r>
            <a:r>
              <a:rPr lang="en-US" altLang="vi-VN" sz="2400" dirty="0"/>
              <a:t>-la </a:t>
            </a:r>
            <a:r>
              <a:rPr lang="en-US" altLang="vi-VN" sz="2400" dirty="0" err="1"/>
              <a:t>thành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bốn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miếng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nhỏ</a:t>
            </a:r>
            <a:r>
              <a:rPr lang="en-US" altLang="vi-VN" sz="2400" dirty="0"/>
              <a:t> </a:t>
            </a:r>
            <a:r>
              <a:rPr lang="en-US" altLang="vi-VN" sz="2400" dirty="0" err="1"/>
              <a:t>rồi</a:t>
            </a:r>
            <a:r>
              <a:rPr lang="en-US" altLang="vi-VN" sz="2400" dirty="0"/>
              <a:t> chia </a:t>
            </a:r>
            <a:r>
              <a:rPr lang="en-US" altLang="vi-VN" sz="2400" dirty="0" err="1"/>
              <a:t>cho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bốn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bạn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như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hình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vẽ</a:t>
            </a:r>
            <a:r>
              <a:rPr lang="en-US" altLang="vi-VN" sz="2400" dirty="0"/>
              <a:t>. </a:t>
            </a:r>
            <a:r>
              <a:rPr lang="en-US" altLang="vi-VN" sz="2400" dirty="0" err="1"/>
              <a:t>Hỏi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mỗi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bạn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nhận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được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miếng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sô</a:t>
            </a:r>
            <a:r>
              <a:rPr lang="en-US" altLang="vi-VN" sz="2400" dirty="0"/>
              <a:t>-</a:t>
            </a:r>
            <a:r>
              <a:rPr lang="en-US" altLang="vi-VN" sz="2400" dirty="0" err="1"/>
              <a:t>cô</a:t>
            </a:r>
            <a:r>
              <a:rPr lang="en-US" altLang="vi-VN" sz="2400" dirty="0"/>
              <a:t>-la </a:t>
            </a:r>
            <a:r>
              <a:rPr lang="en-US" altLang="vi-VN" sz="2400" dirty="0" err="1"/>
              <a:t>bao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nhiêu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xăng-ti-mét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vuông</a:t>
            </a:r>
            <a:r>
              <a:rPr lang="en-US" altLang="vi-VN" sz="24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909356"/>
            <a:ext cx="1350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800" b="1" dirty="0" err="1">
                <a:solidFill>
                  <a:srgbClr val="FF0000"/>
                </a:solidFill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giải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44525"/>
            <a:ext cx="4572000" cy="3462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455" y="1378314"/>
            <a:ext cx="5486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</a:rPr>
              <a:t>Diện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tích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tấm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kẹo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sô</a:t>
            </a:r>
            <a:r>
              <a:rPr lang="en-US" altLang="vi-VN" sz="2400" dirty="0">
                <a:solidFill>
                  <a:srgbClr val="0000FF"/>
                </a:solidFill>
              </a:rPr>
              <a:t>-</a:t>
            </a:r>
            <a:r>
              <a:rPr lang="en-US" altLang="vi-VN" sz="2400" dirty="0" err="1">
                <a:solidFill>
                  <a:srgbClr val="0000FF"/>
                </a:solidFill>
              </a:rPr>
              <a:t>cô</a:t>
            </a:r>
            <a:r>
              <a:rPr lang="en-US" altLang="vi-VN" sz="2400" dirty="0">
                <a:solidFill>
                  <a:srgbClr val="0000FF"/>
                </a:solidFill>
              </a:rPr>
              <a:t>-la ban </a:t>
            </a:r>
            <a:r>
              <a:rPr lang="en-US" altLang="vi-VN" sz="2400" dirty="0" err="1">
                <a:solidFill>
                  <a:srgbClr val="0000FF"/>
                </a:solidFill>
              </a:rPr>
              <a:t>đầu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700" y="1839980"/>
            <a:ext cx="5486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sz="2400" dirty="0">
                <a:solidFill>
                  <a:srgbClr val="0000FF"/>
                </a:solidFill>
              </a:rPr>
              <a:t>6 x 6 = 36 (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756" y="2196715"/>
            <a:ext cx="5672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</a:rPr>
              <a:t>Diện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tích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miếng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sô</a:t>
            </a:r>
            <a:r>
              <a:rPr lang="en-US" altLang="vi-VN" sz="2400" dirty="0">
                <a:solidFill>
                  <a:srgbClr val="0000FF"/>
                </a:solidFill>
              </a:rPr>
              <a:t>-</a:t>
            </a:r>
            <a:r>
              <a:rPr lang="en-US" altLang="vi-VN" sz="2400" dirty="0" err="1">
                <a:solidFill>
                  <a:srgbClr val="0000FF"/>
                </a:solidFill>
              </a:rPr>
              <a:t>cô</a:t>
            </a:r>
            <a:r>
              <a:rPr lang="en-US" altLang="vi-VN" sz="2400" dirty="0">
                <a:solidFill>
                  <a:srgbClr val="0000FF"/>
                </a:solidFill>
              </a:rPr>
              <a:t>-la </a:t>
            </a:r>
            <a:r>
              <a:rPr lang="en-US" altLang="vi-VN" sz="2400" dirty="0" err="1">
                <a:solidFill>
                  <a:srgbClr val="0000FF"/>
                </a:solidFill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bạn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Dế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mèn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</a:rPr>
              <a:t>: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9366" y="2634899"/>
            <a:ext cx="256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</a:rPr>
              <a:t>3 x 4 = 12 (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3571" y="2936069"/>
            <a:ext cx="5672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</a:rPr>
              <a:t>Diện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tích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miếng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sô</a:t>
            </a:r>
            <a:r>
              <a:rPr lang="en-US" altLang="vi-VN" sz="2400" dirty="0">
                <a:solidFill>
                  <a:srgbClr val="0000FF"/>
                </a:solidFill>
              </a:rPr>
              <a:t>-</a:t>
            </a:r>
            <a:r>
              <a:rPr lang="en-US" altLang="vi-VN" sz="2400" dirty="0" err="1">
                <a:solidFill>
                  <a:srgbClr val="0000FF"/>
                </a:solidFill>
              </a:rPr>
              <a:t>cô</a:t>
            </a:r>
            <a:r>
              <a:rPr lang="en-US" altLang="vi-VN" sz="2400" dirty="0">
                <a:solidFill>
                  <a:srgbClr val="0000FF"/>
                </a:solidFill>
              </a:rPr>
              <a:t>-la </a:t>
            </a:r>
            <a:r>
              <a:rPr lang="en-US" altLang="vi-VN" sz="2400" dirty="0" err="1">
                <a:solidFill>
                  <a:srgbClr val="0000FF"/>
                </a:solidFill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bạn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Rô-bố</a:t>
            </a:r>
            <a:r>
              <a:rPr lang="en-US" altLang="vi-VN" sz="2400" dirty="0" err="1">
                <a:solidFill>
                  <a:srgbClr val="0000FF"/>
                </a:solidFill>
              </a:rPr>
              <a:t>t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</a:rPr>
              <a:t>: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6951" y="3397734"/>
            <a:ext cx="256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</a:rPr>
              <a:t>1 x 6 = 6 (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170" y="3714037"/>
            <a:ext cx="597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</a:rPr>
              <a:t>Diện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tích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miếng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sô</a:t>
            </a:r>
            <a:r>
              <a:rPr lang="en-US" altLang="vi-VN" sz="2400" dirty="0">
                <a:solidFill>
                  <a:srgbClr val="0000FF"/>
                </a:solidFill>
              </a:rPr>
              <a:t>-</a:t>
            </a:r>
            <a:r>
              <a:rPr lang="en-US" altLang="vi-VN" sz="2400" dirty="0" err="1">
                <a:solidFill>
                  <a:srgbClr val="0000FF"/>
                </a:solidFill>
              </a:rPr>
              <a:t>cô</a:t>
            </a:r>
            <a:r>
              <a:rPr lang="en-US" altLang="vi-VN" sz="2400" dirty="0">
                <a:solidFill>
                  <a:srgbClr val="0000FF"/>
                </a:solidFill>
              </a:rPr>
              <a:t>-la </a:t>
            </a:r>
            <a:r>
              <a:rPr lang="en-US" altLang="vi-VN" sz="2400" dirty="0" err="1">
                <a:solidFill>
                  <a:srgbClr val="0000FF"/>
                </a:solidFill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bạn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Gà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trống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</a:rPr>
              <a:t>: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97628" y="4134672"/>
            <a:ext cx="256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</a:rPr>
              <a:t>2 x 5 = 10 (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155" y="4548104"/>
            <a:ext cx="6621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</a:rPr>
              <a:t>Diện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tích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miếng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sô</a:t>
            </a:r>
            <a:r>
              <a:rPr lang="en-US" altLang="vi-VN" sz="2400" dirty="0">
                <a:solidFill>
                  <a:srgbClr val="0000FF"/>
                </a:solidFill>
              </a:rPr>
              <a:t>-</a:t>
            </a:r>
            <a:r>
              <a:rPr lang="en-US" altLang="vi-VN" sz="2400" dirty="0" err="1">
                <a:solidFill>
                  <a:srgbClr val="0000FF"/>
                </a:solidFill>
              </a:rPr>
              <a:t>cô</a:t>
            </a:r>
            <a:r>
              <a:rPr lang="en-US" altLang="vi-VN" sz="2400" dirty="0">
                <a:solidFill>
                  <a:srgbClr val="0000FF"/>
                </a:solidFill>
              </a:rPr>
              <a:t>-la </a:t>
            </a:r>
            <a:r>
              <a:rPr lang="en-US" altLang="vi-VN" sz="2400" dirty="0" err="1">
                <a:solidFill>
                  <a:srgbClr val="0000FF"/>
                </a:solidFill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bạn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>
                <a:solidFill>
                  <a:srgbClr val="FF0000"/>
                </a:solidFill>
              </a:rPr>
              <a:t>Bu-</a:t>
            </a:r>
            <a:r>
              <a:rPr lang="en-US" altLang="vi-VN" sz="2400" dirty="0" err="1">
                <a:solidFill>
                  <a:srgbClr val="FF0000"/>
                </a:solidFill>
              </a:rPr>
              <a:t>ra</a:t>
            </a:r>
            <a:r>
              <a:rPr lang="en-US" altLang="vi-VN" sz="2400" dirty="0">
                <a:solidFill>
                  <a:srgbClr val="FF0000"/>
                </a:solidFill>
              </a:rPr>
              <a:t>-</a:t>
            </a:r>
            <a:r>
              <a:rPr lang="en-US" altLang="vi-VN" sz="2400" dirty="0" err="1">
                <a:solidFill>
                  <a:srgbClr val="FF0000"/>
                </a:solidFill>
              </a:rPr>
              <a:t>ti-nô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</a:rPr>
              <a:t>: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79334" y="5009769"/>
            <a:ext cx="256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</a:rPr>
              <a:t>2 x 4 = 8 (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5308431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FF0000"/>
                </a:solidFill>
              </a:rPr>
              <a:t>Đáp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số</a:t>
            </a:r>
            <a:r>
              <a:rPr lang="en-US" altLang="vi-VN" sz="2400" dirty="0">
                <a:solidFill>
                  <a:srgbClr val="FF0000"/>
                </a:solidFill>
              </a:rPr>
              <a:t>: </a:t>
            </a:r>
            <a:r>
              <a:rPr lang="en-US" altLang="vi-VN" sz="2400" dirty="0" err="1">
                <a:solidFill>
                  <a:srgbClr val="FF0000"/>
                </a:solidFill>
              </a:rPr>
              <a:t>Dế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mèn</a:t>
            </a:r>
            <a:r>
              <a:rPr lang="en-US" altLang="vi-VN" sz="2400" dirty="0">
                <a:solidFill>
                  <a:srgbClr val="FF0000"/>
                </a:solidFill>
              </a:rPr>
              <a:t> 12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FF0000"/>
                </a:solidFill>
              </a:rPr>
              <a:t>; </a:t>
            </a:r>
            <a:r>
              <a:rPr lang="en-US" altLang="vi-VN" sz="2400" dirty="0" err="1">
                <a:solidFill>
                  <a:srgbClr val="FF0000"/>
                </a:solidFill>
              </a:rPr>
              <a:t>Rô-bốt</a:t>
            </a:r>
            <a:r>
              <a:rPr lang="en-US" altLang="vi-VN" sz="2400" dirty="0">
                <a:solidFill>
                  <a:srgbClr val="FF0000"/>
                </a:solidFill>
              </a:rPr>
              <a:t> 6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FF0000"/>
                </a:solidFill>
                <a:cs typeface="Times New Roman" pitchFamily="18" charset="0"/>
              </a:rPr>
              <a:t>;</a:t>
            </a:r>
          </a:p>
          <a:p>
            <a:r>
              <a:rPr lang="en-US" altLang="vi-VN" sz="2400" dirty="0">
                <a:solidFill>
                  <a:srgbClr val="FF0000"/>
                </a:solidFill>
                <a:cs typeface="Times New Roman" pitchFamily="18" charset="0"/>
              </a:rPr>
              <a:t>             </a:t>
            </a:r>
            <a:r>
              <a:rPr lang="en-US" altLang="vi-VN" sz="2400" dirty="0" err="1">
                <a:solidFill>
                  <a:srgbClr val="FF0000"/>
                </a:solidFill>
              </a:rPr>
              <a:t>Gà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trống</a:t>
            </a:r>
            <a:r>
              <a:rPr lang="en-US" altLang="vi-VN" sz="2400" dirty="0">
                <a:solidFill>
                  <a:srgbClr val="FF0000"/>
                </a:solidFill>
              </a:rPr>
              <a:t> 10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vi-VN" sz="2400" dirty="0">
                <a:solidFill>
                  <a:srgbClr val="FF0000"/>
                </a:solidFill>
                <a:cs typeface="Times New Roman" pitchFamily="18" charset="0"/>
              </a:rPr>
              <a:t>;</a:t>
            </a:r>
            <a:r>
              <a:rPr lang="en-US" altLang="vi-VN" sz="2400" dirty="0">
                <a:solidFill>
                  <a:srgbClr val="FF0000"/>
                </a:solidFill>
              </a:rPr>
              <a:t> Bu-</a:t>
            </a:r>
            <a:r>
              <a:rPr lang="en-US" altLang="vi-VN" sz="2400" dirty="0" err="1">
                <a:solidFill>
                  <a:srgbClr val="FF0000"/>
                </a:solidFill>
              </a:rPr>
              <a:t>ra</a:t>
            </a:r>
            <a:r>
              <a:rPr lang="en-US" altLang="vi-VN" sz="2400" dirty="0">
                <a:solidFill>
                  <a:srgbClr val="FF0000"/>
                </a:solidFill>
              </a:rPr>
              <a:t>-</a:t>
            </a:r>
            <a:r>
              <a:rPr lang="en-US" altLang="vi-VN" sz="2400" dirty="0" err="1">
                <a:solidFill>
                  <a:srgbClr val="FF0000"/>
                </a:solidFill>
              </a:rPr>
              <a:t>ti-nô</a:t>
            </a:r>
            <a:r>
              <a:rPr lang="en-US" altLang="vi-VN" sz="2400" dirty="0">
                <a:solidFill>
                  <a:srgbClr val="FF0000"/>
                </a:solidFill>
              </a:rPr>
              <a:t> 8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cm</a:t>
            </a:r>
            <a:r>
              <a:rPr lang="en-US" sz="2400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993" y="6127255"/>
            <a:ext cx="6621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</a:rPr>
              <a:t>Bạn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nào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nhiều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kẹo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nhất</a:t>
            </a:r>
            <a:r>
              <a:rPr lang="en-US" altLang="vi-VN" sz="2400" dirty="0">
                <a:solidFill>
                  <a:srgbClr val="0000FF"/>
                </a:solidFill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</a:rPr>
              <a:t>bạn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nào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ít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kẹo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nhất</a:t>
            </a:r>
            <a:r>
              <a:rPr lang="en-US" altLang="vi-VN" sz="2400" dirty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Text Box 11"/>
          <p:cNvSpPr txBox="1"/>
          <p:nvPr/>
        </p:nvSpPr>
        <p:spPr>
          <a:xfrm>
            <a:off x="324413" y="1821269"/>
            <a:ext cx="10425712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82" name="Group 14"/>
          <p:cNvGrpSpPr/>
          <p:nvPr/>
        </p:nvGrpSpPr>
        <p:grpSpPr>
          <a:xfrm>
            <a:off x="-182880" y="0"/>
            <a:ext cx="11338560" cy="6858000"/>
            <a:chOff x="48" y="0"/>
            <a:chExt cx="5664" cy="4224"/>
          </a:xfrm>
        </p:grpSpPr>
        <p:sp>
          <p:nvSpPr>
            <p:cNvPr id="3083" name="Line 15"/>
            <p:cNvSpPr/>
            <p:nvPr/>
          </p:nvSpPr>
          <p:spPr>
            <a:xfrm>
              <a:off x="288" y="1104"/>
              <a:ext cx="0" cy="2880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4" name="Line 16"/>
            <p:cNvSpPr/>
            <p:nvPr/>
          </p:nvSpPr>
          <p:spPr>
            <a:xfrm>
              <a:off x="5472" y="288"/>
              <a:ext cx="0" cy="2928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Line 17"/>
            <p:cNvSpPr/>
            <p:nvPr/>
          </p:nvSpPr>
          <p:spPr>
            <a:xfrm>
              <a:off x="192" y="432"/>
              <a:ext cx="0" cy="2880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6" name="Line 18"/>
            <p:cNvSpPr/>
            <p:nvPr/>
          </p:nvSpPr>
          <p:spPr>
            <a:xfrm>
              <a:off x="5568" y="1008"/>
              <a:ext cx="0" cy="2928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87" name="Group 19"/>
            <p:cNvGrpSpPr/>
            <p:nvPr/>
          </p:nvGrpSpPr>
          <p:grpSpPr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8" name="Picture 20" descr="BAR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9" name="Picture 21" descr="BAR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4" name="AutoShape 2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4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5" name="AutoShape 23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6" name="AutoShape 24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7" name="AutoShape 25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F2889EB-31D9-4E63-AA16-B30A4FC2BE31}"/>
              </a:ext>
            </a:extLst>
          </p:cNvPr>
          <p:cNvSpPr/>
          <p:nvPr/>
        </p:nvSpPr>
        <p:spPr>
          <a:xfrm>
            <a:off x="2734199" y="347076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475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04785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1" y="76200"/>
            <a:ext cx="1115568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30436">
            <a:off x="9803765" y="5907723"/>
            <a:ext cx="1187450" cy="94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8862">
            <a:off x="9879965" y="47943"/>
            <a:ext cx="1187450" cy="929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033459">
            <a:off x="63501" y="13970"/>
            <a:ext cx="1187450" cy="937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7746226">
            <a:off x="2541" y="5935504"/>
            <a:ext cx="1187450" cy="897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79" y="3570288"/>
            <a:ext cx="517017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480" y="457200"/>
            <a:ext cx="1137286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8869680" y="21336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4" name="Picture 10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360" y="609600"/>
            <a:ext cx="1137286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9052560" y="11430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7406640" y="8382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7772400" y="35052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8" name="Picture 14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124200"/>
            <a:ext cx="1137286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15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080" y="533400"/>
            <a:ext cx="1137286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480560" y="9144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507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16401" name="Picture 17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533400"/>
            <a:ext cx="1137286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2286000" y="7620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3" name="Picture 19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0"/>
            <a:ext cx="1137286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640080" y="15240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1554480" y="28194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1371600" y="2667000"/>
            <a:ext cx="64008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7" name="Picture 23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3200400"/>
            <a:ext cx="1137286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8" name="Picture 24" descr="kt"/>
          <p:cNvPicPr>
            <a:picLocks noChangeAspect="1"/>
          </p:cNvPicPr>
          <p:nvPr/>
        </p:nvPicPr>
        <p:blipFill>
          <a:blip r:embed="rId8">
            <a:lum contrast="36000"/>
          </a:blip>
          <a:stretch>
            <a:fillRect/>
          </a:stretch>
        </p:blipFill>
        <p:spPr>
          <a:xfrm>
            <a:off x="1427771" y="2373313"/>
            <a:ext cx="7772400" cy="8667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87303709"/>
      </p:ext>
    </p:extLst>
  </p:cSld>
  <p:clrMapOvr>
    <a:masterClrMapping/>
  </p:clrMapOvr>
  <p:transition spd="slow">
    <p:split orient="vert"/>
    <p:sndAc>
      <p:stSnd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  <p:bldP spid="52235" grpId="0" animBg="1"/>
      <p:bldP spid="52235" grpId="1" animBg="1"/>
      <p:bldP spid="52236" grpId="0" animBg="1"/>
      <p:bldP spid="52236" grpId="1" animBg="1"/>
      <p:bldP spid="52237" grpId="0" animBg="1"/>
      <p:bldP spid="52237" grpId="1" animBg="1"/>
      <p:bldP spid="52240" grpId="0" animBg="1"/>
      <p:bldP spid="52240" grpId="1" animBg="1"/>
      <p:bldP spid="52242" grpId="0" animBg="1"/>
      <p:bldP spid="52242" grpId="1" animBg="1"/>
      <p:bldP spid="52244" grpId="0" animBg="1"/>
      <p:bldP spid="52244" grpId="1" animBg="1"/>
      <p:bldP spid="52245" grpId="0" animBg="1"/>
      <p:bldP spid="52245" grpId="1" animBg="1"/>
      <p:bldP spid="52246" grpId="0" animBg="1"/>
      <p:bldP spid="522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/>
          <p:nvPr/>
        </p:nvSpPr>
        <p:spPr>
          <a:xfrm>
            <a:off x="471488" y="1950138"/>
            <a:ext cx="3950516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1. Đọc các số sau:</a:t>
            </a:r>
          </a:p>
        </p:txBody>
      </p:sp>
      <p:sp>
        <p:nvSpPr>
          <p:cNvPr id="3076" name="Text Box 8"/>
          <p:cNvSpPr txBox="1"/>
          <p:nvPr/>
        </p:nvSpPr>
        <p:spPr>
          <a:xfrm>
            <a:off x="394336" y="2819400"/>
            <a:ext cx="219456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471488" y="3907319"/>
            <a:ext cx="2588896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140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302896" y="4800600"/>
            <a:ext cx="292608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135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/>
          <p:nvPr/>
        </p:nvSpPr>
        <p:spPr>
          <a:xfrm>
            <a:off x="2140913" y="2819400"/>
            <a:ext cx="8582026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 </a:t>
            </a:r>
            <a:r>
              <a:rPr sz="3200" b="1" dirty="0" err="1"/>
              <a:t>Tám</a:t>
            </a:r>
            <a:r>
              <a:rPr sz="3200" b="1" dirty="0"/>
              <a:t> </a:t>
            </a:r>
            <a:r>
              <a:rPr sz="3200" b="1" dirty="0" err="1"/>
              <a:t>m</a:t>
            </a:r>
            <a:r>
              <a:rPr lang="en-US" sz="3200" b="1" dirty="0" err="1"/>
              <a:t>ư</a:t>
            </a:r>
            <a:r>
              <a:rPr sz="3200" b="1" dirty="0" err="1"/>
              <a:t>ơi</a:t>
            </a:r>
            <a:r>
              <a:rPr sz="3200" b="1" dirty="0"/>
              <a:t> mốt xăng-ti-mét vuông</a:t>
            </a:r>
          </a:p>
        </p:txBody>
      </p:sp>
      <p:sp>
        <p:nvSpPr>
          <p:cNvPr id="28684" name="Text Box 12"/>
          <p:cNvSpPr txBox="1"/>
          <p:nvPr/>
        </p:nvSpPr>
        <p:spPr>
          <a:xfrm>
            <a:off x="2446745" y="3887291"/>
            <a:ext cx="8623936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bốn mươi xăng-ti-mét vuông</a:t>
            </a:r>
          </a:p>
        </p:txBody>
      </p:sp>
      <p:sp>
        <p:nvSpPr>
          <p:cNvPr id="28685" name="Text Box 13"/>
          <p:cNvSpPr txBox="1"/>
          <p:nvPr/>
        </p:nvSpPr>
        <p:spPr>
          <a:xfrm>
            <a:off x="2497454" y="4773798"/>
            <a:ext cx="8658226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ba mươi lăm xăng-ti-mét vuông</a:t>
            </a:r>
          </a:p>
        </p:txBody>
      </p:sp>
      <p:grpSp>
        <p:nvGrpSpPr>
          <p:cNvPr id="3082" name="Group 14"/>
          <p:cNvGrpSpPr/>
          <p:nvPr/>
        </p:nvGrpSpPr>
        <p:grpSpPr>
          <a:xfrm>
            <a:off x="-182880" y="0"/>
            <a:ext cx="11338560" cy="6858000"/>
            <a:chOff x="48" y="0"/>
            <a:chExt cx="5664" cy="4224"/>
          </a:xfrm>
        </p:grpSpPr>
        <p:sp>
          <p:nvSpPr>
            <p:cNvPr id="3083" name="Line 15"/>
            <p:cNvSpPr/>
            <p:nvPr/>
          </p:nvSpPr>
          <p:spPr>
            <a:xfrm>
              <a:off x="288" y="1104"/>
              <a:ext cx="0" cy="2880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4" name="Line 16"/>
            <p:cNvSpPr/>
            <p:nvPr/>
          </p:nvSpPr>
          <p:spPr>
            <a:xfrm>
              <a:off x="5472" y="288"/>
              <a:ext cx="0" cy="2928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Line 17"/>
            <p:cNvSpPr/>
            <p:nvPr/>
          </p:nvSpPr>
          <p:spPr>
            <a:xfrm>
              <a:off x="192" y="432"/>
              <a:ext cx="0" cy="2880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6" name="Line 18"/>
            <p:cNvSpPr/>
            <p:nvPr/>
          </p:nvSpPr>
          <p:spPr>
            <a:xfrm>
              <a:off x="5568" y="1008"/>
              <a:ext cx="0" cy="2928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87" name="Group 19"/>
            <p:cNvGrpSpPr/>
            <p:nvPr/>
          </p:nvGrpSpPr>
          <p:grpSpPr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8" name="Picture 20" descr="BAR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9" name="Picture 21" descr="BAR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4" name="AutoShape 2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4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5" name="AutoShape 23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6" name="AutoShape 24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7" name="AutoShape 25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F2889EB-31D9-4E63-AA16-B30A4FC2BE31}"/>
              </a:ext>
            </a:extLst>
          </p:cNvPr>
          <p:cNvSpPr/>
          <p:nvPr/>
        </p:nvSpPr>
        <p:spPr>
          <a:xfrm>
            <a:off x="3326192" y="869102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28681" grpId="0"/>
      <p:bldP spid="28682" grpId="0"/>
      <p:bldP spid="28683" grpId="0"/>
      <p:bldP spid="28684" grpId="0"/>
      <p:bldP spid="2868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4"/>
          <p:cNvGrpSpPr/>
          <p:nvPr/>
        </p:nvGrpSpPr>
        <p:grpSpPr>
          <a:xfrm>
            <a:off x="154306" y="5943600"/>
            <a:ext cx="3503294" cy="914400"/>
            <a:chOff x="4656" y="3216"/>
            <a:chExt cx="1104" cy="651"/>
          </a:xfrm>
        </p:grpSpPr>
        <p:grpSp>
          <p:nvGrpSpPr>
            <p:cNvPr id="2058" name="Group 5"/>
            <p:cNvGrpSpPr/>
            <p:nvPr/>
          </p:nvGrpSpPr>
          <p:grpSpPr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0" name="Picture 6" descr="!hp8ls2l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" y="3577"/>
                <a:ext cx="960" cy="6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61" name="Picture 7" descr="!dk8_1la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2" y="3710"/>
                <a:ext cx="528" cy="5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059" name="Picture 8" descr="ROS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944" y="3360"/>
              <a:ext cx="336" cy="2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4" name="Group 9"/>
          <p:cNvGrpSpPr/>
          <p:nvPr/>
        </p:nvGrpSpPr>
        <p:grpSpPr>
          <a:xfrm>
            <a:off x="6309360" y="5867400"/>
            <a:ext cx="4480560" cy="985838"/>
            <a:chOff x="96" y="3553"/>
            <a:chExt cx="1104" cy="671"/>
          </a:xfrm>
        </p:grpSpPr>
        <p:pic>
          <p:nvPicPr>
            <p:cNvPr id="2055" name="Picture 10" descr="!hp8ls2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46" y="3553"/>
              <a:ext cx="954" cy="6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Picture 11" descr="!dk8_1l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6" y="3753"/>
              <a:ext cx="480" cy="4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Picture 12" descr="ROS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28" y="3661"/>
              <a:ext cx="336" cy="2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958104" y="457200"/>
            <a:ext cx="946605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b="1" dirty="0" err="1">
                <a:solidFill>
                  <a:srgbClr val="FF0000"/>
                </a:solidFill>
                <a:sym typeface="+mn-ea"/>
              </a:rPr>
              <a:t>Thứ</a:t>
            </a:r>
            <a:r>
              <a:rPr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Hai</a:t>
            </a:r>
            <a:r>
              <a:rPr lang="vi-VN" b="1" dirty="0">
                <a:solidFill>
                  <a:srgbClr val="FF0000"/>
                </a:solidFill>
                <a:sym typeface="+mn-ea"/>
              </a:rPr>
              <a:t> </a:t>
            </a:r>
            <a:r>
              <a:rPr b="1" dirty="0" err="1">
                <a:solidFill>
                  <a:srgbClr val="FF0000"/>
                </a:solidFill>
                <a:sym typeface="+mn-ea"/>
              </a:rPr>
              <a:t>ngày</a:t>
            </a:r>
            <a:r>
              <a:rPr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…</a:t>
            </a:r>
            <a:r>
              <a:rPr b="1" dirty="0">
                <a:solidFill>
                  <a:srgbClr val="FF0000"/>
                </a:solidFill>
                <a:sym typeface="+mn-ea"/>
              </a:rPr>
              <a:t> </a:t>
            </a:r>
            <a:r>
              <a:rPr b="1" dirty="0" err="1">
                <a:solidFill>
                  <a:srgbClr val="FF0000"/>
                </a:solidFill>
                <a:sym typeface="+mn-ea"/>
              </a:rPr>
              <a:t>tháng</a:t>
            </a:r>
            <a:r>
              <a:rPr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….</a:t>
            </a:r>
            <a:r>
              <a:rPr b="1" dirty="0">
                <a:solidFill>
                  <a:srgbClr val="FF0000"/>
                </a:solidFill>
                <a:sym typeface="+mn-ea"/>
              </a:rPr>
              <a:t> </a:t>
            </a:r>
            <a:r>
              <a:rPr b="1" dirty="0" err="1">
                <a:solidFill>
                  <a:srgbClr val="FF0000"/>
                </a:solidFill>
                <a:sym typeface="+mn-ea"/>
              </a:rPr>
              <a:t>năm</a:t>
            </a:r>
            <a:r>
              <a:rPr b="1" dirty="0">
                <a:solidFill>
                  <a:srgbClr val="FF0000"/>
                </a:solidFill>
                <a:sym typeface="+mn-ea"/>
              </a:rPr>
              <a:t> 202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3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b="1" u="sng" dirty="0" err="1">
                <a:solidFill>
                  <a:srgbClr val="FF0000"/>
                </a:solidFill>
                <a:sym typeface="+mn-ea"/>
              </a:rPr>
              <a:t>Toán</a:t>
            </a:r>
            <a:endParaRPr lang="en-US" b="1" u="sng" dirty="0">
              <a:solidFill>
                <a:srgbClr val="FF0000"/>
              </a:solidFill>
              <a:sym typeface="+mn-ea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b="1" u="sng" dirty="0" err="1">
                <a:solidFill>
                  <a:srgbClr val="FF0000"/>
                </a:solidFill>
                <a:sym typeface="+mn-ea"/>
              </a:rPr>
              <a:t>Tiết</a:t>
            </a:r>
            <a:r>
              <a:rPr lang="en-US" b="1" u="sng" dirty="0">
                <a:solidFill>
                  <a:srgbClr val="FF0000"/>
                </a:solidFill>
                <a:sym typeface="+mn-ea"/>
              </a:rPr>
              <a:t> 141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: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Diện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tích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hình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chữ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nhật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332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/>
          <p:nvPr/>
        </p:nvSpPr>
        <p:spPr>
          <a:xfrm>
            <a:off x="274373" y="930618"/>
            <a:ext cx="6309307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683" name="Text Box 11"/>
          <p:cNvSpPr txBox="1"/>
          <p:nvPr/>
        </p:nvSpPr>
        <p:spPr>
          <a:xfrm>
            <a:off x="274373" y="1676400"/>
            <a:ext cx="1042571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 Box 12"/>
          <p:cNvSpPr txBox="1"/>
          <p:nvPr/>
        </p:nvSpPr>
        <p:spPr>
          <a:xfrm>
            <a:off x="324414" y="2913974"/>
            <a:ext cx="10584332" cy="24622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ABCD.</a:t>
            </a:r>
            <a:endParaRPr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889EB-31D9-4E63-AA16-B30A4FC2BE31}"/>
              </a:ext>
            </a:extLst>
          </p:cNvPr>
          <p:cNvSpPr/>
          <p:nvPr/>
        </p:nvSpPr>
        <p:spPr>
          <a:xfrm>
            <a:off x="2657253" y="7107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478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8683" grpId="0" animBg="1"/>
      <p:bldP spid="2868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/>
          <p:nvPr/>
        </p:nvSpPr>
        <p:spPr>
          <a:xfrm>
            <a:off x="-42389" y="3572069"/>
            <a:ext cx="1042416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b="1" dirty="0"/>
              <a:t>- Hình chữ nhật ABCD </a:t>
            </a:r>
            <a:r>
              <a:rPr sz="3200" b="1" dirty="0" err="1"/>
              <a:t>có</a:t>
            </a:r>
            <a:r>
              <a:rPr sz="3200" b="1" dirty="0"/>
              <a:t> </a:t>
            </a:r>
            <a:r>
              <a:rPr lang="en-US" sz="3200" b="1" dirty="0" err="1"/>
              <a:t>mấy</a:t>
            </a:r>
            <a:r>
              <a:rPr lang="en-US" sz="3200" b="1" dirty="0"/>
              <a:t> ô </a:t>
            </a:r>
            <a:r>
              <a:rPr lang="en-US" sz="3200" b="1" dirty="0" err="1"/>
              <a:t>vuông</a:t>
            </a:r>
            <a:r>
              <a:rPr lang="en-US" sz="3200" b="1" dirty="0"/>
              <a:t>?</a:t>
            </a: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35851" name="Text Box 11"/>
          <p:cNvSpPr txBox="1"/>
          <p:nvPr/>
        </p:nvSpPr>
        <p:spPr>
          <a:xfrm>
            <a:off x="31274" y="4211409"/>
            <a:ext cx="1069848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</a:rPr>
              <a:t>: 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A7E64-0882-4E78-91BC-AFDC8C1F7E73}"/>
              </a:ext>
            </a:extLst>
          </p:cNvPr>
          <p:cNvGrpSpPr/>
          <p:nvPr/>
        </p:nvGrpSpPr>
        <p:grpSpPr>
          <a:xfrm>
            <a:off x="1875388" y="810039"/>
            <a:ext cx="5645508" cy="2771772"/>
            <a:chOff x="2232558" y="1050415"/>
            <a:chExt cx="5018627" cy="3310348"/>
          </a:xfrm>
        </p:grpSpPr>
        <p:sp>
          <p:nvSpPr>
            <p:cNvPr id="35849" name="Text Box 9"/>
            <p:cNvSpPr txBox="1"/>
            <p:nvPr/>
          </p:nvSpPr>
          <p:spPr>
            <a:xfrm>
              <a:off x="6108185" y="2346833"/>
              <a:ext cx="1143000" cy="6248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</a:rPr>
                <a:t>3 cm</a:t>
              </a:r>
            </a:p>
          </p:txBody>
        </p:sp>
        <p:grpSp>
          <p:nvGrpSpPr>
            <p:cNvPr id="5125" name="Group 2"/>
            <p:cNvGrpSpPr/>
            <p:nvPr/>
          </p:nvGrpSpPr>
          <p:grpSpPr>
            <a:xfrm>
              <a:off x="2232558" y="1050415"/>
              <a:ext cx="4961746" cy="3310348"/>
              <a:chOff x="2845862" y="1307591"/>
              <a:chExt cx="2653957" cy="2276003"/>
            </a:xfrm>
          </p:grpSpPr>
          <p:sp>
            <p:nvSpPr>
              <p:cNvPr id="5132" name="Rectangle 4"/>
              <p:cNvSpPr/>
              <p:nvPr/>
            </p:nvSpPr>
            <p:spPr>
              <a:xfrm>
                <a:off x="3059373" y="1676400"/>
                <a:ext cx="1828800" cy="1600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3" name="Text Box 5"/>
              <p:cNvSpPr txBox="1"/>
              <p:nvPr/>
            </p:nvSpPr>
            <p:spPr>
              <a:xfrm>
                <a:off x="4853576" y="1374492"/>
                <a:ext cx="609600" cy="4296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134" name="Text Box 6"/>
              <p:cNvSpPr txBox="1"/>
              <p:nvPr/>
            </p:nvSpPr>
            <p:spPr>
              <a:xfrm>
                <a:off x="4890219" y="3153959"/>
                <a:ext cx="609600" cy="4296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135" name="Text Box 7"/>
              <p:cNvSpPr txBox="1"/>
              <p:nvPr/>
            </p:nvSpPr>
            <p:spPr>
              <a:xfrm>
                <a:off x="2845862" y="3188540"/>
                <a:ext cx="248108" cy="3790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400" dirty="0">
                    <a:latin typeface=".VnTime" panose="020B7200000000000000" pitchFamily="34" charset="0"/>
                  </a:rPr>
                  <a:t>D</a:t>
                </a:r>
              </a:p>
            </p:txBody>
          </p:sp>
          <p:sp>
            <p:nvSpPr>
              <p:cNvPr id="5136" name="Text Box 8"/>
              <p:cNvSpPr txBox="1"/>
              <p:nvPr/>
            </p:nvSpPr>
            <p:spPr>
              <a:xfrm>
                <a:off x="3786504" y="1307591"/>
                <a:ext cx="1143000" cy="4296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4 cm</a:t>
                </a:r>
              </a:p>
            </p:txBody>
          </p:sp>
          <p:sp>
            <p:nvSpPr>
              <p:cNvPr id="5137" name="Text Box 10"/>
              <p:cNvSpPr txBox="1"/>
              <p:nvPr/>
            </p:nvSpPr>
            <p:spPr>
              <a:xfrm>
                <a:off x="2851438" y="1348094"/>
                <a:ext cx="609600" cy="4296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138" name="Line 12"/>
              <p:cNvSpPr/>
              <p:nvPr/>
            </p:nvSpPr>
            <p:spPr>
              <a:xfrm>
                <a:off x="3973773" y="1676400"/>
                <a:ext cx="0" cy="16002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39" name="Line 13"/>
              <p:cNvSpPr/>
              <p:nvPr/>
            </p:nvSpPr>
            <p:spPr>
              <a:xfrm>
                <a:off x="3516573" y="1676400"/>
                <a:ext cx="0" cy="16002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40" name="Line 14"/>
              <p:cNvSpPr/>
              <p:nvPr/>
            </p:nvSpPr>
            <p:spPr>
              <a:xfrm>
                <a:off x="4430973" y="1676400"/>
                <a:ext cx="0" cy="16002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41" name="Line 15"/>
              <p:cNvSpPr/>
              <p:nvPr/>
            </p:nvSpPr>
            <p:spPr>
              <a:xfrm>
                <a:off x="3059373" y="2209800"/>
                <a:ext cx="182880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42" name="Line 16"/>
              <p:cNvSpPr/>
              <p:nvPr/>
            </p:nvSpPr>
            <p:spPr>
              <a:xfrm>
                <a:off x="3059373" y="2743200"/>
                <a:ext cx="182880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5861" name="Text Box 21"/>
          <p:cNvSpPr txBox="1"/>
          <p:nvPr/>
        </p:nvSpPr>
        <p:spPr>
          <a:xfrm>
            <a:off x="243046" y="4673729"/>
            <a:ext cx="106984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5" name="Text Box 25"/>
          <p:cNvSpPr txBox="1"/>
          <p:nvPr/>
        </p:nvSpPr>
        <p:spPr>
          <a:xfrm>
            <a:off x="44836" y="5895092"/>
            <a:ext cx="1095942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</a:rPr>
              <a:t> ABCD </a:t>
            </a:r>
            <a:r>
              <a:rPr 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</a:rPr>
              <a:t>…cm, </a:t>
            </a:r>
            <a:r>
              <a:rPr lang="en-US" sz="2800" b="1" dirty="0" err="1"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</a:rPr>
              <a:t> ….cm.   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35867" name="Text Box 27"/>
          <p:cNvSpPr txBox="1"/>
          <p:nvPr/>
        </p:nvSpPr>
        <p:spPr>
          <a:xfrm>
            <a:off x="1676400" y="5265070"/>
            <a:ext cx="541928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4 x 3 = 12 (ô </a:t>
            </a:r>
            <a:r>
              <a:rPr lang="en-US" b="1" dirty="0" err="1">
                <a:solidFill>
                  <a:srgbClr val="0000FF"/>
                </a:solidFill>
              </a:rPr>
              <a:t>vuông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131" name="Text Box 2"/>
          <p:cNvSpPr txBox="1"/>
          <p:nvPr/>
        </p:nvSpPr>
        <p:spPr>
          <a:xfrm>
            <a:off x="792538" y="231230"/>
            <a:ext cx="6508742" cy="58477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2. a) </a:t>
            </a:r>
            <a:r>
              <a:rPr 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ABCD</a:t>
            </a:r>
            <a:endParaRPr sz="32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27"/>
          <p:cNvSpPr txBox="1"/>
          <p:nvPr/>
        </p:nvSpPr>
        <p:spPr>
          <a:xfrm>
            <a:off x="7344677" y="3509068"/>
            <a:ext cx="2969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27"/>
          <p:cNvSpPr txBox="1"/>
          <p:nvPr/>
        </p:nvSpPr>
        <p:spPr>
          <a:xfrm>
            <a:off x="5960102" y="5864313"/>
            <a:ext cx="4572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7"/>
          <p:cNvSpPr txBox="1"/>
          <p:nvPr/>
        </p:nvSpPr>
        <p:spPr>
          <a:xfrm>
            <a:off x="9090195" y="5884338"/>
            <a:ext cx="5853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51" grpId="0"/>
      <p:bldP spid="35861" grpId="0"/>
      <p:bldP spid="35865" grpId="0"/>
      <p:bldP spid="35867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/>
          <p:nvPr/>
        </p:nvSpPr>
        <p:spPr>
          <a:xfrm>
            <a:off x="264431" y="1214007"/>
            <a:ext cx="2926079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72" name="Text Box 5"/>
          <p:cNvSpPr txBox="1"/>
          <p:nvPr/>
        </p:nvSpPr>
        <p:spPr>
          <a:xfrm>
            <a:off x="3031482" y="766015"/>
            <a:ext cx="73152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3" name="Text Box 6"/>
          <p:cNvSpPr txBox="1"/>
          <p:nvPr/>
        </p:nvSpPr>
        <p:spPr>
          <a:xfrm>
            <a:off x="2872458" y="2727967"/>
            <a:ext cx="73152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174" name="Text Box 7"/>
          <p:cNvSpPr txBox="1"/>
          <p:nvPr/>
        </p:nvSpPr>
        <p:spPr>
          <a:xfrm>
            <a:off x="81552" y="2738007"/>
            <a:ext cx="73152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7175" name="Text Box 8"/>
          <p:cNvSpPr txBox="1"/>
          <p:nvPr/>
        </p:nvSpPr>
        <p:spPr>
          <a:xfrm>
            <a:off x="1315992" y="741451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7176" name="Text Box 9"/>
          <p:cNvSpPr txBox="1"/>
          <p:nvPr/>
        </p:nvSpPr>
        <p:spPr>
          <a:xfrm>
            <a:off x="3164614" y="1770425"/>
            <a:ext cx="897840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3cm</a:t>
            </a:r>
          </a:p>
        </p:txBody>
      </p:sp>
      <p:sp>
        <p:nvSpPr>
          <p:cNvPr id="7177" name="Text Box 10"/>
          <p:cNvSpPr txBox="1"/>
          <p:nvPr/>
        </p:nvSpPr>
        <p:spPr>
          <a:xfrm>
            <a:off x="-9888" y="756808"/>
            <a:ext cx="73152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8" name="Line 11"/>
          <p:cNvSpPr/>
          <p:nvPr/>
        </p:nvSpPr>
        <p:spPr>
          <a:xfrm>
            <a:off x="1727472" y="1229882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9" name="Line 12"/>
          <p:cNvSpPr/>
          <p:nvPr/>
        </p:nvSpPr>
        <p:spPr>
          <a:xfrm>
            <a:off x="995952" y="1214007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1" name="Line 14"/>
          <p:cNvSpPr/>
          <p:nvPr/>
        </p:nvSpPr>
        <p:spPr>
          <a:xfrm>
            <a:off x="264432" y="1747407"/>
            <a:ext cx="292607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2" name="Line 15"/>
          <p:cNvSpPr/>
          <p:nvPr/>
        </p:nvSpPr>
        <p:spPr>
          <a:xfrm>
            <a:off x="264432" y="2280807"/>
            <a:ext cx="292607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4" name="Text Box 23"/>
          <p:cNvSpPr txBox="1"/>
          <p:nvPr/>
        </p:nvSpPr>
        <p:spPr>
          <a:xfrm>
            <a:off x="1900362" y="6705600"/>
            <a:ext cx="594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85" name="Text Box 24"/>
          <p:cNvSpPr txBox="1"/>
          <p:nvPr/>
        </p:nvSpPr>
        <p:spPr>
          <a:xfrm>
            <a:off x="3795314" y="833024"/>
            <a:ext cx="706454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3 = 12 (ô vuông)</a:t>
            </a:r>
          </a:p>
        </p:txBody>
      </p:sp>
      <p:sp>
        <p:nvSpPr>
          <p:cNvPr id="7186" name="Text Box 25"/>
          <p:cNvSpPr txBox="1"/>
          <p:nvPr/>
        </p:nvSpPr>
        <p:spPr>
          <a:xfrm>
            <a:off x="254442" y="281354"/>
            <a:ext cx="401275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b)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kĩ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dung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38938" name="Rectangle 26"/>
          <p:cNvSpPr/>
          <p:nvPr/>
        </p:nvSpPr>
        <p:spPr>
          <a:xfrm>
            <a:off x="264431" y="2280807"/>
            <a:ext cx="750491" cy="533400"/>
          </a:xfrm>
          <a:prstGeom prst="rect">
            <a:avLst/>
          </a:prstGeom>
          <a:solidFill>
            <a:srgbClr val="DEC0C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8939" name="Line 27"/>
          <p:cNvSpPr/>
          <p:nvPr/>
        </p:nvSpPr>
        <p:spPr>
          <a:xfrm flipH="1" flipV="1">
            <a:off x="696868" y="2661807"/>
            <a:ext cx="27432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40" name="Text Box 28"/>
          <p:cNvSpPr txBox="1"/>
          <p:nvPr/>
        </p:nvSpPr>
        <p:spPr>
          <a:xfrm>
            <a:off x="538752" y="2814208"/>
            <a:ext cx="1621156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1 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38941" name="Text Box 29"/>
          <p:cNvSpPr txBox="1"/>
          <p:nvPr/>
        </p:nvSpPr>
        <p:spPr>
          <a:xfrm>
            <a:off x="3837382" y="1340823"/>
            <a:ext cx="626562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mỗi ô vuông là 1cm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942" name="Text Box 30"/>
          <p:cNvSpPr txBox="1"/>
          <p:nvPr/>
        </p:nvSpPr>
        <p:spPr>
          <a:xfrm>
            <a:off x="3840473" y="2027928"/>
            <a:ext cx="58716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D</a:t>
            </a:r>
            <a:r>
              <a:rPr sz="2800" b="1" i="1" dirty="0" err="1">
                <a:solidFill>
                  <a:srgbClr val="0000FF"/>
                </a:solidFill>
              </a:rPr>
              <a:t>iện</a:t>
            </a:r>
            <a:r>
              <a:rPr sz="2800" b="1" i="1" dirty="0">
                <a:solidFill>
                  <a:srgbClr val="0000FF"/>
                </a:solidFill>
              </a:rPr>
              <a:t> tích hình chữ nhật ABCD </a:t>
            </a:r>
            <a:r>
              <a:rPr lang="en-US" sz="2800" b="1" i="1" dirty="0" err="1">
                <a:solidFill>
                  <a:srgbClr val="0000FF"/>
                </a:solidFill>
              </a:rPr>
              <a:t>là</a:t>
            </a:r>
            <a:r>
              <a:rPr lang="en-US" sz="2800" b="1" i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8945" name="Text Box 33"/>
          <p:cNvSpPr txBox="1"/>
          <p:nvPr/>
        </p:nvSpPr>
        <p:spPr>
          <a:xfrm>
            <a:off x="971188" y="3113433"/>
            <a:ext cx="984484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ABCD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6" name="Text Box 34"/>
          <p:cNvSpPr txBox="1"/>
          <p:nvPr/>
        </p:nvSpPr>
        <p:spPr>
          <a:xfrm>
            <a:off x="5003406" y="2559919"/>
            <a:ext cx="24641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</a:rPr>
              <a:t>4 x 3 =</a:t>
            </a:r>
            <a:r>
              <a:rPr lang="en-US" sz="2800" b="1" dirty="0">
                <a:solidFill>
                  <a:srgbClr val="C00000"/>
                </a:solidFill>
              </a:rPr>
              <a:t> 12 cm</a:t>
            </a:r>
            <a:r>
              <a:rPr lang="en-US" sz="2800" b="1" baseline="30000" dirty="0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55C310B7-D39F-4772-8337-DA62301C8517}"/>
              </a:ext>
            </a:extLst>
          </p:cNvPr>
          <p:cNvSpPr/>
          <p:nvPr/>
        </p:nvSpPr>
        <p:spPr>
          <a:xfrm>
            <a:off x="2458992" y="1214007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Text Box 25"/>
          <p:cNvSpPr txBox="1"/>
          <p:nvPr/>
        </p:nvSpPr>
        <p:spPr>
          <a:xfrm>
            <a:off x="5933128" y="4148215"/>
            <a:ext cx="176307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</a:rPr>
              <a:t>12 </a:t>
            </a:r>
            <a:r>
              <a:rPr lang="en-US" sz="2800" b="1" dirty="0">
                <a:solidFill>
                  <a:srgbClr val="0000FF"/>
                </a:solidFill>
              </a:rPr>
              <a:t>(</a:t>
            </a:r>
            <a:r>
              <a:rPr sz="2800" b="1" dirty="0">
                <a:solidFill>
                  <a:srgbClr val="0000FF"/>
                </a:solidFill>
              </a:rPr>
              <a:t>cm</a:t>
            </a:r>
            <a:r>
              <a:rPr sz="2800" b="1" baseline="30000" dirty="0">
                <a:solidFill>
                  <a:srgbClr val="0000FF"/>
                </a:solidFill>
              </a:rPr>
              <a:t>2</a:t>
            </a:r>
            <a:r>
              <a:rPr lang="en-US" sz="2800" b="1" baseline="30000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 )</a:t>
            </a:r>
            <a:endParaRPr sz="2800" b="1" dirty="0">
              <a:solidFill>
                <a:srgbClr val="0000FF"/>
              </a:solidFill>
            </a:endParaRPr>
          </a:p>
        </p:txBody>
      </p:sp>
      <p:sp>
        <p:nvSpPr>
          <p:cNvPr id="25" name="Text Box 27"/>
          <p:cNvSpPr txBox="1"/>
          <p:nvPr/>
        </p:nvSpPr>
        <p:spPr>
          <a:xfrm>
            <a:off x="2903798" y="4182410"/>
            <a:ext cx="329184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4    X    3   =</a:t>
            </a:r>
          </a:p>
        </p:txBody>
      </p:sp>
      <p:sp>
        <p:nvSpPr>
          <p:cNvPr id="26" name="Text Box 28"/>
          <p:cNvSpPr txBox="1"/>
          <p:nvPr/>
        </p:nvSpPr>
        <p:spPr>
          <a:xfrm>
            <a:off x="1315992" y="3694232"/>
            <a:ext cx="845422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Diện tích hình chữ nhật ABCD là:</a:t>
            </a:r>
          </a:p>
        </p:txBody>
      </p:sp>
      <p:sp>
        <p:nvSpPr>
          <p:cNvPr id="28" name="Text Box 29"/>
          <p:cNvSpPr txBox="1"/>
          <p:nvPr/>
        </p:nvSpPr>
        <p:spPr>
          <a:xfrm>
            <a:off x="1853873" y="4736605"/>
            <a:ext cx="1944090" cy="52322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29" name="Text Box 30"/>
          <p:cNvSpPr txBox="1"/>
          <p:nvPr/>
        </p:nvSpPr>
        <p:spPr>
          <a:xfrm>
            <a:off x="4026539" y="4736605"/>
            <a:ext cx="2037788" cy="52322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Chiều rộng</a:t>
            </a:r>
          </a:p>
        </p:txBody>
      </p:sp>
      <p:sp>
        <p:nvSpPr>
          <p:cNvPr id="30" name="Text Box 31"/>
          <p:cNvSpPr txBox="1"/>
          <p:nvPr/>
        </p:nvSpPr>
        <p:spPr>
          <a:xfrm>
            <a:off x="6165829" y="4726424"/>
            <a:ext cx="1678133" cy="52322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Diện tích</a:t>
            </a:r>
          </a:p>
        </p:txBody>
      </p:sp>
      <p:sp>
        <p:nvSpPr>
          <p:cNvPr id="31" name="Line 32"/>
          <p:cNvSpPr/>
          <p:nvPr/>
        </p:nvSpPr>
        <p:spPr>
          <a:xfrm flipH="1">
            <a:off x="2872458" y="4533205"/>
            <a:ext cx="182880" cy="298663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" name="Line 33"/>
          <p:cNvSpPr/>
          <p:nvPr/>
        </p:nvSpPr>
        <p:spPr>
          <a:xfrm>
            <a:off x="4244340" y="4584579"/>
            <a:ext cx="45720" cy="273747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" name="Line 34"/>
          <p:cNvSpPr/>
          <p:nvPr/>
        </p:nvSpPr>
        <p:spPr>
          <a:xfrm>
            <a:off x="6235503" y="4503189"/>
            <a:ext cx="137160" cy="33522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" name="Text Box 35"/>
          <p:cNvSpPr txBox="1"/>
          <p:nvPr/>
        </p:nvSpPr>
        <p:spPr>
          <a:xfrm>
            <a:off x="81552" y="5638800"/>
            <a:ext cx="1054705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Muốn tính diện tích hình chữ nhật ta lấy chiều dài nhân với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(cùng đơn vị đo)</a:t>
            </a: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id="{4DD63FD2-8B3D-47D6-8229-3E320B1B141F}"/>
              </a:ext>
            </a:extLst>
          </p:cNvPr>
          <p:cNvSpPr txBox="1"/>
          <p:nvPr/>
        </p:nvSpPr>
        <p:spPr>
          <a:xfrm>
            <a:off x="6415723" y="5259825"/>
            <a:ext cx="256095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Đáp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sz="2800" b="1" dirty="0">
                <a:solidFill>
                  <a:srgbClr val="0000FF"/>
                </a:solidFill>
              </a:rPr>
              <a:t>12 cm</a:t>
            </a:r>
            <a:r>
              <a:rPr sz="2800" b="1" baseline="30000" dirty="0">
                <a:solidFill>
                  <a:srgbClr val="0000FF"/>
                </a:solidFill>
              </a:rPr>
              <a:t>2</a:t>
            </a:r>
            <a:r>
              <a:rPr lang="en-US" sz="2800" b="1" baseline="30000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38941" grpId="0"/>
      <p:bldP spid="38942" grpId="0"/>
      <p:bldP spid="38945" grpId="0"/>
      <p:bldP spid="38946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0" name="Text Box 32"/>
          <p:cNvSpPr txBox="1"/>
          <p:nvPr/>
        </p:nvSpPr>
        <p:spPr>
          <a:xfrm>
            <a:off x="5615940" y="1765423"/>
            <a:ext cx="246888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 rộng</a:t>
            </a:r>
            <a:endParaRPr sz="2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83" name="Text Box 35"/>
          <p:cNvSpPr txBox="1"/>
          <p:nvPr/>
        </p:nvSpPr>
        <p:spPr>
          <a:xfrm>
            <a:off x="-18894" y="334816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53284" name="Text Box 36"/>
          <p:cNvSpPr txBox="1"/>
          <p:nvPr/>
        </p:nvSpPr>
        <p:spPr>
          <a:xfrm>
            <a:off x="5663720" y="3349748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53252" name="Rectangle 4"/>
          <p:cNvSpPr/>
          <p:nvPr/>
        </p:nvSpPr>
        <p:spPr>
          <a:xfrm>
            <a:off x="621186" y="757360"/>
            <a:ext cx="4871084" cy="304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3" name="Rectangle 5"/>
          <p:cNvSpPr/>
          <p:nvPr/>
        </p:nvSpPr>
        <p:spPr>
          <a:xfrm>
            <a:off x="621186" y="773236"/>
            <a:ext cx="1280160" cy="10398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4" name="Rectangle 6"/>
          <p:cNvSpPr/>
          <p:nvPr/>
        </p:nvSpPr>
        <p:spPr>
          <a:xfrm>
            <a:off x="1872770" y="757361"/>
            <a:ext cx="1236346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5" name="Rectangle 7"/>
          <p:cNvSpPr/>
          <p:nvPr/>
        </p:nvSpPr>
        <p:spPr>
          <a:xfrm>
            <a:off x="3090066" y="762123"/>
            <a:ext cx="1202054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6" name="Rectangle 8"/>
          <p:cNvSpPr/>
          <p:nvPr/>
        </p:nvSpPr>
        <p:spPr>
          <a:xfrm>
            <a:off x="4284500" y="757361"/>
            <a:ext cx="1240156" cy="101917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7" name="Rectangle 9"/>
          <p:cNvSpPr/>
          <p:nvPr/>
        </p:nvSpPr>
        <p:spPr>
          <a:xfrm>
            <a:off x="621186" y="1776536"/>
            <a:ext cx="1251584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8" name="Rectangle 10"/>
          <p:cNvSpPr/>
          <p:nvPr/>
        </p:nvSpPr>
        <p:spPr>
          <a:xfrm>
            <a:off x="1872770" y="1767011"/>
            <a:ext cx="1217296" cy="10255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9" name="Rectangle 11"/>
          <p:cNvSpPr/>
          <p:nvPr/>
        </p:nvSpPr>
        <p:spPr>
          <a:xfrm>
            <a:off x="3088160" y="1767010"/>
            <a:ext cx="1217296" cy="103187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0" name="Rectangle 12"/>
          <p:cNvSpPr/>
          <p:nvPr/>
        </p:nvSpPr>
        <p:spPr>
          <a:xfrm>
            <a:off x="4278786" y="1765423"/>
            <a:ext cx="1242060" cy="10255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1" name="Rectangle 13"/>
          <p:cNvSpPr/>
          <p:nvPr/>
        </p:nvSpPr>
        <p:spPr>
          <a:xfrm>
            <a:off x="621186" y="2790948"/>
            <a:ext cx="1280160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2" name="Rectangle 14"/>
          <p:cNvSpPr/>
          <p:nvPr/>
        </p:nvSpPr>
        <p:spPr>
          <a:xfrm>
            <a:off x="1872770" y="2792536"/>
            <a:ext cx="1217296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3" name="Rectangle 15"/>
          <p:cNvSpPr/>
          <p:nvPr/>
        </p:nvSpPr>
        <p:spPr>
          <a:xfrm>
            <a:off x="3090066" y="2792536"/>
            <a:ext cx="1203960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4" name="Rectangle 16"/>
          <p:cNvSpPr/>
          <p:nvPr/>
        </p:nvSpPr>
        <p:spPr>
          <a:xfrm>
            <a:off x="4284500" y="2790948"/>
            <a:ext cx="1240156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70" name="Line 22"/>
          <p:cNvSpPr/>
          <p:nvPr/>
        </p:nvSpPr>
        <p:spPr>
          <a:xfrm>
            <a:off x="1828956" y="735135"/>
            <a:ext cx="128016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1" name="Line 23"/>
          <p:cNvSpPr/>
          <p:nvPr/>
        </p:nvSpPr>
        <p:spPr>
          <a:xfrm>
            <a:off x="630710" y="735135"/>
            <a:ext cx="124206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2" name="Line 24"/>
          <p:cNvSpPr/>
          <p:nvPr/>
        </p:nvSpPr>
        <p:spPr>
          <a:xfrm>
            <a:off x="3109116" y="735135"/>
            <a:ext cx="120777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3" name="Line 25"/>
          <p:cNvSpPr/>
          <p:nvPr/>
        </p:nvSpPr>
        <p:spPr>
          <a:xfrm>
            <a:off x="4307361" y="735135"/>
            <a:ext cx="120777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4" name="Line 26"/>
          <p:cNvSpPr/>
          <p:nvPr/>
        </p:nvSpPr>
        <p:spPr>
          <a:xfrm flipH="1">
            <a:off x="5515130" y="1701923"/>
            <a:ext cx="9526" cy="1050925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7" name="Line 29"/>
          <p:cNvSpPr/>
          <p:nvPr/>
        </p:nvSpPr>
        <p:spPr>
          <a:xfrm>
            <a:off x="5520846" y="765299"/>
            <a:ext cx="3810" cy="1036637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8" name="Line 30"/>
          <p:cNvSpPr/>
          <p:nvPr/>
        </p:nvSpPr>
        <p:spPr>
          <a:xfrm flipH="1">
            <a:off x="5515130" y="2752848"/>
            <a:ext cx="0" cy="1054100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9" name="Text Box 31"/>
          <p:cNvSpPr txBox="1"/>
          <p:nvPr/>
        </p:nvSpPr>
        <p:spPr>
          <a:xfrm>
            <a:off x="1802871" y="19173"/>
            <a:ext cx="246888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 dài</a:t>
            </a:r>
            <a:endParaRPr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82" name="Text Box 34"/>
          <p:cNvSpPr txBox="1"/>
          <p:nvPr/>
        </p:nvSpPr>
        <p:spPr>
          <a:xfrm>
            <a:off x="15396" y="523998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53285" name="Text Box 37"/>
          <p:cNvSpPr txBox="1"/>
          <p:nvPr/>
        </p:nvSpPr>
        <p:spPr>
          <a:xfrm>
            <a:off x="5663720" y="544635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8" name="Text Box 4"/>
          <p:cNvSpPr txBox="1"/>
          <p:nvPr/>
        </p:nvSpPr>
        <p:spPr>
          <a:xfrm>
            <a:off x="174537" y="3839551"/>
            <a:ext cx="105782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400" b="1" u="sng" dirty="0" err="1">
                <a:solidFill>
                  <a:srgbClr val="0000FF"/>
                </a:solidFill>
              </a:rPr>
              <a:t>Ví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dụ</a:t>
            </a:r>
            <a:r>
              <a:rPr sz="2400" b="1" u="sng" dirty="0">
                <a:solidFill>
                  <a:srgbClr val="0000FF"/>
                </a:solidFill>
              </a:rPr>
              <a:t>:</a:t>
            </a:r>
            <a:r>
              <a:rPr sz="2400" b="1" dirty="0">
                <a:solidFill>
                  <a:srgbClr val="0000FF"/>
                </a:solidFill>
              </a:rPr>
              <a:t> Tính diện tích hình chữ </a:t>
            </a:r>
            <a:r>
              <a:rPr sz="2400" b="1" dirty="0" err="1">
                <a:solidFill>
                  <a:srgbClr val="0000FF"/>
                </a:solidFill>
              </a:rPr>
              <a:t>nhật</a:t>
            </a:r>
            <a:r>
              <a:rPr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</a:t>
            </a:r>
            <a:r>
              <a:rPr sz="2400" b="1" dirty="0" err="1">
                <a:solidFill>
                  <a:srgbClr val="0000FF"/>
                </a:solidFill>
              </a:rPr>
              <a:t>hiều</a:t>
            </a:r>
            <a:r>
              <a:rPr sz="2400" b="1" dirty="0">
                <a:solidFill>
                  <a:srgbClr val="0000FF"/>
                </a:solidFill>
              </a:rPr>
              <a:t> </a:t>
            </a:r>
            <a:r>
              <a:rPr sz="2400" b="1" dirty="0" err="1">
                <a:solidFill>
                  <a:srgbClr val="0000FF"/>
                </a:solidFill>
              </a:rPr>
              <a:t>dài</a:t>
            </a:r>
            <a:r>
              <a:rPr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 5c</a:t>
            </a:r>
            <a:r>
              <a:rPr sz="2400" b="1" dirty="0">
                <a:solidFill>
                  <a:srgbClr val="0000FF"/>
                </a:solidFill>
              </a:rPr>
              <a:t>m, chiều </a:t>
            </a:r>
            <a:r>
              <a:rPr sz="2400" b="1" dirty="0" err="1">
                <a:solidFill>
                  <a:srgbClr val="0000FF"/>
                </a:solidFill>
              </a:rPr>
              <a:t>rộng</a:t>
            </a:r>
            <a:r>
              <a:rPr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sz="2400" b="1" dirty="0">
                <a:solidFill>
                  <a:srgbClr val="0000FF"/>
                </a:solidFill>
              </a:rPr>
              <a:t>cm.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Text Box 8"/>
          <p:cNvSpPr txBox="1"/>
          <p:nvPr/>
        </p:nvSpPr>
        <p:spPr>
          <a:xfrm>
            <a:off x="2682438" y="4762881"/>
            <a:ext cx="48577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 err="1"/>
              <a:t>Diện</a:t>
            </a:r>
            <a:r>
              <a:rPr sz="2400" b="1" dirty="0"/>
              <a:t> tích hình </a:t>
            </a:r>
            <a:r>
              <a:rPr sz="2400" b="1" dirty="0" err="1"/>
              <a:t>chữ</a:t>
            </a:r>
            <a:r>
              <a:rPr sz="2400" b="1" dirty="0"/>
              <a:t> </a:t>
            </a:r>
            <a:r>
              <a:rPr sz="2400" b="1" dirty="0" err="1"/>
              <a:t>nhật</a:t>
            </a:r>
            <a:r>
              <a:rPr sz="2400" b="1" dirty="0"/>
              <a:t> là:</a:t>
            </a:r>
          </a:p>
          <a:p>
            <a:pPr algn="ctr"/>
            <a:r>
              <a:rPr sz="2400" b="1" dirty="0"/>
              <a:t>	</a:t>
            </a:r>
            <a:r>
              <a:rPr lang="en-US" sz="2400" b="1" dirty="0"/>
              <a:t>5 </a:t>
            </a:r>
            <a:r>
              <a:rPr sz="2400" b="1" dirty="0"/>
              <a:t>x  </a:t>
            </a:r>
            <a:r>
              <a:rPr lang="en-US" sz="2400" b="1" dirty="0"/>
              <a:t>3</a:t>
            </a:r>
            <a:r>
              <a:rPr sz="2400" b="1" dirty="0"/>
              <a:t> = </a:t>
            </a:r>
            <a:r>
              <a:rPr lang="en-US" sz="2400" b="1" dirty="0"/>
              <a:t>15 (</a:t>
            </a:r>
            <a:r>
              <a:rPr sz="2400" b="1" dirty="0"/>
              <a:t>cm</a:t>
            </a:r>
            <a:r>
              <a:rPr sz="2400" b="1" baseline="30000" dirty="0"/>
              <a:t>2</a:t>
            </a:r>
            <a:r>
              <a:rPr lang="en-US" sz="2400" b="1" baseline="30000" dirty="0"/>
              <a:t> </a:t>
            </a:r>
            <a:r>
              <a:rPr lang="en-US" sz="2400" b="1" dirty="0"/>
              <a:t>) </a:t>
            </a:r>
            <a:endParaRPr sz="2400" b="1" dirty="0"/>
          </a:p>
        </p:txBody>
      </p:sp>
      <p:sp>
        <p:nvSpPr>
          <p:cNvPr id="30" name="Text Box 9"/>
          <p:cNvSpPr txBox="1"/>
          <p:nvPr/>
        </p:nvSpPr>
        <p:spPr>
          <a:xfrm>
            <a:off x="5257800" y="5620135"/>
            <a:ext cx="2362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</a:rPr>
              <a:t>   Đáp số: </a:t>
            </a:r>
            <a:r>
              <a:rPr lang="en-US" sz="2400" b="1" dirty="0">
                <a:latin typeface="Times New Roman" panose="02020603050405020304" pitchFamily="18" charset="0"/>
              </a:rPr>
              <a:t>15</a:t>
            </a:r>
            <a:r>
              <a:rPr sz="2400" b="1" dirty="0">
                <a:latin typeface="Times New Roman" panose="02020603050405020304" pitchFamily="18" charset="0"/>
              </a:rPr>
              <a:t>cm</a:t>
            </a:r>
            <a:r>
              <a:rPr sz="2400" b="1" baseline="30000" dirty="0">
                <a:latin typeface="Times New Roman" panose="02020603050405020304" pitchFamily="18" charset="0"/>
              </a:rPr>
              <a:t>2 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31" name="Text Box 10"/>
          <p:cNvSpPr txBox="1"/>
          <p:nvPr/>
        </p:nvSpPr>
        <p:spPr>
          <a:xfrm>
            <a:off x="4537161" y="4301216"/>
            <a:ext cx="29515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g</a:t>
            </a:r>
            <a:r>
              <a:rPr sz="2400" b="1" dirty="0" err="1"/>
              <a:t>iải</a:t>
            </a:r>
            <a:endParaRPr sz="2400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B6F54B-61A3-4CFB-822A-1914D08AAF87}"/>
              </a:ext>
            </a:extLst>
          </p:cNvPr>
          <p:cNvCxnSpPr/>
          <p:nvPr/>
        </p:nvCxnSpPr>
        <p:spPr>
          <a:xfrm>
            <a:off x="6704135" y="4191000"/>
            <a:ext cx="571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121BC4-34C5-486A-8C34-1B8DB1B5581A}"/>
              </a:ext>
            </a:extLst>
          </p:cNvPr>
          <p:cNvCxnSpPr/>
          <p:nvPr/>
        </p:nvCxnSpPr>
        <p:spPr>
          <a:xfrm>
            <a:off x="8839200" y="41910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0" grpId="0"/>
      <p:bldP spid="53283" grpId="0"/>
      <p:bldP spid="53284" grpId="0"/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79" grpId="0"/>
      <p:bldP spid="53282" grpId="0"/>
      <p:bldP spid="53285" grpId="0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128903" y="327160"/>
            <a:ext cx="10861482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4000" b="1" dirty="0">
                <a:solidFill>
                  <a:srgbClr val="0000FF"/>
                </a:solidFill>
              </a:rPr>
              <a:t>c)</a:t>
            </a:r>
            <a:r>
              <a:rPr sz="4000" b="1" dirty="0" err="1">
                <a:solidFill>
                  <a:srgbClr val="0000FF"/>
                </a:solidFill>
              </a:rPr>
              <a:t>Tính</a:t>
            </a:r>
            <a:r>
              <a:rPr sz="4000" b="1" dirty="0">
                <a:solidFill>
                  <a:srgbClr val="0000FF"/>
                </a:solidFill>
              </a:rPr>
              <a:t> diện </a:t>
            </a:r>
            <a:r>
              <a:rPr sz="4000" b="1" dirty="0" err="1">
                <a:solidFill>
                  <a:srgbClr val="0000FF"/>
                </a:solidFill>
              </a:rPr>
              <a:t>tích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bức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tranh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chữ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nhật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</a:t>
            </a:r>
            <a:r>
              <a:rPr sz="4000" b="1" dirty="0" err="1">
                <a:solidFill>
                  <a:srgbClr val="0000FF"/>
                </a:solidFill>
              </a:rPr>
              <a:t>hiều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sz="4000" b="1" dirty="0" err="1">
                <a:solidFill>
                  <a:srgbClr val="0000FF"/>
                </a:solidFill>
              </a:rPr>
              <a:t>dài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6 c</a:t>
            </a:r>
            <a:r>
              <a:rPr sz="4000" b="1" dirty="0">
                <a:solidFill>
                  <a:srgbClr val="0000FF"/>
                </a:solidFill>
              </a:rPr>
              <a:t>m, chiều </a:t>
            </a:r>
            <a:r>
              <a:rPr sz="4000" b="1" dirty="0" err="1">
                <a:solidFill>
                  <a:srgbClr val="0000FF"/>
                </a:solidFill>
              </a:rPr>
              <a:t>rộng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3</a:t>
            </a:r>
            <a:r>
              <a:rPr sz="4000" b="1" dirty="0">
                <a:solidFill>
                  <a:srgbClr val="0000FF"/>
                </a:solidFill>
              </a:rPr>
              <a:t>cm.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353832" y="2219814"/>
            <a:ext cx="10092376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Diện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tranh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hình </a:t>
            </a:r>
            <a:r>
              <a:rPr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chữ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nhật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là:</a:t>
            </a:r>
          </a:p>
          <a:p>
            <a:pPr algn="ctr"/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 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18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(cm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556760" y="3560838"/>
            <a:ext cx="50292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</a:rPr>
              <a:t>  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Đáp số: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18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cm</a:t>
            </a:r>
            <a:r>
              <a:rPr sz="4000" b="1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 Box 10"/>
          <p:cNvSpPr txBox="1"/>
          <p:nvPr/>
        </p:nvSpPr>
        <p:spPr>
          <a:xfrm>
            <a:off x="3708298" y="1541227"/>
            <a:ext cx="29515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</a:t>
            </a:r>
            <a:r>
              <a:rPr sz="4000" b="1" dirty="0" err="1">
                <a:solidFill>
                  <a:srgbClr val="C00000"/>
                </a:solidFill>
              </a:rPr>
              <a:t>iải</a:t>
            </a:r>
            <a:endParaRPr sz="40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B6F54B-61A3-4CFB-822A-1914D08AAF87}"/>
              </a:ext>
            </a:extLst>
          </p:cNvPr>
          <p:cNvCxnSpPr/>
          <p:nvPr/>
        </p:nvCxnSpPr>
        <p:spPr>
          <a:xfrm>
            <a:off x="2743200" y="1524000"/>
            <a:ext cx="936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121BC4-34C5-486A-8C34-1B8DB1B5581A}"/>
              </a:ext>
            </a:extLst>
          </p:cNvPr>
          <p:cNvCxnSpPr/>
          <p:nvPr/>
        </p:nvCxnSpPr>
        <p:spPr>
          <a:xfrm>
            <a:off x="6248400" y="1524000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" grpId="0" animBg="1"/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2889EB-31D9-4E63-AA16-B30A4FC2BE31}"/>
              </a:ext>
            </a:extLst>
          </p:cNvPr>
          <p:cNvSpPr/>
          <p:nvPr/>
        </p:nvSpPr>
        <p:spPr>
          <a:xfrm>
            <a:off x="762000" y="886884"/>
            <a:ext cx="8726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14627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BB413-7E1B-4E78-87F8-2150CC5460FD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F80B7FEC-F911-4CF5-9182-D7300B024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1B5C7E-B294-484A-9E82-42E6D7BAF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bae8b-93bb-44fa-b79c-ae2e3c4b5ffa"/>
    <ds:schemaRef ds:uri="04428cd5-0689-4562-8eaa-c57d4739e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715</Words>
  <Application>Microsoft Office PowerPoint</Application>
  <PresentationFormat>Custom</PresentationFormat>
  <Paragraphs>139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FPT-ELEAD</dc:creator>
  <cp:lastModifiedBy>Admin</cp:lastModifiedBy>
  <cp:revision>199</cp:revision>
  <dcterms:created xsi:type="dcterms:W3CDTF">2004-08-05T01:58:00Z</dcterms:created>
  <dcterms:modified xsi:type="dcterms:W3CDTF">2025-02-18T03:25:10Z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981BD0B7ABD346F98F135863A1246B7E</vt:lpwstr>
  </property>
  <property fmtid="{D5CDD505-2E9C-101B-9397-08002B2CF9AE}" pid="3" name="KSOProductBuildVer">
    <vt:lpwstr>1033-11.2.0.10382</vt:lpwstr>
  </property>
  <property fmtid="{D5CDD505-2E9C-101B-9397-08002B2CF9AE}" pid="4" name="ContentTypeId">
    <vt:lpwstr>0x010100D136222746B9DD4E9009FC74C2167E69</vt:lpwstr>
  </property>
</Properties>
</file>