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9" r:id="rId5"/>
  </p:sldMasterIdLst>
  <p:notesMasterIdLst>
    <p:notesMasterId r:id="rId22"/>
  </p:notesMasterIdLst>
  <p:handoutMasterIdLst>
    <p:handoutMasterId r:id="rId23"/>
  </p:handoutMasterIdLst>
  <p:sldIdLst>
    <p:sldId id="325" r:id="rId6"/>
    <p:sldId id="347" r:id="rId7"/>
    <p:sldId id="348" r:id="rId8"/>
    <p:sldId id="364" r:id="rId9"/>
    <p:sldId id="349" r:id="rId10"/>
    <p:sldId id="321" r:id="rId11"/>
    <p:sldId id="346" r:id="rId12"/>
    <p:sldId id="365" r:id="rId13"/>
    <p:sldId id="329" r:id="rId14"/>
    <p:sldId id="323" r:id="rId15"/>
    <p:sldId id="326" r:id="rId16"/>
    <p:sldId id="327" r:id="rId17"/>
    <p:sldId id="324" r:id="rId18"/>
    <p:sldId id="280" r:id="rId19"/>
    <p:sldId id="362" r:id="rId20"/>
    <p:sldId id="363" r:id="rId21"/>
  </p:sldIdLst>
  <p:sldSz cx="9144000" cy="5143500" type="screen16x9"/>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B050"/>
    <a:srgbClr val="31ADB9"/>
    <a:srgbClr val="FF9900"/>
    <a:srgbClr val="EC3730"/>
    <a:srgbClr val="29304A"/>
    <a:srgbClr val="FF0066"/>
    <a:srgbClr val="227780"/>
    <a:srgbClr val="8D130D"/>
    <a:srgbClr val="C0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C43C57-4594-D8CF-CD00-E502BD95C8FF}" v="2" dt="2025-02-13T07:20:30.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ạm Thị Diễm" userId="S::ptdiem@thtrungyen.edu.vn::0f44b276-28c6-469e-a333-3b7f6c9aa399" providerId="AD" clId="Web-{8BC43C57-4594-D8CF-CD00-E502BD95C8FF}"/>
    <pc:docChg chg="modSld">
      <pc:chgData name="Phạm Thị Diễm" userId="S::ptdiem@thtrungyen.edu.vn::0f44b276-28c6-469e-a333-3b7f6c9aa399" providerId="AD" clId="Web-{8BC43C57-4594-D8CF-CD00-E502BD95C8FF}" dt="2025-02-13T07:20:30.887" v="1"/>
      <pc:docMkLst>
        <pc:docMk/>
      </pc:docMkLst>
      <pc:sldChg chg="delSp">
        <pc:chgData name="Phạm Thị Diễm" userId="S::ptdiem@thtrungyen.edu.vn::0f44b276-28c6-469e-a333-3b7f6c9aa399" providerId="AD" clId="Web-{8BC43C57-4594-D8CF-CD00-E502BD95C8FF}" dt="2025-02-13T07:20:30.887" v="1"/>
        <pc:sldMkLst>
          <pc:docMk/>
          <pc:sldMk cId="1280726570" sldId="349"/>
        </pc:sldMkLst>
        <pc:spChg chg="del">
          <ac:chgData name="Phạm Thị Diễm" userId="S::ptdiem@thtrungyen.edu.vn::0f44b276-28c6-469e-a333-3b7f6c9aa399" providerId="AD" clId="Web-{8BC43C57-4594-D8CF-CD00-E502BD95C8FF}" dt="2025-02-13T07:20:24.340" v="0"/>
          <ac:spMkLst>
            <pc:docMk/>
            <pc:sldMk cId="1280726570" sldId="349"/>
            <ac:spMk id="43" creationId="{43D4BC7E-2A04-4770-F69D-BCC09556189E}"/>
          </ac:spMkLst>
        </pc:spChg>
        <pc:spChg chg="del">
          <ac:chgData name="Phạm Thị Diễm" userId="S::ptdiem@thtrungyen.edu.vn::0f44b276-28c6-469e-a333-3b7f6c9aa399" providerId="AD" clId="Web-{8BC43C57-4594-D8CF-CD00-E502BD95C8FF}" dt="2025-02-13T07:20:30.887" v="1"/>
          <ac:spMkLst>
            <pc:docMk/>
            <pc:sldMk cId="1280726570" sldId="349"/>
            <ac:spMk id="44" creationId="{2C16FBC0-0DFA-405E-27F6-AEA0C127473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2025/2/12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2025/2/12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a:t>
            </a:fld>
            <a:endParaRPr lang="zh-CN" altLang="en-US"/>
          </a:p>
        </p:txBody>
      </p:sp>
    </p:spTree>
    <p:extLst>
      <p:ext uri="{BB962C8B-B14F-4D97-AF65-F5344CB8AC3E}">
        <p14:creationId xmlns:p14="http://schemas.microsoft.com/office/powerpoint/2010/main" val="1162000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12</a:t>
            </a:fld>
            <a:endParaRPr lang="zh-CN" altLang="en-US"/>
          </a:p>
        </p:txBody>
      </p:sp>
    </p:spTree>
    <p:extLst>
      <p:ext uri="{BB962C8B-B14F-4D97-AF65-F5344CB8AC3E}">
        <p14:creationId xmlns:p14="http://schemas.microsoft.com/office/powerpoint/2010/main" val="2750057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13</a:t>
            </a:fld>
            <a:endParaRPr lang="zh-CN" altLang="en-US"/>
          </a:p>
        </p:txBody>
      </p:sp>
    </p:spTree>
    <p:extLst>
      <p:ext uri="{BB962C8B-B14F-4D97-AF65-F5344CB8AC3E}">
        <p14:creationId xmlns:p14="http://schemas.microsoft.com/office/powerpoint/2010/main" val="99920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a:t>
            </a:fld>
            <a:endParaRPr lang="zh-CN" altLang="en-US"/>
          </a:p>
        </p:txBody>
      </p:sp>
    </p:spTree>
    <p:extLst>
      <p:ext uri="{BB962C8B-B14F-4D97-AF65-F5344CB8AC3E}">
        <p14:creationId xmlns:p14="http://schemas.microsoft.com/office/powerpoint/2010/main" val="403728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3</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5</a:t>
            </a:fld>
            <a:endParaRPr lang="zh-CN" altLang="en-US"/>
          </a:p>
        </p:txBody>
      </p:sp>
    </p:spTree>
    <p:extLst>
      <p:ext uri="{BB962C8B-B14F-4D97-AF65-F5344CB8AC3E}">
        <p14:creationId xmlns:p14="http://schemas.microsoft.com/office/powerpoint/2010/main" val="351902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6</a:t>
            </a:fld>
            <a:endParaRPr lang="zh-CN" altLang="en-US"/>
          </a:p>
        </p:txBody>
      </p:sp>
    </p:spTree>
    <p:extLst>
      <p:ext uri="{BB962C8B-B14F-4D97-AF65-F5344CB8AC3E}">
        <p14:creationId xmlns:p14="http://schemas.microsoft.com/office/powerpoint/2010/main" val="331098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7</a:t>
            </a:fld>
            <a:endParaRPr lang="zh-CN" altLang="en-US"/>
          </a:p>
        </p:txBody>
      </p:sp>
    </p:spTree>
    <p:extLst>
      <p:ext uri="{BB962C8B-B14F-4D97-AF65-F5344CB8AC3E}">
        <p14:creationId xmlns:p14="http://schemas.microsoft.com/office/powerpoint/2010/main" val="3139556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9</a:t>
            </a:fld>
            <a:endParaRPr lang="zh-CN" altLang="en-US"/>
          </a:p>
        </p:txBody>
      </p:sp>
    </p:spTree>
    <p:extLst>
      <p:ext uri="{BB962C8B-B14F-4D97-AF65-F5344CB8AC3E}">
        <p14:creationId xmlns:p14="http://schemas.microsoft.com/office/powerpoint/2010/main" val="258712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10</a:t>
            </a:fld>
            <a:endParaRPr lang="zh-CN" altLang="en-US"/>
          </a:p>
        </p:txBody>
      </p:sp>
    </p:spTree>
    <p:extLst>
      <p:ext uri="{BB962C8B-B14F-4D97-AF65-F5344CB8AC3E}">
        <p14:creationId xmlns:p14="http://schemas.microsoft.com/office/powerpoint/2010/main" val="3049665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11</a:t>
            </a:fld>
            <a:endParaRPr lang="zh-CN" altLang="en-US"/>
          </a:p>
        </p:txBody>
      </p:sp>
    </p:spTree>
    <p:extLst>
      <p:ext uri="{BB962C8B-B14F-4D97-AF65-F5344CB8AC3E}">
        <p14:creationId xmlns:p14="http://schemas.microsoft.com/office/powerpoint/2010/main" val="1207708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17" y="5"/>
            <a:ext cx="8179293" cy="4600853"/>
          </a:xfrm>
          <a:prstGeom prst="rect">
            <a:avLst/>
          </a:prstGeom>
        </p:spPr>
      </p:pic>
      <p:sp>
        <p:nvSpPr>
          <p:cNvPr id="4" name="Rounded Rectangle 3"/>
          <p:cNvSpPr/>
          <p:nvPr userDrawn="1"/>
        </p:nvSpPr>
        <p:spPr>
          <a:xfrm>
            <a:off x="8122444" y="1"/>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313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094BC8-22A0-4C48-90FC-9CC66632C2C8}" type="datetime1">
              <a:rPr lang="zh-CN" altLang="en-US" smtClean="0"/>
              <a:t>2025/2/12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142592985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094BC8-22A0-4C48-90FC-9CC66632C2C8}" type="datetime1">
              <a:rPr lang="zh-CN" altLang="en-US" smtClean="0"/>
              <a:t>2025/2/12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41635629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94BC8-22A0-4C48-90FC-9CC66632C2C8}" type="datetime1">
              <a:rPr lang="zh-CN" altLang="en-US" smtClean="0"/>
              <a:t>2025/2/12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139733261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94BC8-22A0-4C48-90FC-9CC66632C2C8}" type="datetime1">
              <a:rPr lang="zh-CN" altLang="en-US" smtClean="0"/>
              <a:t>2025/2/12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287872752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59187585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CE8BDF3-3884-49AB-BB8E-3CEE22B30B72}" type="datetime1">
              <a:rPr lang="zh-CN" altLang="en-US" smtClean="0"/>
              <a:t>2025/2/12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25362589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093F466-4605-4A4F-B0AC-603452C1E21D}" type="datetime1">
              <a:rPr lang="zh-CN" altLang="en-US" smtClean="0"/>
              <a:t>2025/2/12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12701375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DEA88E6-BDD8-4DB5-B2C6-C275153AB3E5}" type="datetime1">
              <a:rPr lang="zh-CN" altLang="en-US" smtClean="0"/>
              <a:t>2025/2/12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14156772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8115AA7B-1762-4F64-867E-A62A0D51D324}" type="datetime1">
              <a:rPr lang="zh-CN" altLang="en-US" smtClean="0"/>
              <a:t>2025/2/12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65610819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A9D4AF0-7703-437A-B20F-E0BB415885CC}" type="datetime1">
              <a:rPr lang="zh-CN" altLang="en-US" smtClean="0"/>
              <a:t>2025/2/12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3879893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1"/>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29063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233ABE5B-D107-4870-84B0-07085A150ACA}" type="datetime1">
              <a:rPr lang="zh-CN" altLang="en-US" smtClean="0"/>
              <a:t>2025/2/12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0187422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09F8459F-9C12-43E6-BEBC-D62F03F1A77A}" type="datetime1">
              <a:rPr lang="zh-CN" altLang="en-US" smtClean="0"/>
              <a:t>2025/2/12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2251858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2A175CD-49EE-4D6F-98ED-BCF7E28E17CB}" type="datetime1">
              <a:rPr lang="zh-CN" altLang="en-US" smtClean="0"/>
              <a:t>2025/2/12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52574391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4062118-105C-45D5-A1E0-F6B5E5B344D0}" type="datetime1">
              <a:rPr lang="zh-CN" altLang="en-US" smtClean="0"/>
              <a:t>2025/2/12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36620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094BC8-22A0-4C48-90FC-9CC66632C2C8}" type="datetime1">
              <a:rPr lang="zh-CN" altLang="en-US" smtClean="0"/>
              <a:t>2025/2/12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217828706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94BC8-22A0-4C48-90FC-9CC66632C2C8}" type="datetime1">
              <a:rPr lang="zh-CN" altLang="en-US" smtClean="0"/>
              <a:t>2025/2/12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107401570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094BC8-22A0-4C48-90FC-9CC66632C2C8}" type="datetime1">
              <a:rPr lang="zh-CN" altLang="en-US" smtClean="0"/>
              <a:t>2025/2/12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121775953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094BC8-22A0-4C48-90FC-9CC66632C2C8}" type="datetime1">
              <a:rPr lang="zh-CN" altLang="en-US" smtClean="0"/>
              <a:t>2025/2/12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72948653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094BC8-22A0-4C48-90FC-9CC66632C2C8}" type="datetime1">
              <a:rPr lang="zh-CN" altLang="en-US" smtClean="0"/>
              <a:t>2025/2/12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162680957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094BC8-22A0-4C48-90FC-9CC66632C2C8}" type="datetime1">
              <a:rPr lang="zh-CN" altLang="en-US" smtClean="0"/>
              <a:t>2025/2/12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59785248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94BC8-22A0-4C48-90FC-9CC66632C2C8}" type="datetime1">
              <a:rPr lang="zh-CN" altLang="en-US" smtClean="0"/>
              <a:t>2025/2/12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194590607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ounded Rectangle 2"/>
          <p:cNvSpPr/>
          <p:nvPr userDrawn="1"/>
        </p:nvSpPr>
        <p:spPr>
          <a:xfrm>
            <a:off x="8122444" y="1"/>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15" y="-126105"/>
            <a:ext cx="1174802" cy="1174802"/>
          </a:xfrm>
          <a:prstGeom prst="rect">
            <a:avLst/>
          </a:prstGeom>
        </p:spPr>
      </p:pic>
    </p:spTree>
    <p:extLst>
      <p:ext uri="{BB962C8B-B14F-4D97-AF65-F5344CB8AC3E}">
        <p14:creationId xmlns:p14="http://schemas.microsoft.com/office/powerpoint/2010/main" val="411715128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F7F501-8C92-4A2D-9307-8F23D4B5097D}" type="datetimeFigureOut">
              <a:rPr lang="en-US" smtClean="0"/>
              <a:t>2/12/2025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35AD3B1-9744-4BD0-8D32-36FB2C712E1A}" type="slidenum">
              <a:rPr lang="en-US" smtClean="0"/>
              <a:t>‹#›</a:t>
            </a:fld>
            <a:endParaRPr lang="en-US"/>
          </a:p>
        </p:txBody>
      </p:sp>
      <p:sp>
        <p:nvSpPr>
          <p:cNvPr id="7"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152136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49" r:id="rId13"/>
    <p:sldLayoutId id="2147483651" r:id="rId14"/>
    <p:sldLayoutId id="2147483652" r:id="rId15"/>
    <p:sldLayoutId id="2147483653" r:id="rId16"/>
    <p:sldLayoutId id="2147483654" r:id="rId17"/>
    <p:sldLayoutId id="2147483656" r:id="rId18"/>
    <p:sldLayoutId id="2147483657" r:id="rId19"/>
    <p:sldLayoutId id="2147483658" r:id="rId20"/>
    <p:sldLayoutId id="2147483659" r:id="rId21"/>
  </p:sldLayoutIdLst>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5CC00CC7-D20B-6054-BCF9-A79CD4AD9C0F}"/>
              </a:ext>
            </a:extLst>
          </p:cNvPr>
          <p:cNvSpPr txBox="1"/>
          <p:nvPr/>
        </p:nvSpPr>
        <p:spPr>
          <a:xfrm>
            <a:off x="766239" y="214305"/>
            <a:ext cx="7838219" cy="1446550"/>
          </a:xfrm>
          <a:prstGeom prst="rect">
            <a:avLst/>
          </a:prstGeom>
          <a:noFill/>
          <a:ln>
            <a:noFill/>
          </a:ln>
        </p:spPr>
        <p:txBody>
          <a:bodyPr wrap="square" rtlCol="0">
            <a:spAutoFit/>
          </a:bodyPr>
          <a:lstStyle/>
          <a:p>
            <a:pPr algn="ctr"/>
            <a:r>
              <a:rPr lang="en-US" sz="4400" b="1">
                <a:solidFill>
                  <a:srgbClr val="00B050"/>
                </a:solidFill>
                <a:latin typeface="UTM Avo" panose="02040603050506020204" pitchFamily="18" charset="0"/>
              </a:rPr>
              <a:t>TIẾNG VIỆT 3</a:t>
            </a:r>
          </a:p>
          <a:p>
            <a:pPr algn="ctr"/>
            <a:r>
              <a:rPr lang="en-US" sz="4400" b="1" err="1">
                <a:solidFill>
                  <a:srgbClr val="00B050"/>
                </a:solidFill>
                <a:latin typeface="UTM Avo" panose="02040603050506020204" pitchFamily="18" charset="0"/>
              </a:rPr>
              <a:t>Tuần</a:t>
            </a:r>
            <a:r>
              <a:rPr lang="en-US" sz="4400" b="1">
                <a:solidFill>
                  <a:srgbClr val="00B050"/>
                </a:solidFill>
                <a:latin typeface="UTM Avo" panose="02040603050506020204" pitchFamily="18" charset="0"/>
              </a:rPr>
              <a:t> 21</a:t>
            </a:r>
          </a:p>
        </p:txBody>
      </p:sp>
      <p:sp>
        <p:nvSpPr>
          <p:cNvPr id="113" name="TextBox 112">
            <a:extLst>
              <a:ext uri="{FF2B5EF4-FFF2-40B4-BE49-F238E27FC236}">
                <a16:creationId xmlns:a16="http://schemas.microsoft.com/office/drawing/2014/main" id="{D7DDD42F-B258-7E14-93C6-8EBA7F03FC44}"/>
              </a:ext>
            </a:extLst>
          </p:cNvPr>
          <p:cNvSpPr txBox="1"/>
          <p:nvPr/>
        </p:nvSpPr>
        <p:spPr>
          <a:xfrm>
            <a:off x="539552" y="1563638"/>
            <a:ext cx="8260080" cy="646331"/>
          </a:xfrm>
          <a:prstGeom prst="rect">
            <a:avLst/>
          </a:prstGeom>
          <a:noFill/>
        </p:spPr>
        <p:txBody>
          <a:bodyPr wrap="square" rtlCol="0">
            <a:spAutoFit/>
          </a:bodyPr>
          <a:lstStyle/>
          <a:p>
            <a:pPr algn="ctr"/>
            <a:r>
              <a:rPr lang="en-US" sz="3600" b="1">
                <a:solidFill>
                  <a:srgbClr val="00B050"/>
                </a:solidFill>
                <a:latin typeface="Times New Roman" pitchFamily="18" charset="0"/>
                <a:cs typeface="Times New Roman" pitchFamily="18" charset="0"/>
              </a:rPr>
              <a:t>VIẾT ĐOẠN VĂN</a:t>
            </a:r>
          </a:p>
        </p:txBody>
      </p:sp>
      <p:pic>
        <p:nvPicPr>
          <p:cNvPr id="115"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246849"/>
            <a:ext cx="1907704" cy="19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37292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80531"/>
            <a:ext cx="8640960" cy="4154984"/>
          </a:xfrm>
          <a:prstGeom prst="rect">
            <a:avLst/>
          </a:prstGeom>
        </p:spPr>
        <p:txBody>
          <a:bodyPr wrap="square">
            <a:spAutoFit/>
          </a:bodyPr>
          <a:lstStyle/>
          <a:p>
            <a:pPr algn="just"/>
            <a:r>
              <a:rPr lang="en-US" sz="2400">
                <a:latin typeface="+mj-lt"/>
              </a:rPr>
              <a:t>   </a:t>
            </a:r>
            <a:r>
              <a:rPr lang="vi-VN" sz="2400">
                <a:latin typeface="+mj-lt"/>
              </a:rPr>
              <a:t>Cuối học kì một, chúng em được nhà trường tổ chức đến tham quan tại Hà Nội - thủ đô của đất nước Việt Nam. Lần đầu tiên em được đến thăm một thành phố lớn như vậy, nên cảm thấy vô cùng thích thú. Hà Nội rất rộng lớn, có nhiều con đường. Con đường nào cũng có xe cộ đi lại tấp nập. Hai bên đường là các cửa hiệu trưng bày những món hàng vô cùng đẹp mắt. Chúng em được đi ăn phở - món ăn đặc sản của Hà Nội mà cô giáo đã từng kể. Sau đó còn được đến thăm một số nơi nơi như: Văn Miếu Quốc Tử Giám, Lăng Bác Hồ, Hoàng Thành Thăng Long… đây đều là địa danh nổi tiếng của thủ đô. Nơi nào cũng đẹp cả. Thủ đô của nước mình thật đẹp biết bao nhiêu.</a:t>
            </a:r>
            <a:r>
              <a:rPr lang="en-US" sz="2400">
                <a:latin typeface="+mj-lt"/>
              </a:rPr>
              <a:t> </a:t>
            </a:r>
            <a:r>
              <a:rPr lang="en-US" sz="2400" err="1">
                <a:latin typeface="Times New Roman" pitchFamily="18" charset="0"/>
                <a:cs typeface="Times New Roman" pitchFamily="18" charset="0"/>
              </a:rPr>
              <a:t>Em</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rất</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yêu</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quý</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thủ</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đô</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trái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tim</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của</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cả</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nước</a:t>
            </a:r>
            <a:r>
              <a:rPr lang="en-US" sz="2400">
                <a:latin typeface="Times New Roman" pitchFamily="18" charset="0"/>
                <a:cs typeface="Times New Roman" pitchFamily="18" charset="0"/>
              </a:rPr>
              <a:t>. </a:t>
            </a:r>
          </a:p>
        </p:txBody>
      </p:sp>
      <p:sp>
        <p:nvSpPr>
          <p:cNvPr id="10" name="TextBox 9">
            <a:extLst>
              <a:ext uri="{FF2B5EF4-FFF2-40B4-BE49-F238E27FC236}">
                <a16:creationId xmlns:a16="http://schemas.microsoft.com/office/drawing/2014/main" id="{77B0E660-BA51-6D51-3CFA-4B96AB362084}"/>
              </a:ext>
            </a:extLst>
          </p:cNvPr>
          <p:cNvSpPr txBox="1"/>
          <p:nvPr/>
        </p:nvSpPr>
        <p:spPr>
          <a:xfrm>
            <a:off x="798936" y="125387"/>
            <a:ext cx="6961909" cy="584775"/>
          </a:xfrm>
          <a:prstGeom prst="rect">
            <a:avLst/>
          </a:prstGeom>
          <a:noFill/>
        </p:spPr>
        <p:txBody>
          <a:bodyPr wrap="square" rtlCol="0">
            <a:spAutoFit/>
          </a:bodyPr>
          <a:lstStyle/>
          <a:p>
            <a:pPr algn="ctr"/>
            <a:r>
              <a:rPr lang="en-US" sz="3200" b="1">
                <a:solidFill>
                  <a:srgbClr val="0000CC"/>
                </a:solidFill>
                <a:latin typeface="Times New Roman" pitchFamily="18" charset="0"/>
                <a:cs typeface="Times New Roman" pitchFamily="18" charset="0"/>
              </a:rPr>
              <a:t>ĐOẠN VĂN THAM KHẢO</a:t>
            </a:r>
          </a:p>
        </p:txBody>
      </p:sp>
    </p:spTree>
    <p:extLst>
      <p:ext uri="{BB962C8B-B14F-4D97-AF65-F5344CB8AC3E}">
        <p14:creationId xmlns:p14="http://schemas.microsoft.com/office/powerpoint/2010/main" val="318411520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11510"/>
            <a:ext cx="8424936" cy="3970318"/>
          </a:xfrm>
          <a:prstGeom prst="rect">
            <a:avLst/>
          </a:prstGeom>
        </p:spPr>
        <p:txBody>
          <a:bodyPr wrap="square">
            <a:spAutoFit/>
          </a:bodyPr>
          <a:lstStyle/>
          <a:p>
            <a:pPr algn="just"/>
            <a:r>
              <a:rPr lang="en-US" sz="2800" b="1">
                <a:latin typeface="+mj-lt"/>
              </a:rPr>
              <a:t>                  </a:t>
            </a:r>
            <a:r>
              <a:rPr lang="vi-VN" sz="2800" b="1">
                <a:latin typeface="+mj-lt"/>
              </a:rPr>
              <a:t>Đoạn văn </a:t>
            </a:r>
            <a:r>
              <a:rPr lang="en-US" sz="2800" b="1" err="1">
                <a:latin typeface="+mj-lt"/>
              </a:rPr>
              <a:t>tham</a:t>
            </a:r>
            <a:r>
              <a:rPr lang="en-US" sz="2800" b="1">
                <a:latin typeface="+mj-lt"/>
              </a:rPr>
              <a:t> </a:t>
            </a:r>
            <a:r>
              <a:rPr lang="en-US" sz="2800" b="1" err="1">
                <a:latin typeface="+mj-lt"/>
              </a:rPr>
              <a:t>khảo</a:t>
            </a:r>
            <a:endParaRPr lang="vi-VN" sz="2800" b="1">
              <a:latin typeface="+mj-lt"/>
            </a:endParaRPr>
          </a:p>
          <a:p>
            <a:pPr algn="just"/>
            <a:r>
              <a:rPr lang="en-US" sz="2800">
                <a:latin typeface="+mj-lt"/>
              </a:rPr>
              <a:t>  </a:t>
            </a:r>
            <a:r>
              <a:rPr lang="vi-VN" sz="2800">
                <a:latin typeface="+mj-lt"/>
              </a:rPr>
              <a:t>Em sinh ra và lớn lên ở xã An Thượng, huyện Yên Thế, tỉnh Bắc Giang. Nơi đây gắn bó với hình ảnh cây đa cổ thụ, những mái chùa cổ kính và những cánh đồng thẳng cánh cò bay. Mùa xuân là những năm tháng đẹp nhất ở làng em. Mùa xuân đến, mọi người ngập tràn hạnh phúc. Cây cối đâm chồi, nảy lộc. Những bông hoa thi nhau khoe sắc chào đón xuân. </a:t>
            </a:r>
            <a:r>
              <a:rPr lang="en-US" sz="2800" err="1">
                <a:latin typeface="Times New Roman" pitchFamily="18" charset="0"/>
                <a:cs typeface="Times New Roman" pitchFamily="18" charset="0"/>
              </a:rPr>
              <a:t>Em</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rất</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yêu</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quý</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quê</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hương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em</a:t>
            </a:r>
            <a:r>
              <a:rPr lang="en-US" sz="2800">
                <a:latin typeface="+mj-lt"/>
              </a:rPr>
              <a:t>. </a:t>
            </a:r>
            <a:r>
              <a:rPr lang="vi-VN" sz="2800">
                <a:latin typeface="+mj-lt"/>
              </a:rPr>
              <a:t>Mùa xuân quê em thật đẹp!</a:t>
            </a:r>
          </a:p>
        </p:txBody>
      </p:sp>
    </p:spTree>
    <p:extLst>
      <p:ext uri="{BB962C8B-B14F-4D97-AF65-F5344CB8AC3E}">
        <p14:creationId xmlns:p14="http://schemas.microsoft.com/office/powerpoint/2010/main" val="292610191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879" y="123477"/>
            <a:ext cx="8902609" cy="954107"/>
          </a:xfrm>
          <a:prstGeom prst="rect">
            <a:avLst/>
          </a:prstGeom>
        </p:spPr>
        <p:txBody>
          <a:bodyPr wrap="square">
            <a:spAutoFit/>
          </a:bodyPr>
          <a:lstStyle/>
          <a:p>
            <a:r>
              <a:rPr lang="en-US" sz="2800" b="1" err="1">
                <a:solidFill>
                  <a:srgbClr val="000099"/>
                </a:solidFill>
                <a:latin typeface="Times New Roman" pitchFamily="18" charset="0"/>
                <a:cs typeface="Times New Roman" pitchFamily="18" charset="0"/>
              </a:rPr>
              <a:t>Bài</a:t>
            </a:r>
            <a:r>
              <a:rPr lang="en-US" sz="2800" b="1">
                <a:solidFill>
                  <a:srgbClr val="000099"/>
                </a:solidFill>
                <a:latin typeface="Times New Roman" pitchFamily="18" charset="0"/>
                <a:cs typeface="Times New Roman" pitchFamily="18" charset="0"/>
              </a:rPr>
              <a:t> 3: </a:t>
            </a:r>
            <a:r>
              <a:rPr lang="en-US" sz="2800" b="1" err="1">
                <a:solidFill>
                  <a:srgbClr val="000099"/>
                </a:solidFill>
                <a:latin typeface="Times New Roman" pitchFamily="18" charset="0"/>
                <a:cs typeface="Times New Roman" pitchFamily="18" charset="0"/>
              </a:rPr>
              <a:t>Đọc</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lại</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đoạn</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văn</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phát</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hiện</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lỗi</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và</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sửa</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lỗi</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dùng</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từ</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đặt</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câu</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sắp</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xếp</a:t>
            </a:r>
            <a:r>
              <a:rPr lang="en-US" sz="2800" b="1">
                <a:solidFill>
                  <a:srgbClr val="000099"/>
                </a:solidFill>
                <a:latin typeface="Times New Roman" pitchFamily="18" charset="0"/>
                <a:cs typeface="Times New Roman" pitchFamily="18" charset="0"/>
              </a:rPr>
              <a:t> ý, ...).</a:t>
            </a:r>
          </a:p>
        </p:txBody>
      </p:sp>
    </p:spTree>
    <p:extLst>
      <p:ext uri="{BB962C8B-B14F-4D97-AF65-F5344CB8AC3E}">
        <p14:creationId xmlns:p14="http://schemas.microsoft.com/office/powerpoint/2010/main" val="298451569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Wave 49">
            <a:extLst>
              <a:ext uri="{FF2B5EF4-FFF2-40B4-BE49-F238E27FC236}">
                <a16:creationId xmlns:a16="http://schemas.microsoft.com/office/drawing/2014/main" id="{93FE627E-DB70-C93E-2B1F-FD3DE04271F8}"/>
              </a:ext>
            </a:extLst>
          </p:cNvPr>
          <p:cNvSpPr/>
          <p:nvPr/>
        </p:nvSpPr>
        <p:spPr>
          <a:xfrm>
            <a:off x="892276" y="843558"/>
            <a:ext cx="4615828" cy="1147200"/>
          </a:xfrm>
          <a:custGeom>
            <a:avLst/>
            <a:gdLst>
              <a:gd name="connsiteX0" fmla="*/ 565901 w 4615828"/>
              <a:gd name="connsiteY0" fmla="*/ 143400 h 1147200"/>
              <a:gd name="connsiteX1" fmla="*/ 4615828 w 4615828"/>
              <a:gd name="connsiteY1" fmla="*/ 143400 h 1147200"/>
              <a:gd name="connsiteX2" fmla="*/ 4049927 w 4615828"/>
              <a:gd name="connsiteY2" fmla="*/ 1003800 h 1147200"/>
              <a:gd name="connsiteX3" fmla="*/ 0 w 4615828"/>
              <a:gd name="connsiteY3" fmla="*/ 1003800 h 1147200"/>
              <a:gd name="connsiteX4" fmla="*/ 565901 w 4615828"/>
              <a:gd name="connsiteY4" fmla="*/ 143400 h 114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828" h="1147200" fill="none" extrusionOk="0">
                <a:moveTo>
                  <a:pt x="565901" y="143400"/>
                </a:moveTo>
                <a:cubicBezTo>
                  <a:pt x="1794914" y="-288568"/>
                  <a:pt x="3221159" y="595888"/>
                  <a:pt x="4615828" y="143400"/>
                </a:cubicBezTo>
                <a:cubicBezTo>
                  <a:pt x="4374949" y="437377"/>
                  <a:pt x="4066883" y="832443"/>
                  <a:pt x="4049927" y="1003800"/>
                </a:cubicBezTo>
                <a:cubicBezTo>
                  <a:pt x="2769242" y="1440307"/>
                  <a:pt x="1272554" y="545944"/>
                  <a:pt x="0" y="1003800"/>
                </a:cubicBezTo>
                <a:cubicBezTo>
                  <a:pt x="198327" y="590246"/>
                  <a:pt x="470702" y="379498"/>
                  <a:pt x="565901" y="143400"/>
                </a:cubicBezTo>
                <a:close/>
              </a:path>
              <a:path w="4615828" h="1147200" stroke="0" extrusionOk="0">
                <a:moveTo>
                  <a:pt x="565901" y="143400"/>
                </a:moveTo>
                <a:cubicBezTo>
                  <a:pt x="1980148" y="-443657"/>
                  <a:pt x="3230045" y="364333"/>
                  <a:pt x="4615828" y="143400"/>
                </a:cubicBezTo>
                <a:cubicBezTo>
                  <a:pt x="4564987" y="283992"/>
                  <a:pt x="4046817" y="865633"/>
                  <a:pt x="4049927" y="1003800"/>
                </a:cubicBezTo>
                <a:cubicBezTo>
                  <a:pt x="2857350" y="1253265"/>
                  <a:pt x="1303258" y="678019"/>
                  <a:pt x="0" y="1003800"/>
                </a:cubicBezTo>
                <a:cubicBezTo>
                  <a:pt x="308040" y="605004"/>
                  <a:pt x="338654" y="467880"/>
                  <a:pt x="565901" y="143400"/>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70C0"/>
                </a:solidFill>
                <a:latin typeface="Times New Roman" pitchFamily="18" charset="0"/>
                <a:ea typeface="AvantGarde" panose="00000400000000000000" pitchFamily="2" charset="0"/>
                <a:cs typeface="Times New Roman" pitchFamily="18" charset="0"/>
              </a:rPr>
              <a:t>VẬN DỤNG</a:t>
            </a:r>
          </a:p>
        </p:txBody>
      </p:sp>
      <p:sp>
        <p:nvSpPr>
          <p:cNvPr id="8" name="Rectangle 7"/>
          <p:cNvSpPr/>
          <p:nvPr/>
        </p:nvSpPr>
        <p:spPr>
          <a:xfrm>
            <a:off x="323529" y="2010326"/>
            <a:ext cx="8352928" cy="954107"/>
          </a:xfrm>
          <a:prstGeom prst="rect">
            <a:avLst/>
          </a:prstGeom>
        </p:spPr>
        <p:txBody>
          <a:bodyPr wrap="square">
            <a:spAutoFit/>
          </a:bodyPr>
          <a:lstStyle/>
          <a:p>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Tìm</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đọc</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câu</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chuyện</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bài</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văn</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bài</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thơ</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về</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cây</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cối</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muông</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thú</a:t>
            </a:r>
            <a:r>
              <a:rPr lang="en-US" sz="2800" b="1">
                <a:solidFill>
                  <a:srgbClr val="000099"/>
                </a:solidFill>
                <a:latin typeface="Times New Roman" pitchFamily="18" charset="0"/>
                <a:cs typeface="Times New Roman" pitchFamily="18" charset="0"/>
              </a:rPr>
              <a:t>.</a:t>
            </a:r>
          </a:p>
        </p:txBody>
      </p:sp>
    </p:spTree>
    <p:extLst>
      <p:ext uri="{BB962C8B-B14F-4D97-AF65-F5344CB8AC3E}">
        <p14:creationId xmlns:p14="http://schemas.microsoft.com/office/powerpoint/2010/main" val="170489413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EFAD26-3A77-451D-A001-71B9B70B7547}"/>
              </a:ext>
            </a:extLst>
          </p:cNvPr>
          <p:cNvSpPr txBox="1"/>
          <p:nvPr/>
        </p:nvSpPr>
        <p:spPr>
          <a:xfrm>
            <a:off x="1763688" y="195486"/>
            <a:ext cx="5269230" cy="584775"/>
          </a:xfrm>
          <a:prstGeom prst="rect">
            <a:avLst/>
          </a:prstGeom>
          <a:noFill/>
        </p:spPr>
        <p:txBody>
          <a:bodyPr wrap="square" rtlCol="0">
            <a:spAutoFit/>
          </a:bodyPr>
          <a:lstStyle/>
          <a:p>
            <a:pPr algn="ctr" defTabSz="685800"/>
            <a:r>
              <a:rPr lang="en-US" sz="3200" b="1">
                <a:solidFill>
                  <a:srgbClr val="FF0000"/>
                </a:solidFill>
                <a:latin typeface="Times New Roman" pitchFamily="18" charset="0"/>
                <a:cs typeface="Times New Roman" pitchFamily="18" charset="0"/>
              </a:rPr>
              <a:t>CỦNG CỐ - DẶN DÒ</a:t>
            </a:r>
          </a:p>
        </p:txBody>
      </p:sp>
      <p:sp>
        <p:nvSpPr>
          <p:cNvPr id="7" name="Rectangle 6"/>
          <p:cNvSpPr/>
          <p:nvPr/>
        </p:nvSpPr>
        <p:spPr>
          <a:xfrm>
            <a:off x="611560" y="774751"/>
            <a:ext cx="4824536" cy="523220"/>
          </a:xfrm>
          <a:prstGeom prst="rect">
            <a:avLst/>
          </a:prstGeom>
        </p:spPr>
        <p:txBody>
          <a:bodyPr wrap="square">
            <a:spAutoFit/>
          </a:bodyPr>
          <a:lstStyle/>
          <a:p>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Nêu</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nội</a:t>
            </a:r>
            <a:r>
              <a:rPr lang="en-US" sz="2800" b="1">
                <a:solidFill>
                  <a:srgbClr val="000099"/>
                </a:solidFill>
                <a:latin typeface="Times New Roman" pitchFamily="18" charset="0"/>
                <a:cs typeface="Times New Roman" pitchFamily="18" charset="0"/>
              </a:rPr>
              <a:t> dung </a:t>
            </a:r>
            <a:r>
              <a:rPr lang="en-US" sz="2800" b="1" err="1">
                <a:solidFill>
                  <a:srgbClr val="000099"/>
                </a:solidFill>
                <a:latin typeface="Times New Roman" pitchFamily="18" charset="0"/>
                <a:cs typeface="Times New Roman" pitchFamily="18" charset="0"/>
              </a:rPr>
              <a:t>bài</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học</a:t>
            </a:r>
            <a:r>
              <a:rPr lang="en-US" sz="2800" b="1">
                <a:solidFill>
                  <a:srgbClr val="000099"/>
                </a:solidFill>
                <a:latin typeface="Times New Roman" pitchFamily="18" charset="0"/>
                <a:cs typeface="Times New Roman" pitchFamily="18" charset="0"/>
              </a:rPr>
              <a:t>.</a:t>
            </a:r>
          </a:p>
        </p:txBody>
      </p:sp>
    </p:spTree>
    <p:extLst>
      <p:ext uri="{BB962C8B-B14F-4D97-AF65-F5344CB8AC3E}">
        <p14:creationId xmlns:p14="http://schemas.microsoft.com/office/powerpoint/2010/main" val="2019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10" dur="500" accel="50000" decel="50000" autoRev="1" fill="hold">
                                          <p:stCondLst>
                                            <p:cond delay="0"/>
                                          </p:stCondLst>
                                        </p:cTn>
                                        <p:tgtEl>
                                          <p:spTgt spid="6"/>
                                        </p:tgtEl>
                                        <p:attrNameLst>
                                          <p:attrName>ppt_x</p:attrName>
                                          <p:attrName>ppt_y</p:attrName>
                                        </p:attrNameLst>
                                      </p:cBhvr>
                                    </p:animMotion>
                                    <p:animRot by="1500000">
                                      <p:cBhvr>
                                        <p:cTn id="11" dur="250" fill="hold">
                                          <p:stCondLst>
                                            <p:cond delay="0"/>
                                          </p:stCondLst>
                                        </p:cTn>
                                        <p:tgtEl>
                                          <p:spTgt spid="6"/>
                                        </p:tgtEl>
                                        <p:attrNameLst>
                                          <p:attrName>r</p:attrName>
                                        </p:attrNameLst>
                                      </p:cBhvr>
                                    </p:animRot>
                                    <p:animRot by="-1500000">
                                      <p:cBhvr>
                                        <p:cTn id="12" dur="250" fill="hold">
                                          <p:stCondLst>
                                            <p:cond delay="250"/>
                                          </p:stCondLst>
                                        </p:cTn>
                                        <p:tgtEl>
                                          <p:spTgt spid="6"/>
                                        </p:tgtEl>
                                        <p:attrNameLst>
                                          <p:attrName>r</p:attrName>
                                        </p:attrNameLst>
                                      </p:cBhvr>
                                    </p:animRot>
                                    <p:animRot by="-1500000">
                                      <p:cBhvr>
                                        <p:cTn id="13" dur="250" fill="hold">
                                          <p:stCondLst>
                                            <p:cond delay="500"/>
                                          </p:stCondLst>
                                        </p:cTn>
                                        <p:tgtEl>
                                          <p:spTgt spid="6"/>
                                        </p:tgtEl>
                                        <p:attrNameLst>
                                          <p:attrName>r</p:attrName>
                                        </p:attrNameLst>
                                      </p:cBhvr>
                                    </p:animRot>
                                    <p:animRot by="1500000">
                                      <p:cBhvr>
                                        <p:cTn id="14"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73630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8092F9-CD8D-D671-6DA8-5A1EE95E0B94}"/>
              </a:ext>
            </a:extLst>
          </p:cNvPr>
          <p:cNvSpPr>
            <a:spLocks noGrp="1"/>
          </p:cNvSpPr>
          <p:nvPr>
            <p:ph type="sldNum" sz="quarter" idx="12"/>
          </p:nvPr>
        </p:nvSpPr>
        <p:spPr/>
        <p:txBody>
          <a:bodyPr/>
          <a:lstStyle/>
          <a:p>
            <a:fld id="{87115745-2F8B-4195-AD23-8A2542AF7C2C}" type="slidenum">
              <a:rPr lang="zh-CN" altLang="en-US" smtClean="0"/>
              <a:t>16</a:t>
            </a:fld>
            <a:endParaRPr lang="zh-CN" altLang="en-US"/>
          </a:p>
        </p:txBody>
      </p:sp>
    </p:spTree>
    <p:extLst>
      <p:ext uri="{BB962C8B-B14F-4D97-AF65-F5344CB8AC3E}">
        <p14:creationId xmlns:p14="http://schemas.microsoft.com/office/powerpoint/2010/main" val="84847231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43618" y="1059587"/>
            <a:ext cx="6961909" cy="1200329"/>
          </a:xfrm>
          <a:prstGeom prst="rect">
            <a:avLst/>
          </a:prstGeom>
          <a:noFill/>
        </p:spPr>
        <p:txBody>
          <a:bodyPr wrap="square" rtlCol="0">
            <a:spAutoFit/>
          </a:bodyPr>
          <a:lstStyle/>
          <a:p>
            <a:pPr algn="ctr"/>
            <a:r>
              <a:rPr lang="en-US" sz="7200" b="1">
                <a:solidFill>
                  <a:srgbClr val="00B050"/>
                </a:solidFill>
                <a:latin typeface="UTM Cookies" panose="02040603050506020204" pitchFamily="18" charset="0"/>
              </a:rPr>
              <a:t>KHỞI ĐỘNG</a:t>
            </a:r>
          </a:p>
        </p:txBody>
      </p:sp>
    </p:spTree>
    <p:extLst>
      <p:ext uri="{BB962C8B-B14F-4D97-AF65-F5344CB8AC3E}">
        <p14:creationId xmlns:p14="http://schemas.microsoft.com/office/powerpoint/2010/main" val="123267992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33">
            <a:extLst>
              <a:ext uri="{FF2B5EF4-FFF2-40B4-BE49-F238E27FC236}">
                <a16:creationId xmlns:a16="http://schemas.microsoft.com/office/drawing/2014/main" id="{E4045E8F-4702-FA05-A08F-AC8F30DB76A8}"/>
              </a:ext>
            </a:extLst>
          </p:cNvPr>
          <p:cNvSpPr/>
          <p:nvPr/>
        </p:nvSpPr>
        <p:spPr>
          <a:xfrm>
            <a:off x="564363" y="483518"/>
            <a:ext cx="8280920" cy="2026227"/>
          </a:xfrm>
          <a:prstGeom prst="roundRect">
            <a:avLst/>
          </a:prstGeom>
          <a:noFill/>
          <a:ln w="3810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err="1">
                <a:solidFill>
                  <a:srgbClr val="0070C0"/>
                </a:solidFill>
                <a:latin typeface="Times New Roman" pitchFamily="18" charset="0"/>
                <a:ea typeface="AvantGarde" panose="00000400000000000000" pitchFamily="2" charset="0"/>
                <a:cs typeface="Times New Roman" pitchFamily="18" charset="0"/>
              </a:rPr>
              <a:t>Nói</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về</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một</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số</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cây</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cối</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cảnh</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vật</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mà</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em</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biết</a:t>
            </a:r>
            <a:r>
              <a:rPr lang="en-US" sz="3200" b="1">
                <a:solidFill>
                  <a:srgbClr val="0070C0"/>
                </a:solidFill>
                <a:latin typeface="Times New Roman" pitchFamily="18" charset="0"/>
                <a:ea typeface="AvantGarde" panose="00000400000000000000" pitchFamily="2" charset="0"/>
                <a:cs typeface="Times New Roman" pitchFamily="18" charset="0"/>
              </a:rPr>
              <a:t>?</a:t>
            </a:r>
          </a:p>
        </p:txBody>
      </p:sp>
    </p:spTree>
    <p:extLst>
      <p:ext uri="{BB962C8B-B14F-4D97-AF65-F5344CB8AC3E}">
        <p14:creationId xmlns:p14="http://schemas.microsoft.com/office/powerpoint/2010/main" val="381960327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5">
            <a:extLst>
              <a:ext uri="{FF2B5EF4-FFF2-40B4-BE49-F238E27FC236}">
                <a16:creationId xmlns:a16="http://schemas.microsoft.com/office/drawing/2014/main" id="{65FC71B5-3CC3-3D1A-87C2-7BCB7FD030FC}"/>
              </a:ext>
            </a:extLst>
          </p:cNvPr>
          <p:cNvSpPr/>
          <p:nvPr/>
        </p:nvSpPr>
        <p:spPr>
          <a:xfrm>
            <a:off x="116744" y="130468"/>
            <a:ext cx="8810181" cy="497062"/>
          </a:xfrm>
          <a:prstGeom prst="roundRect">
            <a:avLst/>
          </a:prstGeom>
          <a:solidFill>
            <a:schemeClr val="bg1"/>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err="1">
                <a:solidFill>
                  <a:srgbClr val="0070C0"/>
                </a:solidFill>
                <a:latin typeface="Times New Roman" pitchFamily="18" charset="0"/>
                <a:ea typeface="AvantGarde" panose="00000400000000000000" pitchFamily="2" charset="0"/>
                <a:cs typeface="Times New Roman" pitchFamily="18" charset="0"/>
              </a:rPr>
              <a:t>Quan</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sát</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tranh</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và</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cho</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cô</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biết</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trong</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tranh</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vẽ</a:t>
            </a:r>
            <a:r>
              <a:rPr lang="en-US" sz="3200" b="1">
                <a:solidFill>
                  <a:srgbClr val="0070C0"/>
                </a:solidFill>
                <a:latin typeface="Times New Roman" pitchFamily="18" charset="0"/>
                <a:ea typeface="AvantGarde" panose="00000400000000000000" pitchFamily="2" charset="0"/>
                <a:cs typeface="Times New Roman" pitchFamily="18" charset="0"/>
              </a:rPr>
              <a:t> </a:t>
            </a:r>
            <a:r>
              <a:rPr lang="en-US" sz="3200" b="1" err="1">
                <a:solidFill>
                  <a:srgbClr val="0070C0"/>
                </a:solidFill>
                <a:latin typeface="Times New Roman" pitchFamily="18" charset="0"/>
                <a:ea typeface="AvantGarde" panose="00000400000000000000" pitchFamily="2" charset="0"/>
                <a:cs typeface="Times New Roman" pitchFamily="18" charset="0"/>
              </a:rPr>
              <a:t>gì</a:t>
            </a:r>
            <a:r>
              <a:rPr lang="en-US" sz="3200" b="1">
                <a:solidFill>
                  <a:srgbClr val="0070C0"/>
                </a:solidFill>
                <a:latin typeface="Times New Roman" pitchFamily="18" charset="0"/>
                <a:ea typeface="AvantGarde" panose="00000400000000000000" pitchFamily="2" charset="0"/>
                <a:cs typeface="Times New Roman"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413" y="843558"/>
            <a:ext cx="8184345" cy="4083917"/>
          </a:xfrm>
          <a:prstGeom prst="rect">
            <a:avLst/>
          </a:prstGeom>
        </p:spPr>
      </p:pic>
    </p:spTree>
    <p:extLst>
      <p:ext uri="{BB962C8B-B14F-4D97-AF65-F5344CB8AC3E}">
        <p14:creationId xmlns:p14="http://schemas.microsoft.com/office/powerpoint/2010/main" val="269724615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Chart&#10;&#10;Description automatically generated">
            <a:extLst>
              <a:ext uri="{FF2B5EF4-FFF2-40B4-BE49-F238E27FC236}">
                <a16:creationId xmlns:a16="http://schemas.microsoft.com/office/drawing/2014/main" id="{11FD2300-BEBC-D0D9-732D-E4792C489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697"/>
            <a:ext cx="9144000" cy="5383199"/>
          </a:xfrm>
          <a:prstGeom prst="rect">
            <a:avLst/>
          </a:prstGeom>
        </p:spPr>
      </p:pic>
      <p:sp>
        <p:nvSpPr>
          <p:cNvPr id="45" name="TextBox 44">
            <a:extLst>
              <a:ext uri="{FF2B5EF4-FFF2-40B4-BE49-F238E27FC236}">
                <a16:creationId xmlns:a16="http://schemas.microsoft.com/office/drawing/2014/main" id="{0C3AFE64-B622-5090-3569-96CCBCE47581}"/>
              </a:ext>
            </a:extLst>
          </p:cNvPr>
          <p:cNvSpPr txBox="1"/>
          <p:nvPr/>
        </p:nvSpPr>
        <p:spPr>
          <a:xfrm>
            <a:off x="2915816" y="1679024"/>
            <a:ext cx="3672408" cy="646331"/>
          </a:xfrm>
          <a:prstGeom prst="rect">
            <a:avLst/>
          </a:prstGeom>
          <a:noFill/>
        </p:spPr>
        <p:txBody>
          <a:bodyPr wrap="square" rtlCol="0">
            <a:spAutoFit/>
          </a:bodyPr>
          <a:lstStyle/>
          <a:p>
            <a:r>
              <a:rPr lang="en-US" sz="3600" b="1" err="1">
                <a:solidFill>
                  <a:schemeClr val="bg1"/>
                </a:solidFill>
                <a:latin typeface="HP001 4 hàng" panose="020B0603050302020204" pitchFamily="34" charset="0"/>
              </a:rPr>
              <a:t>Viết</a:t>
            </a:r>
            <a:r>
              <a:rPr lang="en-US" sz="3600" b="1">
                <a:solidFill>
                  <a:schemeClr val="bg1"/>
                </a:solidFill>
                <a:latin typeface="HP001 4 hàng" panose="020B0603050302020204" pitchFamily="34" charset="0"/>
              </a:rPr>
              <a:t> </a:t>
            </a:r>
            <a:r>
              <a:rPr lang="en-US" sz="3600" b="1" err="1">
                <a:solidFill>
                  <a:schemeClr val="bg1"/>
                </a:solidFill>
                <a:latin typeface="HP001 4 hàng" panose="020B0603050302020204" pitchFamily="34" charset="0"/>
              </a:rPr>
              <a:t>đoạn</a:t>
            </a:r>
            <a:r>
              <a:rPr lang="en-US" sz="3600" b="1">
                <a:solidFill>
                  <a:schemeClr val="bg1"/>
                </a:solidFill>
                <a:latin typeface="HP001 4 hàng" panose="020B0603050302020204" pitchFamily="34" charset="0"/>
              </a:rPr>
              <a:t> </a:t>
            </a:r>
            <a:r>
              <a:rPr lang="en-US" sz="3600" b="1" err="1">
                <a:solidFill>
                  <a:schemeClr val="bg1"/>
                </a:solidFill>
                <a:latin typeface="HP001 4 hàng" panose="020B0603050302020204" pitchFamily="34" charset="0"/>
              </a:rPr>
              <a:t>văn</a:t>
            </a:r>
            <a:endParaRPr lang="en-US" sz="3600" b="1">
              <a:solidFill>
                <a:schemeClr val="bg1"/>
              </a:solidFill>
              <a:latin typeface="HP001 4 hàng" panose="020B0603050302020204" pitchFamily="34" charset="0"/>
            </a:endParaRPr>
          </a:p>
        </p:txBody>
      </p:sp>
      <p:sp>
        <p:nvSpPr>
          <p:cNvPr id="47" name="TextBox 46">
            <a:extLst>
              <a:ext uri="{FF2B5EF4-FFF2-40B4-BE49-F238E27FC236}">
                <a16:creationId xmlns:a16="http://schemas.microsoft.com/office/drawing/2014/main" id="{B62B3C9D-583C-2934-7708-52FE4FEC2BE8}"/>
              </a:ext>
            </a:extLst>
          </p:cNvPr>
          <p:cNvSpPr txBox="1"/>
          <p:nvPr/>
        </p:nvSpPr>
        <p:spPr>
          <a:xfrm>
            <a:off x="5776511" y="2429921"/>
            <a:ext cx="1623425" cy="646331"/>
          </a:xfrm>
          <a:prstGeom prst="rect">
            <a:avLst/>
          </a:prstGeom>
          <a:noFill/>
        </p:spPr>
        <p:txBody>
          <a:bodyPr wrap="square" rtlCol="0">
            <a:spAutoFit/>
          </a:bodyPr>
          <a:lstStyle/>
          <a:p>
            <a:r>
              <a:rPr lang="en-US" sz="3600" b="1" err="1">
                <a:solidFill>
                  <a:srgbClr val="FFFF00"/>
                </a:solidFill>
                <a:latin typeface="HP001 4 hàng" panose="020B0603050302020204" pitchFamily="34" charset="0"/>
              </a:rPr>
              <a:t>Tr</a:t>
            </a:r>
            <a:r>
              <a:rPr lang="en-US" sz="3600" b="1">
                <a:solidFill>
                  <a:srgbClr val="FFFF00"/>
                </a:solidFill>
                <a:latin typeface="HP001 4 hàng" panose="020B0603050302020204" pitchFamily="34" charset="0"/>
              </a:rPr>
              <a:t>/30</a:t>
            </a:r>
          </a:p>
        </p:txBody>
      </p:sp>
    </p:spTree>
    <p:extLst>
      <p:ext uri="{BB962C8B-B14F-4D97-AF65-F5344CB8AC3E}">
        <p14:creationId xmlns:p14="http://schemas.microsoft.com/office/powerpoint/2010/main" val="128072657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36" y="656071"/>
            <a:ext cx="8582236" cy="4083917"/>
          </a:xfrm>
          <a:prstGeom prst="rect">
            <a:avLst/>
          </a:prstGeom>
        </p:spPr>
      </p:pic>
      <p:sp>
        <p:nvSpPr>
          <p:cNvPr id="6" name="Rectangle 5"/>
          <p:cNvSpPr/>
          <p:nvPr/>
        </p:nvSpPr>
        <p:spPr>
          <a:xfrm>
            <a:off x="61879" y="123477"/>
            <a:ext cx="9134075" cy="523220"/>
          </a:xfrm>
          <a:prstGeom prst="rect">
            <a:avLst/>
          </a:prstGeom>
        </p:spPr>
        <p:txBody>
          <a:bodyPr wrap="square">
            <a:spAutoFit/>
          </a:bodyPr>
          <a:lstStyle/>
          <a:p>
            <a:r>
              <a:rPr lang="en-US" sz="2800" b="1" err="1">
                <a:solidFill>
                  <a:srgbClr val="000099"/>
                </a:solidFill>
                <a:latin typeface="Times New Roman" pitchFamily="18" charset="0"/>
                <a:cs typeface="Times New Roman" pitchFamily="18" charset="0"/>
              </a:rPr>
              <a:t>Bài</a:t>
            </a:r>
            <a:r>
              <a:rPr lang="en-US" sz="2800" b="1">
                <a:solidFill>
                  <a:srgbClr val="000099"/>
                </a:solidFill>
                <a:latin typeface="Times New Roman" pitchFamily="18" charset="0"/>
                <a:cs typeface="Times New Roman" pitchFamily="18" charset="0"/>
              </a:rPr>
              <a:t> 1: </a:t>
            </a:r>
            <a:r>
              <a:rPr lang="en-US" sz="2800" b="1" err="1">
                <a:solidFill>
                  <a:srgbClr val="000099"/>
                </a:solidFill>
                <a:latin typeface="Times New Roman" pitchFamily="18" charset="0"/>
                <a:cs typeface="Times New Roman" pitchFamily="18" charset="0"/>
              </a:rPr>
              <a:t>Viết</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lại</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tình</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cảm</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cảm</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xúc</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về</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một</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cảnh</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trong</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tranh</a:t>
            </a:r>
            <a:r>
              <a:rPr lang="en-US" sz="2800" b="1">
                <a:solidFill>
                  <a:srgbClr val="000099"/>
                </a:solidFill>
                <a:latin typeface="Times New Roman" pitchFamily="18" charset="0"/>
                <a:cs typeface="Times New Roman" pitchFamily="18" charset="0"/>
              </a:rPr>
              <a:t>.</a:t>
            </a:r>
          </a:p>
        </p:txBody>
      </p:sp>
    </p:spTree>
    <p:extLst>
      <p:ext uri="{BB962C8B-B14F-4D97-AF65-F5344CB8AC3E}">
        <p14:creationId xmlns:p14="http://schemas.microsoft.com/office/powerpoint/2010/main" val="199431894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7B0E660-BA51-6D51-3CFA-4B96AB362084}"/>
              </a:ext>
            </a:extLst>
          </p:cNvPr>
          <p:cNvSpPr txBox="1"/>
          <p:nvPr/>
        </p:nvSpPr>
        <p:spPr>
          <a:xfrm>
            <a:off x="683568" y="267494"/>
            <a:ext cx="6961909" cy="584775"/>
          </a:xfrm>
          <a:prstGeom prst="rect">
            <a:avLst/>
          </a:prstGeom>
          <a:noFill/>
        </p:spPr>
        <p:txBody>
          <a:bodyPr wrap="square" rtlCol="0">
            <a:spAutoFit/>
          </a:bodyPr>
          <a:lstStyle/>
          <a:p>
            <a:pPr algn="ctr"/>
            <a:r>
              <a:rPr lang="en-US" sz="3200" b="1">
                <a:solidFill>
                  <a:srgbClr val="0000CC"/>
                </a:solidFill>
                <a:latin typeface="Times New Roman" pitchFamily="18" charset="0"/>
                <a:cs typeface="Times New Roman" pitchFamily="18" charset="0"/>
              </a:rPr>
              <a:t>THẢO LUẬN</a:t>
            </a:r>
          </a:p>
        </p:txBody>
      </p:sp>
      <p:sp>
        <p:nvSpPr>
          <p:cNvPr id="11" name="TextBox 10">
            <a:extLst>
              <a:ext uri="{FF2B5EF4-FFF2-40B4-BE49-F238E27FC236}">
                <a16:creationId xmlns:a16="http://schemas.microsoft.com/office/drawing/2014/main" id="{77B0E660-BA51-6D51-3CFA-4B96AB362084}"/>
              </a:ext>
            </a:extLst>
          </p:cNvPr>
          <p:cNvSpPr txBox="1"/>
          <p:nvPr/>
        </p:nvSpPr>
        <p:spPr>
          <a:xfrm>
            <a:off x="835967" y="1019318"/>
            <a:ext cx="6961909" cy="523220"/>
          </a:xfrm>
          <a:prstGeom prst="rect">
            <a:avLst/>
          </a:prstGeom>
          <a:noFill/>
        </p:spPr>
        <p:txBody>
          <a:bodyPr wrap="square" rtlCol="0">
            <a:spAutoFit/>
          </a:bodyPr>
          <a:lstStyle/>
          <a:p>
            <a:r>
              <a:rPr lang="en-US" sz="2800" b="1">
                <a:solidFill>
                  <a:srgbClr val="0000CC"/>
                </a:solidFill>
                <a:latin typeface="Times New Roman" pitchFamily="18" charset="0"/>
                <a:cs typeface="Times New Roman" pitchFamily="18" charset="0"/>
              </a:rPr>
              <a:t>a. </a:t>
            </a:r>
            <a:r>
              <a:rPr lang="en-US" sz="2800" b="1" err="1">
                <a:solidFill>
                  <a:srgbClr val="0000CC"/>
                </a:solidFill>
                <a:latin typeface="Times New Roman" pitchFamily="18" charset="0"/>
                <a:cs typeface="Times New Roman" pitchFamily="18" charset="0"/>
              </a:rPr>
              <a:t>Giới</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thiệu</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bao</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quát</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về</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cảnh</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vật</a:t>
            </a:r>
            <a:endParaRPr lang="en-US" sz="2800" b="1">
              <a:solidFill>
                <a:srgbClr val="0000CC"/>
              </a:solidFill>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77B0E660-BA51-6D51-3CFA-4B96AB362084}"/>
              </a:ext>
            </a:extLst>
          </p:cNvPr>
          <p:cNvSpPr txBox="1"/>
          <p:nvPr/>
        </p:nvSpPr>
        <p:spPr>
          <a:xfrm>
            <a:off x="835967" y="1518684"/>
            <a:ext cx="6961909" cy="523220"/>
          </a:xfrm>
          <a:prstGeom prst="rect">
            <a:avLst/>
          </a:prstGeom>
          <a:noFill/>
        </p:spPr>
        <p:txBody>
          <a:bodyPr wrap="square" rtlCol="0">
            <a:spAutoFit/>
          </a:bodyPr>
          <a:lstStyle/>
          <a:p>
            <a:r>
              <a:rPr lang="en-US" sz="2800" b="1">
                <a:solidFill>
                  <a:srgbClr val="0000CC"/>
                </a:solidFill>
                <a:latin typeface="Times New Roman" pitchFamily="18" charset="0"/>
                <a:cs typeface="Times New Roman" pitchFamily="18" charset="0"/>
              </a:rPr>
              <a:t>b. </a:t>
            </a:r>
            <a:r>
              <a:rPr lang="en-US" sz="2800" b="1" err="1">
                <a:solidFill>
                  <a:srgbClr val="0000CC"/>
                </a:solidFill>
                <a:latin typeface="Times New Roman" pitchFamily="18" charset="0"/>
                <a:cs typeface="Times New Roman" pitchFamily="18" charset="0"/>
              </a:rPr>
              <a:t>Nêu</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đặc</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điểm</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nổi</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bật</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của</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cảnh</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vật</a:t>
            </a:r>
            <a:endParaRPr lang="en-US" sz="2800" b="1">
              <a:solidFill>
                <a:srgbClr val="0000CC"/>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77B0E660-BA51-6D51-3CFA-4B96AB362084}"/>
              </a:ext>
            </a:extLst>
          </p:cNvPr>
          <p:cNvSpPr txBox="1"/>
          <p:nvPr/>
        </p:nvSpPr>
        <p:spPr>
          <a:xfrm>
            <a:off x="850340" y="2073047"/>
            <a:ext cx="7882262" cy="523220"/>
          </a:xfrm>
          <a:prstGeom prst="rect">
            <a:avLst/>
          </a:prstGeom>
          <a:noFill/>
        </p:spPr>
        <p:txBody>
          <a:bodyPr wrap="square" rtlCol="0">
            <a:spAutoFit/>
          </a:bodyPr>
          <a:lstStyle/>
          <a:p>
            <a:r>
              <a:rPr lang="en-US" sz="2800" b="1">
                <a:solidFill>
                  <a:srgbClr val="0000CC"/>
                </a:solidFill>
                <a:latin typeface="Times New Roman" pitchFamily="18" charset="0"/>
                <a:cs typeface="Times New Roman" pitchFamily="18" charset="0"/>
              </a:rPr>
              <a:t>c. </a:t>
            </a:r>
            <a:r>
              <a:rPr lang="en-US" sz="2800" b="1" err="1">
                <a:solidFill>
                  <a:srgbClr val="0000CC"/>
                </a:solidFill>
                <a:latin typeface="Times New Roman" pitchFamily="18" charset="0"/>
                <a:cs typeface="Times New Roman" pitchFamily="18" charset="0"/>
              </a:rPr>
              <a:t>Nêu</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tình</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cảm</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cảm</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xúc</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của</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em</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đối</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với</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cảnh</a:t>
            </a:r>
            <a:r>
              <a:rPr lang="en-US" sz="2800" b="1">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vật</a:t>
            </a:r>
            <a:endParaRPr lang="en-US" sz="28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69018827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B0E660-BA51-6D51-3CFA-4B96AB362084}"/>
              </a:ext>
            </a:extLst>
          </p:cNvPr>
          <p:cNvSpPr txBox="1"/>
          <p:nvPr/>
        </p:nvSpPr>
        <p:spPr>
          <a:xfrm>
            <a:off x="683567" y="1347614"/>
            <a:ext cx="6961909" cy="584775"/>
          </a:xfrm>
          <a:prstGeom prst="rect">
            <a:avLst/>
          </a:prstGeom>
          <a:noFill/>
        </p:spPr>
        <p:txBody>
          <a:bodyPr wrap="square" rtlCol="0">
            <a:spAutoFit/>
          </a:bodyPr>
          <a:lstStyle/>
          <a:p>
            <a:pPr algn="ctr"/>
            <a:r>
              <a:rPr lang="en-US" sz="3200" b="1">
                <a:solidFill>
                  <a:srgbClr val="0000CC"/>
                </a:solidFill>
                <a:latin typeface="Times New Roman" pitchFamily="18" charset="0"/>
                <a:cs typeface="Times New Roman" pitchFamily="18" charset="0"/>
              </a:rPr>
              <a:t>ĐẠI DIỆN NHÓM TRÌNH BÀY</a:t>
            </a:r>
          </a:p>
        </p:txBody>
      </p:sp>
    </p:spTree>
    <p:extLst>
      <p:ext uri="{BB962C8B-B14F-4D97-AF65-F5344CB8AC3E}">
        <p14:creationId xmlns:p14="http://schemas.microsoft.com/office/powerpoint/2010/main" val="307684103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1879" y="123477"/>
            <a:ext cx="8902609" cy="954107"/>
          </a:xfrm>
          <a:prstGeom prst="rect">
            <a:avLst/>
          </a:prstGeom>
        </p:spPr>
        <p:txBody>
          <a:bodyPr wrap="square">
            <a:spAutoFit/>
          </a:bodyPr>
          <a:lstStyle/>
          <a:p>
            <a:r>
              <a:rPr lang="en-US" sz="2800" b="1" err="1">
                <a:solidFill>
                  <a:srgbClr val="000099"/>
                </a:solidFill>
                <a:latin typeface="Times New Roman" pitchFamily="18" charset="0"/>
                <a:cs typeface="Times New Roman" pitchFamily="18" charset="0"/>
              </a:rPr>
              <a:t>Bài</a:t>
            </a:r>
            <a:r>
              <a:rPr lang="en-US" sz="2800" b="1">
                <a:solidFill>
                  <a:srgbClr val="000099"/>
                </a:solidFill>
                <a:latin typeface="Times New Roman" pitchFamily="18" charset="0"/>
                <a:cs typeface="Times New Roman" pitchFamily="18" charset="0"/>
              </a:rPr>
              <a:t> 2: </a:t>
            </a:r>
            <a:r>
              <a:rPr lang="en-US" sz="2800" b="1" err="1">
                <a:solidFill>
                  <a:srgbClr val="000099"/>
                </a:solidFill>
                <a:latin typeface="Times New Roman" pitchFamily="18" charset="0"/>
                <a:cs typeface="Times New Roman" pitchFamily="18" charset="0"/>
              </a:rPr>
              <a:t>Viết</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lại</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tình</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cảm</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cảm</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xúc</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của</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em</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về</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vảnh</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vật</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theo</a:t>
            </a:r>
            <a:endParaRPr lang="en-US" sz="2800" b="1">
              <a:solidFill>
                <a:srgbClr val="000099"/>
              </a:solidFill>
              <a:latin typeface="Times New Roman" pitchFamily="18" charset="0"/>
              <a:cs typeface="Times New Roman" pitchFamily="18" charset="0"/>
            </a:endParaRPr>
          </a:p>
          <a:p>
            <a:r>
              <a:rPr lang="en-US" sz="2800" b="1">
                <a:solidFill>
                  <a:srgbClr val="000099"/>
                </a:solidFill>
                <a:latin typeface="Times New Roman" pitchFamily="18" charset="0"/>
                <a:cs typeface="Times New Roman" pitchFamily="18" charset="0"/>
              </a:rPr>
              <a:t>           ý c </a:t>
            </a:r>
            <a:r>
              <a:rPr lang="en-US" sz="2800" b="1" err="1">
                <a:solidFill>
                  <a:srgbClr val="000099"/>
                </a:solidFill>
                <a:latin typeface="Times New Roman" pitchFamily="18" charset="0"/>
                <a:cs typeface="Times New Roman" pitchFamily="18" charset="0"/>
              </a:rPr>
              <a:t>bài</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tập</a:t>
            </a:r>
            <a:r>
              <a:rPr lang="en-US" sz="2800" b="1">
                <a:solidFill>
                  <a:srgbClr val="000099"/>
                </a:solidFill>
                <a:latin typeface="Times New Roman" pitchFamily="18" charset="0"/>
                <a:cs typeface="Times New Roman" pitchFamily="18" charset="0"/>
              </a:rPr>
              <a:t> 1.</a:t>
            </a:r>
          </a:p>
        </p:txBody>
      </p:sp>
      <p:sp>
        <p:nvSpPr>
          <p:cNvPr id="15" name="Rectangle 14"/>
          <p:cNvSpPr/>
          <p:nvPr/>
        </p:nvSpPr>
        <p:spPr>
          <a:xfrm>
            <a:off x="241391" y="1075837"/>
            <a:ext cx="8902609" cy="954107"/>
          </a:xfrm>
          <a:prstGeom prst="rect">
            <a:avLst/>
          </a:prstGeom>
        </p:spPr>
        <p:txBody>
          <a:bodyPr wrap="square">
            <a:spAutoFit/>
          </a:bodyPr>
          <a:lstStyle/>
          <a:p>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Tình</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cảm</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cảm</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xúc</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trước</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vẻ</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đẹp</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của</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cảnh</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vật</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thích</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thích</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thú</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ngạc</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nhiên</a:t>
            </a:r>
            <a:r>
              <a:rPr lang="en-US" sz="2800">
                <a:solidFill>
                  <a:srgbClr val="000099"/>
                </a:solidFill>
                <a:latin typeface="Times New Roman" pitchFamily="18" charset="0"/>
                <a:cs typeface="Times New Roman" pitchFamily="18" charset="0"/>
              </a:rPr>
              <a:t>, …)</a:t>
            </a:r>
          </a:p>
        </p:txBody>
      </p:sp>
      <p:sp>
        <p:nvSpPr>
          <p:cNvPr id="16" name="Rectangle 15"/>
          <p:cNvSpPr/>
          <p:nvPr/>
        </p:nvSpPr>
        <p:spPr>
          <a:xfrm>
            <a:off x="241539" y="2047122"/>
            <a:ext cx="8722950" cy="954107"/>
          </a:xfrm>
          <a:prstGeom prst="rect">
            <a:avLst/>
          </a:prstGeom>
        </p:spPr>
        <p:txBody>
          <a:bodyPr wrap="square">
            <a:spAutoFit/>
          </a:bodyPr>
          <a:lstStyle/>
          <a:p>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Tình</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cảm</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cảm</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xúc</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về</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vai</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trò</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của</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cảnh</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vật</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trong</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cuộc</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sống</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yêu</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yêu</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thích</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biết</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ơn</a:t>
            </a:r>
            <a:r>
              <a:rPr lang="en-US" sz="2800">
                <a:solidFill>
                  <a:srgbClr val="000099"/>
                </a:solidFill>
                <a:latin typeface="Times New Roman" pitchFamily="18" charset="0"/>
                <a:cs typeface="Times New Roman" pitchFamily="18" charset="0"/>
              </a:rPr>
              <a:t>, …)</a:t>
            </a:r>
          </a:p>
        </p:txBody>
      </p:sp>
      <p:sp>
        <p:nvSpPr>
          <p:cNvPr id="17" name="Rectangle 16"/>
          <p:cNvSpPr/>
          <p:nvPr/>
        </p:nvSpPr>
        <p:spPr>
          <a:xfrm>
            <a:off x="180016" y="3001229"/>
            <a:ext cx="8722950" cy="1384995"/>
          </a:xfrm>
          <a:prstGeom prst="rect">
            <a:avLst/>
          </a:prstGeom>
        </p:spPr>
        <p:txBody>
          <a:bodyPr wrap="square">
            <a:spAutoFit/>
          </a:bodyPr>
          <a:lstStyle/>
          <a:p>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Tình</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cảm</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cảm</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xúc</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khi</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nghĩ</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đến</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những</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người</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làm</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nên</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cảnh</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vật</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hoặc</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gìn</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giữ</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bảo</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vệ</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cảnh</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vật</a:t>
            </a:r>
            <a:r>
              <a:rPr lang="en-US" sz="2800">
                <a:solidFill>
                  <a:srgbClr val="000099"/>
                </a:solidFill>
                <a:latin typeface="Times New Roman" pitchFamily="18" charset="0"/>
                <a:cs typeface="Times New Roman" pitchFamily="18" charset="0"/>
              </a:rPr>
              <a:t> ( </a:t>
            </a:r>
            <a:r>
              <a:rPr lang="en-US" sz="2800" err="1">
                <a:solidFill>
                  <a:srgbClr val="000099"/>
                </a:solidFill>
                <a:latin typeface="Times New Roman" pitchFamily="18" charset="0"/>
                <a:cs typeface="Times New Roman" pitchFamily="18" charset="0"/>
              </a:rPr>
              <a:t>biết</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ơn</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trân</a:t>
            </a:r>
            <a:r>
              <a:rPr lang="en-US" sz="2800">
                <a:solidFill>
                  <a:srgbClr val="000099"/>
                </a:solidFill>
                <a:latin typeface="Times New Roman" pitchFamily="18" charset="0"/>
                <a:cs typeface="Times New Roman" pitchFamily="18" charset="0"/>
              </a:rPr>
              <a:t> </a:t>
            </a:r>
            <a:r>
              <a:rPr lang="en-US" sz="2800" err="1">
                <a:solidFill>
                  <a:srgbClr val="000099"/>
                </a:solidFill>
                <a:latin typeface="Times New Roman" pitchFamily="18" charset="0"/>
                <a:cs typeface="Times New Roman" pitchFamily="18" charset="0"/>
              </a:rPr>
              <a:t>trọng</a:t>
            </a:r>
            <a:r>
              <a:rPr lang="en-US" sz="2800">
                <a:solidFill>
                  <a:srgbClr val="000099"/>
                </a:solidFill>
                <a:latin typeface="Times New Roman" pitchFamily="18" charset="0"/>
                <a:cs typeface="Times New Roman" pitchFamily="18" charset="0"/>
              </a:rPr>
              <a:t>, …)</a:t>
            </a:r>
          </a:p>
        </p:txBody>
      </p:sp>
    </p:spTree>
    <p:extLst>
      <p:ext uri="{BB962C8B-B14F-4D97-AF65-F5344CB8AC3E}">
        <p14:creationId xmlns:p14="http://schemas.microsoft.com/office/powerpoint/2010/main" val="154304786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3AA4BA-2597-496A-ADDB-F6F20DE8F305}">
  <ds:schemaRefs>
    <ds:schemaRef ds:uri="04428cd5-0689-4562-8eaa-c57d4739e61c"/>
    <ds:schemaRef ds:uri="aa3bae8b-93bb-44fa-b79c-ae2e3c4b5ffa"/>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68DB2BB-4A93-442B-BB75-36BF5C375239}">
  <ds:schemaRefs>
    <ds:schemaRef ds:uri="04428cd5-0689-4562-8eaa-c57d4739e61c"/>
    <ds:schemaRef ds:uri="aa3bae8b-93bb-44fa-b79c-ae2e3c4b5f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646A3E7-F330-45ED-99F4-97198679A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16</Slides>
  <Notes>11</Notes>
  <HiddenSlides>0</HiddenSlide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revision>1</cp:revision>
  <dcterms:created xsi:type="dcterms:W3CDTF">2015-02-26T08:23:36Z</dcterms:created>
  <dcterms:modified xsi:type="dcterms:W3CDTF">2025-02-13T07:20:47Z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