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2.xml" ContentType="application/vnd.openxmlformats-officedocument.presentationml.slide+xml"/>
  <Override PartName="/ppt/slides/slide41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13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34.xml" ContentType="application/vnd.openxmlformats-officedocument.presentationml.slide+xml"/>
  <Override PartName="/ppt/slides/slide38.xml" ContentType="application/vnd.openxmlformats-officedocument.presentationml.slide+xml"/>
  <Override PartName="/ppt/slides/slide32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33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31.xml" ContentType="application/vnd.openxmlformats-officedocument.presentationml.slide+xml"/>
  <Override PartName="/ppt/slides/slide24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30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0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3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43"/>
  </p:notesMasterIdLst>
  <p:handoutMasterIdLst>
    <p:handoutMasterId r:id="rId44"/>
  </p:handoutMasterIdLst>
  <p:sldIdLst>
    <p:sldId id="325" r:id="rId2"/>
    <p:sldId id="347" r:id="rId3"/>
    <p:sldId id="386" r:id="rId4"/>
    <p:sldId id="387" r:id="rId5"/>
    <p:sldId id="349" r:id="rId6"/>
    <p:sldId id="348" r:id="rId7"/>
    <p:sldId id="388" r:id="rId8"/>
    <p:sldId id="389" r:id="rId9"/>
    <p:sldId id="390" r:id="rId10"/>
    <p:sldId id="391" r:id="rId11"/>
    <p:sldId id="329" r:id="rId12"/>
    <p:sldId id="392" r:id="rId13"/>
    <p:sldId id="393" r:id="rId14"/>
    <p:sldId id="394" r:id="rId15"/>
    <p:sldId id="395" r:id="rId16"/>
    <p:sldId id="322" r:id="rId17"/>
    <p:sldId id="316" r:id="rId18"/>
    <p:sldId id="328" r:id="rId19"/>
    <p:sldId id="396" r:id="rId20"/>
    <p:sldId id="352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405" r:id="rId30"/>
    <p:sldId id="364" r:id="rId31"/>
    <p:sldId id="411" r:id="rId32"/>
    <p:sldId id="408" r:id="rId33"/>
    <p:sldId id="410" r:id="rId34"/>
    <p:sldId id="414" r:id="rId35"/>
    <p:sldId id="415" r:id="rId36"/>
    <p:sldId id="416" r:id="rId37"/>
    <p:sldId id="412" r:id="rId38"/>
    <p:sldId id="413" r:id="rId39"/>
    <p:sldId id="280" r:id="rId40"/>
    <p:sldId id="409" r:id="rId41"/>
    <p:sldId id="385" r:id="rId42"/>
  </p:sldIdLst>
  <p:sldSz cx="9144000" cy="5143500" type="screen16x9"/>
  <p:notesSz cx="6858000" cy="9144000"/>
  <p:custDataLst>
    <p:tags r:id="rId4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EC3730"/>
    <a:srgbClr val="DBE648"/>
    <a:srgbClr val="00B050"/>
    <a:srgbClr val="31ADB9"/>
    <a:srgbClr val="FF9900"/>
    <a:srgbClr val="29304A"/>
    <a:srgbClr val="FF0066"/>
    <a:srgbClr val="227780"/>
    <a:srgbClr val="8D1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4660"/>
  </p:normalViewPr>
  <p:slideViewPr>
    <p:cSldViewPr>
      <p:cViewPr varScale="1">
        <p:scale>
          <a:sx n="96" d="100"/>
          <a:sy n="96" d="100"/>
        </p:scale>
        <p:origin x="744" y="91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8F2A2B-EE3B-4C4C-954F-5DDD8C922B77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415933-6C17-4BF6-B779-79D9A909E5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23449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0E8068-5D1A-4EAE-A19E-8369CDE58039}" type="datetimeFigureOut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8E5DE-3264-4330-84DB-16D0AE5DCE3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80629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20006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ECE767-BA1C-42D4-9A39-F1F8889AD42E}" type="slidenum">
              <a:rPr lang="en-US"/>
              <a:pPr/>
              <a:t>28</a:t>
            </a:fld>
            <a:endParaRPr lang="en-US"/>
          </a:p>
        </p:txBody>
      </p:sp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19E7809-2043-4939-80C8-618C1E9B86D9}" type="slidenum">
              <a:rPr lang="en-US"/>
              <a:pPr/>
              <a:t>29</a:t>
            </a:fld>
            <a:endParaRPr lang="en-US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dirty="0"/>
              <a:t>Tác</a:t>
            </a:r>
            <a:r>
              <a:rPr lang="vi-VN" b="0" baseline="0" dirty="0"/>
              <a:t> giả bộ ppt Toán + TV2: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658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dirty="0"/>
              <a:t>Tác</a:t>
            </a:r>
            <a:r>
              <a:rPr lang="vi-VN" b="0" baseline="0" dirty="0"/>
              <a:t> giả bộ ppt Toán + TV2: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65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0" dirty="0"/>
              <a:t>Tác</a:t>
            </a:r>
            <a:r>
              <a:rPr lang="vi-VN" b="0" baseline="0" dirty="0"/>
              <a:t> giả bộ ppt Toán + TV2: Phan Thị Linh – Đà Nẵng</a:t>
            </a:r>
          </a:p>
          <a:p>
            <a:r>
              <a:rPr lang="vi-VN" b="0" baseline="0" dirty="0"/>
              <a:t>Sđt lh: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 b="0" dirty="0">
                <a:hlinkClick r:id="rId3"/>
              </a:rPr>
              <a:t>https://www.facebook.com/nhilinh.phan/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 b="0" dirty="0">
                <a:hlinkClick r:id="rId4"/>
              </a:rPr>
              <a:t>https://www.facebook.com/groups/443096903751589</a:t>
            </a:r>
            <a:endParaRPr lang="vi-VN" sz="1100" b="0" dirty="0"/>
          </a:p>
          <a:p>
            <a:r>
              <a:rPr lang="vi-VN" sz="1100" b="0" dirty="0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0" baseline="0" dirty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4658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72829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90263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4778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71201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26927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8430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68E5DE-3264-4330-84DB-16D0AE5DCE3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7665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986907-68FF-4C52-8992-FBC00EEF60A8}" type="slidenum">
              <a:rPr lang="en-US"/>
              <a:pPr/>
              <a:t>27</a:t>
            </a:fld>
            <a:endParaRPr lang="en-US"/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3DD1173D-D4D9-4278-B7C8-0CC0E77DC3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64707" y="0"/>
            <a:ext cx="8179293" cy="4600853"/>
          </a:xfrm>
          <a:prstGeom prst="rect">
            <a:avLst/>
          </a:prstGeom>
        </p:spPr>
      </p:pic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483134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8115AA7B-1762-4F64-867E-A62A0D51D324}" type="datetime1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61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EA9D4AF0-7703-437A-B20F-E0BB415885CC}" type="datetime1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79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233ABE5B-D107-4870-84B0-07085A150ACA}" type="datetime1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1874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09F8459F-9C12-43E6-BEBC-D62F03F1A77A}" type="datetime1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5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2A175CD-49EE-4D6F-98ED-BCF7E28E17CB}" type="datetime1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43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94062118-105C-45D5-A1E0-F6B5E5B344D0}" type="datetime1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36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DFFD244D-3CDC-47CD-B9E6-7BF68A470D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474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8122444" y="0"/>
            <a:ext cx="1021556" cy="82510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529063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8"/>
          <p:cNvSpPr/>
          <p:nvPr/>
        </p:nvSpPr>
        <p:spPr>
          <a:xfrm>
            <a:off x="321151" y="274950"/>
            <a:ext cx="8501700" cy="4593600"/>
          </a:xfrm>
          <a:prstGeom prst="roundRect">
            <a:avLst>
              <a:gd name="adj" fmla="val 3448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279" tIns="91279" rIns="91279" bIns="91279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/>
          </a:p>
        </p:txBody>
      </p:sp>
      <p:sp>
        <p:nvSpPr>
          <p:cNvPr id="290" name="Google Shape;290;p18"/>
          <p:cNvSpPr txBox="1">
            <a:spLocks noGrp="1"/>
          </p:cNvSpPr>
          <p:nvPr>
            <p:ph type="title"/>
          </p:nvPr>
        </p:nvSpPr>
        <p:spPr>
          <a:xfrm>
            <a:off x="720000" y="539400"/>
            <a:ext cx="7710900" cy="5331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6988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4E5CC29-D4C1-43AF-92DE-EAC9F1236EA8}" type="datetime1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1875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8360"/>
            <a:ext cx="8229600" cy="854869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804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DC313-7B2B-448D-A888-C263B049D9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492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userDrawn="1">
  <p:cSld name="1_Title only 1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35694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BCE8BDF3-3884-49AB-BB8E-3CEE22B30B72}" type="datetime1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3625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7093F466-4605-4A4F-B0AC-603452C1E21D}" type="datetime1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7013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DEA88E6-BDD8-4DB5-B2C6-C275153AB3E5}" type="datetime1">
              <a:rPr lang="zh-CN" altLang="en-US" smtClean="0"/>
              <a:t>2023/2/3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732240" y="233462"/>
            <a:ext cx="2133600" cy="273844"/>
          </a:xfrm>
          <a:prstGeom prst="rect">
            <a:avLst/>
          </a:prstGeom>
        </p:spPr>
        <p:txBody>
          <a:bodyPr/>
          <a:lstStyle/>
          <a:p>
            <a:fld id="{87115745-2F8B-4195-AD23-8A2542AF7C2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56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71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6" r:id="rId4"/>
    <p:sldLayoutId id="2147483667" r:id="rId5"/>
    <p:sldLayoutId id="2147483668" r:id="rId6"/>
    <p:sldLayoutId id="2147483649" r:id="rId7"/>
    <p:sldLayoutId id="2147483651" r:id="rId8"/>
    <p:sldLayoutId id="2147483652" r:id="rId9"/>
    <p:sldLayoutId id="2147483653" r:id="rId10"/>
    <p:sldLayoutId id="2147483654" r:id="rId11"/>
    <p:sldLayoutId id="2147483656" r:id="rId12"/>
    <p:sldLayoutId id="2147483657" r:id="rId13"/>
    <p:sldLayoutId id="2147483658" r:id="rId14"/>
    <p:sldLayoutId id="2147483659" r:id="rId15"/>
    <p:sldLayoutId id="2147483669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con%20nuoc.avi" TargetMode="External"/><Relationship Id="rId1" Type="http://schemas.openxmlformats.org/officeDocument/2006/relationships/video" Target="ky%20nhong.avi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tre.avi" TargetMode="External"/><Relationship Id="rId1" Type="http://schemas.openxmlformats.org/officeDocument/2006/relationships/video" Target="nam.avi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g"/><Relationship Id="rId5" Type="http://schemas.openxmlformats.org/officeDocument/2006/relationships/image" Target="../media/image28.jpg"/><Relationship Id="rId4" Type="http://schemas.openxmlformats.org/officeDocument/2006/relationships/image" Target="../media/image31.JP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28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TextBox 111">
            <a:extLst>
              <a:ext uri="{FF2B5EF4-FFF2-40B4-BE49-F238E27FC236}">
                <a16:creationId xmlns:a16="http://schemas.microsoft.com/office/drawing/2014/main" id="{5CC00CC7-D20B-6054-BCF9-A79CD4AD9C0F}"/>
              </a:ext>
            </a:extLst>
          </p:cNvPr>
          <p:cNvSpPr txBox="1"/>
          <p:nvPr/>
        </p:nvSpPr>
        <p:spPr>
          <a:xfrm>
            <a:off x="719805" y="561570"/>
            <a:ext cx="7838219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TIẾNG VIỆT 3</a:t>
            </a:r>
          </a:p>
          <a:p>
            <a:pPr algn="ctr"/>
            <a:r>
              <a:rPr lang="en-US" sz="36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TUẦN  21</a:t>
            </a:r>
            <a:endParaRPr lang="en-US" sz="36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D7DDD42F-B258-7E14-93C6-8EBA7F03FC44}"/>
              </a:ext>
            </a:extLst>
          </p:cNvPr>
          <p:cNvSpPr txBox="1"/>
          <p:nvPr/>
        </p:nvSpPr>
        <p:spPr>
          <a:xfrm>
            <a:off x="493128" y="1910903"/>
            <a:ext cx="8260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 5: NGÀY HỘI RỪNG XANH</a:t>
            </a:r>
            <a:endParaRPr lang="en-US" sz="3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7BA5A4CE-80C5-6EB4-7BCF-35E81A01FFDC}"/>
              </a:ext>
            </a:extLst>
          </p:cNvPr>
          <p:cNvSpPr txBox="1"/>
          <p:nvPr/>
        </p:nvSpPr>
        <p:spPr>
          <a:xfrm>
            <a:off x="2354916" y="3034287"/>
            <a:ext cx="453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1 + 2: </a:t>
            </a:r>
            <a:r>
              <a:rPr lang="en-US" sz="36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endParaRPr lang="en-US" sz="3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5" name="Picture 4">
            <a:extLst>
              <a:ext uri="{FF2B5EF4-FFF2-40B4-BE49-F238E27FC236}">
                <a16:creationId xmlns:a16="http://schemas.microsoft.com/office/drawing/2014/main" id="{27D4760E-C55D-FCA9-598B-5E652EC40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46849"/>
            <a:ext cx="1907704" cy="190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372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5"/>
          <p:cNvSpPr txBox="1">
            <a:spLocks noChangeArrowheads="1"/>
          </p:cNvSpPr>
          <p:nvPr/>
        </p:nvSpPr>
        <p:spPr bwMode="auto">
          <a:xfrm>
            <a:off x="323528" y="771550"/>
            <a:ext cx="856895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>
                <a:cs typeface="Times New Roman" pitchFamily="18" charset="0"/>
              </a:rPr>
              <a:t>nổi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mõ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vòng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quanh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nào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tươi</a:t>
            </a:r>
            <a:r>
              <a:rPr lang="en-US" sz="2800" dirty="0">
                <a:cs typeface="Times New Roman" pitchFamily="18" charset="0"/>
              </a:rPr>
              <a:t> non, </a:t>
            </a:r>
            <a:r>
              <a:rPr lang="en-US" sz="2800" dirty="0" err="1" smtClean="0">
                <a:cs typeface="Times New Roman" pitchFamily="18" charset="0"/>
              </a:rPr>
              <a:t>tre,trúc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suối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rủ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nhau</a:t>
            </a:r>
            <a:endParaRPr lang="en-US" sz="2800" dirty="0">
              <a:cs typeface="Times New Roman" pitchFamily="18" charset="0"/>
            </a:endParaRPr>
          </a:p>
        </p:txBody>
      </p:sp>
      <p:sp>
        <p:nvSpPr>
          <p:cNvPr id="11267" name="WordArt 6"/>
          <p:cNvSpPr>
            <a:spLocks noChangeArrowheads="1" noChangeShapeType="1" noTextEdit="1"/>
          </p:cNvSpPr>
          <p:nvPr/>
        </p:nvSpPr>
        <p:spPr bwMode="auto">
          <a:xfrm>
            <a:off x="899592" y="195486"/>
            <a:ext cx="4410075" cy="35004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2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Luyện đọc từ khó</a:t>
            </a:r>
            <a:endParaRPr lang="en-US" sz="3200" b="1" kern="10" dirty="0">
              <a:ln w="19050">
                <a:solidFill>
                  <a:srgbClr val="99CCFF"/>
                </a:solidFill>
                <a:round/>
                <a:headEnd/>
                <a:tailEnd/>
              </a:ln>
              <a:solidFill>
                <a:srgbClr val="0066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1268" name="Text Box 7"/>
          <p:cNvSpPr txBox="1">
            <a:spLocks noChangeArrowheads="1"/>
          </p:cNvSpPr>
          <p:nvPr/>
        </p:nvSpPr>
        <p:spPr bwMode="auto">
          <a:xfrm>
            <a:off x="347773" y="1294770"/>
            <a:ext cx="82089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dirty="0" err="1">
                <a:cs typeface="Times New Roman" pitchFamily="18" charset="0"/>
              </a:rPr>
              <a:t>lĩnh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xướng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kì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nhông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nấm</a:t>
            </a:r>
            <a:r>
              <a:rPr lang="en-US" sz="2800" dirty="0">
                <a:cs typeface="Times New Roman" pitchFamily="18" charset="0"/>
              </a:rPr>
              <a:t>, </a:t>
            </a:r>
            <a:r>
              <a:rPr lang="en-US" sz="2800" dirty="0" err="1">
                <a:cs typeface="Times New Roman" pitchFamily="18" charset="0"/>
              </a:rPr>
              <a:t>mê</a:t>
            </a:r>
            <a:r>
              <a:rPr lang="en-US" sz="2800" dirty="0">
                <a:cs typeface="Times New Roman" pitchFamily="18" charset="0"/>
              </a:rPr>
              <a:t> say, </a:t>
            </a:r>
            <a:r>
              <a:rPr lang="en-US" sz="2800" dirty="0" err="1">
                <a:cs typeface="Times New Roman" pitchFamily="18" charset="0"/>
              </a:rPr>
              <a:t>cọn</a:t>
            </a:r>
            <a:r>
              <a:rPr lang="en-US" sz="2800" dirty="0">
                <a:cs typeface="Times New Roman" pitchFamily="18" charset="0"/>
              </a:rPr>
              <a:t> </a:t>
            </a:r>
            <a:r>
              <a:rPr lang="en-US" sz="2800" dirty="0" err="1">
                <a:cs typeface="Times New Roman" pitchFamily="18" charset="0"/>
              </a:rPr>
              <a:t>nước</a:t>
            </a:r>
            <a:r>
              <a:rPr lang="en-US" sz="2800" dirty="0">
                <a:cs typeface="Times New Roman" pitchFamily="18" charset="0"/>
              </a:rPr>
              <a:t> </a:t>
            </a:r>
          </a:p>
        </p:txBody>
      </p:sp>
      <p:pic>
        <p:nvPicPr>
          <p:cNvPr id="11269" name="Picture 9" descr="k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129" y="3003798"/>
            <a:ext cx="54102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5619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179512" y="1203598"/>
            <a:ext cx="43924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Chim 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vi-VN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kiến: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loài chim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ó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mỏ nhọn, dài và cứng,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mỏ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õ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vào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n 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â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y 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ì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m kiế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để ăn.</a:t>
            </a:r>
          </a:p>
        </p:txBody>
      </p:sp>
      <p:pic>
        <p:nvPicPr>
          <p:cNvPr id="14" name="Picture 4" descr="go ki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7494"/>
            <a:ext cx="3839344" cy="463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55AB03A-A976-8BE8-5689-BD575F414A8E}"/>
              </a:ext>
            </a:extLst>
          </p:cNvPr>
          <p:cNvSpPr txBox="1"/>
          <p:nvPr/>
        </p:nvSpPr>
        <p:spPr>
          <a:xfrm>
            <a:off x="539552" y="267494"/>
            <a:ext cx="262309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lvl="1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UTM Avo" panose="02040603050506020204" pitchFamily="18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3047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228600" y="123478"/>
            <a:ext cx="830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nhông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loài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thằn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lằn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da.</a:t>
            </a:r>
          </a:p>
        </p:txBody>
      </p:sp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204355" y="3723878"/>
            <a:ext cx="89154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alt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bánh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nứa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quay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ruộng</a:t>
            </a:r>
            <a:r>
              <a:rPr lang="en-US" alt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04800" y="5381278"/>
            <a:ext cx="73914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Lĩnh xướng:</a:t>
            </a:r>
            <a:r>
              <a:rPr lang="en-US" altLang="en-US" sz="2400" b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hát đơn ca một câu, một đoạn trong dàn đồng ca.</a:t>
            </a:r>
          </a:p>
        </p:txBody>
      </p:sp>
      <p:pic>
        <p:nvPicPr>
          <p:cNvPr id="5" name="ky nhong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5" y="580678"/>
            <a:ext cx="4572000" cy="29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con nuoc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964" y="580678"/>
            <a:ext cx="4267200" cy="2908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162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2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ky-nhong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4724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7"/>
          <p:cNvSpPr txBox="1">
            <a:spLocks noChangeArrowheads="1"/>
          </p:cNvSpPr>
          <p:nvPr/>
        </p:nvSpPr>
        <p:spPr bwMode="auto">
          <a:xfrm>
            <a:off x="914400" y="4068763"/>
            <a:ext cx="13388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Kì nhông</a:t>
            </a:r>
          </a:p>
        </p:txBody>
      </p:sp>
      <p:pic>
        <p:nvPicPr>
          <p:cNvPr id="4" name="Picture 21" descr="con nuo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4343400" cy="413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5318125" y="4129088"/>
            <a:ext cx="139493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rgbClr val="FF0000"/>
                </a:solidFill>
                <a:latin typeface="Times New Roman" pitchFamily="18" charset="0"/>
              </a:rPr>
              <a:t>Cọn nước</a:t>
            </a:r>
          </a:p>
        </p:txBody>
      </p:sp>
    </p:spTree>
    <p:extLst>
      <p:ext uri="{BB962C8B-B14F-4D97-AF65-F5344CB8AC3E}">
        <p14:creationId xmlns:p14="http://schemas.microsoft.com/office/powerpoint/2010/main" val="2121963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39865" y="897509"/>
            <a:ext cx="397737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mõ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!//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724399" y="1082681"/>
            <a:ext cx="405912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múa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Khướu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da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336549" y="2967631"/>
            <a:ext cx="43497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sáo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gảy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non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4806949" y="3183074"/>
            <a:ext cx="372249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say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://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Ơ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cọn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quay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!//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59"/>
          <p:cNvSpPr>
            <a:spLocks noChangeArrowheads="1" noChangeShapeType="1" noTextEdit="1"/>
          </p:cNvSpPr>
          <p:nvPr/>
        </p:nvSpPr>
        <p:spPr bwMode="auto">
          <a:xfrm>
            <a:off x="2915816" y="195483"/>
            <a:ext cx="3813595" cy="6029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79512" y="72544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 đọc đoạn</a:t>
            </a:r>
          </a:p>
        </p:txBody>
      </p:sp>
    </p:spTree>
    <p:extLst>
      <p:ext uri="{BB962C8B-B14F-4D97-AF65-F5344CB8AC3E}">
        <p14:creationId xmlns:p14="http://schemas.microsoft.com/office/powerpoint/2010/main" val="4171651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39865" y="897509"/>
            <a:ext cx="397737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mõ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!//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724399" y="1082681"/>
            <a:ext cx="405912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múa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Khướu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da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336549" y="2967631"/>
            <a:ext cx="43497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sáo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gảy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non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4806949" y="3183074"/>
            <a:ext cx="372249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say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://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Ơ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cọn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quay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!//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59"/>
          <p:cNvSpPr>
            <a:spLocks noChangeArrowheads="1" noChangeShapeType="1" noTextEdit="1"/>
          </p:cNvSpPr>
          <p:nvPr/>
        </p:nvSpPr>
        <p:spPr bwMode="auto">
          <a:xfrm>
            <a:off x="2915816" y="195483"/>
            <a:ext cx="3813595" cy="6029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339865" y="168787"/>
            <a:ext cx="1728192" cy="659092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Đọc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 </a:t>
            </a:r>
            <a:r>
              <a:rPr kumimoji="0" lang="en-US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AvantGarde" panose="00000400000000000000" pitchFamily="2" charset="0"/>
                <a:cs typeface="Times New Roman" pitchFamily="18" charset="0"/>
              </a:rPr>
              <a:t>mẫu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AvantGarde" panose="000004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254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B00D7749-942C-2426-5D86-A1F65D78BE51}"/>
              </a:ext>
            </a:extLst>
          </p:cNvPr>
          <p:cNvSpPr txBox="1"/>
          <p:nvPr/>
        </p:nvSpPr>
        <p:spPr>
          <a:xfrm>
            <a:off x="1547664" y="987574"/>
            <a:ext cx="658776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UTM Cookies" panose="02040603050506020204" pitchFamily="18" charset="0"/>
              </a:rPr>
              <a:t>LUYỆN ĐỌC NHÓM</a:t>
            </a:r>
          </a:p>
        </p:txBody>
      </p:sp>
    </p:spTree>
    <p:extLst>
      <p:ext uri="{BB962C8B-B14F-4D97-AF65-F5344CB8AC3E}">
        <p14:creationId xmlns:p14="http://schemas.microsoft.com/office/powerpoint/2010/main" val="1510865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TextBox 63">
            <a:extLst>
              <a:ext uri="{FF2B5EF4-FFF2-40B4-BE49-F238E27FC236}">
                <a16:creationId xmlns:a16="http://schemas.microsoft.com/office/drawing/2014/main" id="{6FAA9D3F-AB00-76E0-90CE-74EE8D780195}"/>
              </a:ext>
            </a:extLst>
          </p:cNvPr>
          <p:cNvSpPr txBox="1"/>
          <p:nvPr/>
        </p:nvSpPr>
        <p:spPr>
          <a:xfrm>
            <a:off x="1619672" y="1131590"/>
            <a:ext cx="60808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rgbClr val="00B050"/>
                </a:solidFill>
                <a:latin typeface="UTM Cookies" panose="02040603050506020204" pitchFamily="18" charset="0"/>
              </a:rPr>
              <a:t>AI HAY HƠN</a:t>
            </a:r>
          </a:p>
        </p:txBody>
      </p:sp>
    </p:spTree>
    <p:extLst>
      <p:ext uri="{BB962C8B-B14F-4D97-AF65-F5344CB8AC3E}">
        <p14:creationId xmlns:p14="http://schemas.microsoft.com/office/powerpoint/2010/main" val="33416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>
            <a:extLst>
              <a:ext uri="{FF2B5EF4-FFF2-40B4-BE49-F238E27FC236}">
                <a16:creationId xmlns:a16="http://schemas.microsoft.com/office/drawing/2014/main" id="{D3D5F12D-3BE5-D825-BC84-9EA291339AD8}"/>
              </a:ext>
            </a:extLst>
          </p:cNvPr>
          <p:cNvSpPr txBox="1"/>
          <p:nvPr/>
        </p:nvSpPr>
        <p:spPr>
          <a:xfrm>
            <a:off x="3635896" y="1563638"/>
            <a:ext cx="235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38100">
                  <a:solidFill>
                    <a:srgbClr val="00B0F0"/>
                  </a:solidFill>
                </a:ln>
                <a:solidFill>
                  <a:schemeClr val="bg1"/>
                </a:solidFill>
                <a:latin typeface="Arial-Rounded" panose="020B0500000000000000" charset="0"/>
                <a:ea typeface="Arial-Rounded" panose="020B0500000000000000" charset="0"/>
                <a:cs typeface="Arial-Rounded" panose="020B0500000000000000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124900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339865" y="897509"/>
            <a:ext cx="3977371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mõ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nữa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!//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9"/>
          <p:cNvSpPr txBox="1">
            <a:spLocks noChangeArrowheads="1"/>
          </p:cNvSpPr>
          <p:nvPr/>
        </p:nvSpPr>
        <p:spPr bwMode="auto">
          <a:xfrm>
            <a:off x="4724399" y="1082681"/>
            <a:ext cx="4059125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múa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Khướu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dàn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nhông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hoài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da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4"/>
          <p:cNvSpPr txBox="1">
            <a:spLocks noChangeArrowheads="1"/>
          </p:cNvSpPr>
          <p:nvPr/>
        </p:nvSpPr>
        <p:spPr bwMode="auto">
          <a:xfrm>
            <a:off x="336549" y="2967631"/>
            <a:ext cx="434975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sáo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gảy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Khoác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non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.//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6"/>
          <p:cNvSpPr txBox="1">
            <a:spLocks noChangeArrowheads="1"/>
          </p:cNvSpPr>
          <p:nvPr/>
        </p:nvSpPr>
        <p:spPr bwMode="auto">
          <a:xfrm>
            <a:off x="4806949" y="3183074"/>
            <a:ext cx="3722494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say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://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Ơ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kìa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,/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anh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cọn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dirty="0" err="1"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2800" dirty="0">
                <a:latin typeface="Times New Roman" pitchFamily="18" charset="0"/>
                <a:cs typeface="Times New Roman" pitchFamily="18" charset="0"/>
              </a:rPr>
              <a:t> quay</a:t>
            </a:r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!//</a:t>
            </a:r>
            <a:endParaRPr lang="en-US" alt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WordArt 59"/>
          <p:cNvSpPr>
            <a:spLocks noChangeArrowheads="1" noChangeShapeType="1" noTextEdit="1"/>
          </p:cNvSpPr>
          <p:nvPr/>
        </p:nvSpPr>
        <p:spPr bwMode="auto">
          <a:xfrm>
            <a:off x="2915816" y="195483"/>
            <a:ext cx="3813595" cy="60296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8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8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800" b="1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Wave 54">
            <a:extLst>
              <a:ext uri="{FF2B5EF4-FFF2-40B4-BE49-F238E27FC236}">
                <a16:creationId xmlns:a16="http://schemas.microsoft.com/office/drawing/2014/main" id="{EDBBAA58-FCB9-FA1B-D6DA-29C7D76105E9}"/>
              </a:ext>
            </a:extLst>
          </p:cNvPr>
          <p:cNvSpPr/>
          <p:nvPr/>
        </p:nvSpPr>
        <p:spPr>
          <a:xfrm>
            <a:off x="179512" y="72544"/>
            <a:ext cx="2534628" cy="848847"/>
          </a:xfrm>
          <a:custGeom>
            <a:avLst/>
            <a:gdLst>
              <a:gd name="connsiteX0" fmla="*/ 310745 w 2534628"/>
              <a:gd name="connsiteY0" fmla="*/ 106106 h 848847"/>
              <a:gd name="connsiteX1" fmla="*/ 2534628 w 2534628"/>
              <a:gd name="connsiteY1" fmla="*/ 106106 h 848847"/>
              <a:gd name="connsiteX2" fmla="*/ 2223883 w 2534628"/>
              <a:gd name="connsiteY2" fmla="*/ 742741 h 848847"/>
              <a:gd name="connsiteX3" fmla="*/ 0 w 2534628"/>
              <a:gd name="connsiteY3" fmla="*/ 742741 h 848847"/>
              <a:gd name="connsiteX4" fmla="*/ 310745 w 2534628"/>
              <a:gd name="connsiteY4" fmla="*/ 106106 h 848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34628" h="848847" fill="none" extrusionOk="0">
                <a:moveTo>
                  <a:pt x="310745" y="106106"/>
                </a:moveTo>
                <a:cubicBezTo>
                  <a:pt x="930179" y="-201206"/>
                  <a:pt x="1743629" y="431419"/>
                  <a:pt x="2534628" y="106106"/>
                </a:cubicBezTo>
                <a:cubicBezTo>
                  <a:pt x="2452486" y="273754"/>
                  <a:pt x="2283654" y="662416"/>
                  <a:pt x="2223883" y="742741"/>
                </a:cubicBezTo>
                <a:cubicBezTo>
                  <a:pt x="1618511" y="1015032"/>
                  <a:pt x="616665" y="421482"/>
                  <a:pt x="0" y="742741"/>
                </a:cubicBezTo>
                <a:cubicBezTo>
                  <a:pt x="32609" y="618366"/>
                  <a:pt x="240635" y="222805"/>
                  <a:pt x="310745" y="106106"/>
                </a:cubicBezTo>
                <a:close/>
              </a:path>
              <a:path w="2534628" h="848847" stroke="0" extrusionOk="0">
                <a:moveTo>
                  <a:pt x="310745" y="106106"/>
                </a:moveTo>
                <a:cubicBezTo>
                  <a:pt x="1063241" y="-266586"/>
                  <a:pt x="1777675" y="347372"/>
                  <a:pt x="2534628" y="106106"/>
                </a:cubicBezTo>
                <a:cubicBezTo>
                  <a:pt x="2509641" y="262502"/>
                  <a:pt x="2384245" y="442802"/>
                  <a:pt x="2223883" y="742741"/>
                </a:cubicBezTo>
                <a:cubicBezTo>
                  <a:pt x="1528395" y="1029917"/>
                  <a:pt x="726378" y="437656"/>
                  <a:pt x="0" y="742741"/>
                </a:cubicBezTo>
                <a:cubicBezTo>
                  <a:pt x="139052" y="504534"/>
                  <a:pt x="181951" y="379297"/>
                  <a:pt x="310745" y="106106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20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20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lại</a:t>
            </a:r>
            <a:endParaRPr lang="en-US" sz="20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511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extBox 36">
            <a:extLst>
              <a:ext uri="{FF2B5EF4-FFF2-40B4-BE49-F238E27FC236}">
                <a16:creationId xmlns:a16="http://schemas.microsoft.com/office/drawing/2014/main" id="{77B0E660-BA51-6D51-3CFA-4B96AB362084}"/>
              </a:ext>
            </a:extLst>
          </p:cNvPr>
          <p:cNvSpPr txBox="1"/>
          <p:nvPr/>
        </p:nvSpPr>
        <p:spPr>
          <a:xfrm>
            <a:off x="1115616" y="1347614"/>
            <a:ext cx="69619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B050"/>
                </a:solidFill>
                <a:latin typeface="UTM Cookies" panose="020406030505060202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232679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C32E4F-78B6-0106-2441-C26AC6EBFC1B}"/>
              </a:ext>
            </a:extLst>
          </p:cNvPr>
          <p:cNvSpPr txBox="1"/>
          <p:nvPr/>
        </p:nvSpPr>
        <p:spPr>
          <a:xfrm>
            <a:off x="1115616" y="1203598"/>
            <a:ext cx="722749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Tìm</a:t>
            </a:r>
            <a:r>
              <a:rPr lang="en-US" sz="6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hiểu</a:t>
            </a:r>
            <a:r>
              <a:rPr lang="en-US" sz="6600" b="1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6600" b="1" dirty="0" err="1">
                <a:solidFill>
                  <a:srgbClr val="00B050"/>
                </a:solidFill>
                <a:latin typeface="UTM Avo" panose="02040603050506020204" pitchFamily="18" charset="0"/>
              </a:rPr>
              <a:t>bài</a:t>
            </a:r>
            <a:endParaRPr lang="en-US" sz="6600" b="1" dirty="0">
              <a:solidFill>
                <a:srgbClr val="00B05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69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52400" y="914400"/>
            <a:ext cx="240337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400" b="1" i="1" dirty="0">
                <a:solidFill>
                  <a:srgbClr val="9933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81000" y="4083918"/>
            <a:ext cx="861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mõ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altLang="en-US" sz="24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ội</a:t>
            </a:r>
            <a:r>
              <a:rPr lang="en-US" altLang="en-US" sz="24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múa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khướu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xướng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nhông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altLang="en-US" sz="2400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04800" y="457200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1:</a:t>
            </a:r>
          </a:p>
        </p:txBody>
      </p:sp>
      <p:pic>
        <p:nvPicPr>
          <p:cNvPr id="6" name="Picture 6" descr="co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17795"/>
            <a:ext cx="6283424" cy="38661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8254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87624" y="141568"/>
            <a:ext cx="8305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76250" y="4042073"/>
            <a:ext cx="80391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gảy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con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đu</a:t>
            </a:r>
            <a:r>
              <a:rPr lang="en-US" altLang="en-US" sz="2400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quay.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227013" y="141288"/>
            <a:ext cx="2438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2;</a:t>
            </a:r>
          </a:p>
        </p:txBody>
      </p:sp>
      <p:pic>
        <p:nvPicPr>
          <p:cNvPr id="5" name="nam.avi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723828"/>
            <a:ext cx="4648200" cy="3288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tre.avi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3233"/>
            <a:ext cx="4191000" cy="3408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245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tre tru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35695"/>
            <a:ext cx="4409256" cy="451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9" descr="tre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11510"/>
            <a:ext cx="4326062" cy="461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20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5" descr="n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75073"/>
            <a:ext cx="3888432" cy="2396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5" descr="rungcucphuong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123478"/>
            <a:ext cx="426720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nam 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45" y="2423461"/>
            <a:ext cx="4267200" cy="259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khe suo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600835"/>
            <a:ext cx="3888432" cy="241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6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6200" y="36008"/>
            <a:ext cx="1371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u="sng" dirty="0" err="1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altLang="en-US" sz="2400" b="1" u="sng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u="sng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3:</a:t>
            </a:r>
            <a:endParaRPr lang="en-US" altLang="en-US" sz="2400" b="1" u="sng" dirty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1043608" y="37236"/>
            <a:ext cx="7620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3108" y="987574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24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971600" y="1995686"/>
            <a:ext cx="6629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b="1" i="1" dirty="0" err="1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altLang="en-US" sz="2400" b="1" i="1" dirty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3695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000991" y="228600"/>
            <a:ext cx="702739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4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endParaRPr lang="en-US" altLang="en-US" sz="4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594140" y="1131590"/>
            <a:ext cx="5490027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4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en-US" sz="4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4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400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4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450063" y="1965145"/>
            <a:ext cx="842493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alt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1403648" y="3534805"/>
            <a:ext cx="525205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0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6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altLang="en-US" sz="28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7920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autoUpdateAnimBg="0"/>
      <p:bldP spid="4" grpId="0" autoUpdateAnimBg="0"/>
      <p:bldP spid="5" grpId="0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2"/>
          <p:cNvSpPr txBox="1">
            <a:spLocks noChangeArrowheads="1"/>
          </p:cNvSpPr>
          <p:nvPr/>
        </p:nvSpPr>
        <p:spPr bwMode="auto">
          <a:xfrm>
            <a:off x="2667000" y="228600"/>
            <a:ext cx="4419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latin typeface=".VnSouthernH" pitchFamily="34" charset="0"/>
              </a:rPr>
              <a:t>n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gµy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héi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rõng</a:t>
            </a:r>
            <a:r>
              <a:rPr lang="en-US" sz="3200" b="1" dirty="0">
                <a:solidFill>
                  <a:srgbClr val="FF0000"/>
                </a:solidFill>
                <a:latin typeface=".VnTime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.VnTime" pitchFamily="34" charset="0"/>
              </a:rPr>
              <a:t>xanh</a:t>
            </a:r>
            <a:endParaRPr lang="en-US" sz="3200" b="1" dirty="0">
              <a:solidFill>
                <a:srgbClr val="FF0000"/>
              </a:solidFill>
              <a:latin typeface=".VnTime" pitchFamily="34" charset="0"/>
            </a:endParaRPr>
          </a:p>
        </p:txBody>
      </p:sp>
      <p:sp>
        <p:nvSpPr>
          <p:cNvPr id="116739" name="Text Box 3"/>
          <p:cNvSpPr txBox="1">
            <a:spLocks noChangeArrowheads="1"/>
          </p:cNvSpPr>
          <p:nvPr/>
        </p:nvSpPr>
        <p:spPr bwMode="auto">
          <a:xfrm>
            <a:off x="553600" y="705494"/>
            <a:ext cx="35863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Sáng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rồi,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đừng ngủ nữa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Nào,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đi hội rừng xanh!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457200" y="2461558"/>
            <a:ext cx="397078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Khe suối gảy nhạc đàn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Khoác bao màu tươi 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non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6741" name="Text Box 5"/>
          <p:cNvSpPr txBox="1">
            <a:spLocks noChangeArrowheads="1"/>
          </p:cNvSpPr>
          <p:nvPr/>
        </p:nvSpPr>
        <p:spPr bwMode="auto">
          <a:xfrm>
            <a:off x="5181600" y="918924"/>
            <a:ext cx="3581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Công dẫn đầu đội múa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Khướu lĩnh xướng dàn ca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Thay đổi hoài màu da. </a:t>
            </a:r>
          </a:p>
        </p:txBody>
      </p:sp>
      <p:sp>
        <p:nvSpPr>
          <p:cNvPr id="116742" name="Text Box 6"/>
          <p:cNvSpPr txBox="1">
            <a:spLocks noChangeArrowheads="1"/>
          </p:cNvSpPr>
          <p:nvPr/>
        </p:nvSpPr>
        <p:spPr bwMode="auto">
          <a:xfrm>
            <a:off x="5105400" y="2713343"/>
            <a:ext cx="3352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Nấm mang ô đi hội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say 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kìa,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anh cọn nước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Đang chơi trò đu quay !</a:t>
            </a:r>
          </a:p>
        </p:txBody>
      </p:sp>
      <p:sp>
        <p:nvSpPr>
          <p:cNvPr id="116743" name="Text Box 7"/>
          <p:cNvSpPr txBox="1">
            <a:spLocks noChangeArrowheads="1"/>
          </p:cNvSpPr>
          <p:nvPr/>
        </p:nvSpPr>
        <p:spPr bwMode="auto">
          <a:xfrm>
            <a:off x="6435363" y="4371950"/>
            <a:ext cx="229307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99"/>
                </a:solidFill>
                <a:latin typeface="+mj-lt"/>
              </a:rPr>
              <a:t>Vương Trọng</a:t>
            </a:r>
          </a:p>
        </p:txBody>
      </p:sp>
      <p:sp>
        <p:nvSpPr>
          <p:cNvPr id="116744" name="Oval 8"/>
          <p:cNvSpPr>
            <a:spLocks noChangeArrowheads="1"/>
          </p:cNvSpPr>
          <p:nvPr/>
        </p:nvSpPr>
        <p:spPr bwMode="auto">
          <a:xfrm>
            <a:off x="2178627" y="807824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5" name="Oval 9"/>
          <p:cNvSpPr>
            <a:spLocks noChangeArrowheads="1"/>
          </p:cNvSpPr>
          <p:nvPr/>
        </p:nvSpPr>
        <p:spPr bwMode="auto">
          <a:xfrm>
            <a:off x="609600" y="1532304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6" name="Oval 10"/>
          <p:cNvSpPr>
            <a:spLocks noChangeArrowheads="1"/>
          </p:cNvSpPr>
          <p:nvPr/>
        </p:nvSpPr>
        <p:spPr bwMode="auto">
          <a:xfrm>
            <a:off x="457200" y="3657600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7" name="Oval 11"/>
          <p:cNvSpPr>
            <a:spLocks noChangeArrowheads="1"/>
          </p:cNvSpPr>
          <p:nvPr/>
        </p:nvSpPr>
        <p:spPr bwMode="auto">
          <a:xfrm>
            <a:off x="457200" y="3257550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8" name="Oval 12"/>
          <p:cNvSpPr>
            <a:spLocks noChangeArrowheads="1"/>
          </p:cNvSpPr>
          <p:nvPr/>
        </p:nvSpPr>
        <p:spPr bwMode="auto">
          <a:xfrm>
            <a:off x="6605155" y="3940103"/>
            <a:ext cx="13716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49" name="Oval 13"/>
          <p:cNvSpPr>
            <a:spLocks noChangeArrowheads="1"/>
          </p:cNvSpPr>
          <p:nvPr/>
        </p:nvSpPr>
        <p:spPr bwMode="auto">
          <a:xfrm>
            <a:off x="6851073" y="2800350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0" name="Oval 14"/>
          <p:cNvSpPr>
            <a:spLocks noChangeArrowheads="1"/>
          </p:cNvSpPr>
          <p:nvPr/>
        </p:nvSpPr>
        <p:spPr bwMode="auto">
          <a:xfrm>
            <a:off x="7010400" y="979274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1" name="Oval 15"/>
          <p:cNvSpPr>
            <a:spLocks noChangeArrowheads="1"/>
          </p:cNvSpPr>
          <p:nvPr/>
        </p:nvSpPr>
        <p:spPr bwMode="auto">
          <a:xfrm>
            <a:off x="6896100" y="2103704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2" name="Rectangle 16"/>
          <p:cNvSpPr>
            <a:spLocks noChangeArrowheads="1"/>
          </p:cNvSpPr>
          <p:nvPr/>
        </p:nvSpPr>
        <p:spPr bwMode="auto">
          <a:xfrm>
            <a:off x="1734344" y="1223105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3" name="Rectangle 17"/>
          <p:cNvSpPr>
            <a:spLocks noChangeArrowheads="1"/>
          </p:cNvSpPr>
          <p:nvPr/>
        </p:nvSpPr>
        <p:spPr bwMode="auto">
          <a:xfrm>
            <a:off x="5181600" y="1418004"/>
            <a:ext cx="2286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4" name="Rectangle 18"/>
          <p:cNvSpPr>
            <a:spLocks noChangeArrowheads="1"/>
          </p:cNvSpPr>
          <p:nvPr/>
        </p:nvSpPr>
        <p:spPr bwMode="auto">
          <a:xfrm>
            <a:off x="6300355" y="1760904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5" name="Rectangle 19"/>
          <p:cNvSpPr>
            <a:spLocks noChangeArrowheads="1"/>
          </p:cNvSpPr>
          <p:nvPr/>
        </p:nvSpPr>
        <p:spPr bwMode="auto">
          <a:xfrm>
            <a:off x="6248400" y="3246388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6" name="Rectangle 20"/>
          <p:cNvSpPr>
            <a:spLocks noChangeArrowheads="1"/>
          </p:cNvSpPr>
          <p:nvPr/>
        </p:nvSpPr>
        <p:spPr bwMode="auto">
          <a:xfrm>
            <a:off x="1333500" y="3028950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7" name="Rectangle 21"/>
          <p:cNvSpPr>
            <a:spLocks noChangeArrowheads="1"/>
          </p:cNvSpPr>
          <p:nvPr/>
        </p:nvSpPr>
        <p:spPr bwMode="auto">
          <a:xfrm>
            <a:off x="1206593" y="2570468"/>
            <a:ext cx="1981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8" name="Rectangle 22"/>
          <p:cNvSpPr>
            <a:spLocks noChangeArrowheads="1"/>
          </p:cNvSpPr>
          <p:nvPr/>
        </p:nvSpPr>
        <p:spPr bwMode="auto">
          <a:xfrm>
            <a:off x="1277144" y="1943100"/>
            <a:ext cx="2438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6759" name="Rectangle 23"/>
          <p:cNvSpPr>
            <a:spLocks noChangeArrowheads="1"/>
          </p:cNvSpPr>
          <p:nvPr/>
        </p:nvSpPr>
        <p:spPr bwMode="auto">
          <a:xfrm>
            <a:off x="5943600" y="3600450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0989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67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67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6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6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16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67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67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6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116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6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1" dur="2000"/>
                                        <p:tgtEl>
                                          <p:spTgt spid="116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116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16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6" dur="2000"/>
                                        <p:tgtEl>
                                          <p:spTgt spid="116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1" dur="1" fill="hold"/>
                                        <p:tgtEl>
                                          <p:spTgt spid="11674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116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16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6" dur="2000"/>
                                        <p:tgtEl>
                                          <p:spTgt spid="116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44" grpId="0" animBg="1"/>
      <p:bldP spid="116745" grpId="0" animBg="1"/>
      <p:bldP spid="116746" grpId="0" animBg="1"/>
      <p:bldP spid="116747" grpId="0" animBg="1"/>
      <p:bldP spid="116748" grpId="0" animBg="1"/>
      <p:bldP spid="116749" grpId="0" animBg="1"/>
      <p:bldP spid="116750" grpId="0" animBg="1"/>
      <p:bldP spid="116751" grpId="0" animBg="1"/>
      <p:bldP spid="116752" grpId="0" animBg="1"/>
      <p:bldP spid="116753" grpId="0" animBg="1"/>
      <p:bldP spid="116754" grpId="0" animBg="1"/>
      <p:bldP spid="116755" grpId="0" animBg="1"/>
      <p:bldP spid="116756" grpId="0" animBg="1"/>
      <p:bldP spid="116757" grpId="0" animBg="1"/>
      <p:bldP spid="116758" grpId="0" animBg="1"/>
      <p:bldP spid="11675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2"/>
          <p:cNvSpPr txBox="1">
            <a:spLocks noChangeArrowheads="1"/>
          </p:cNvSpPr>
          <p:nvPr/>
        </p:nvSpPr>
        <p:spPr bwMode="auto">
          <a:xfrm>
            <a:off x="2590800" y="228600"/>
            <a:ext cx="38862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  <a:latin typeface=".VnSouthernH" pitchFamily="34" charset="0"/>
              </a:rPr>
              <a:t>n</a:t>
            </a:r>
            <a:r>
              <a:rPr lang="en-US" sz="3200" b="1">
                <a:solidFill>
                  <a:schemeClr val="accent2"/>
                </a:solidFill>
                <a:latin typeface=".VnTime" pitchFamily="34" charset="0"/>
              </a:rPr>
              <a:t>gµy héi rõng xanh</a:t>
            </a:r>
          </a:p>
        </p:txBody>
      </p:sp>
      <p:sp>
        <p:nvSpPr>
          <p:cNvPr id="118787" name="Text Box 3"/>
          <p:cNvSpPr txBox="1">
            <a:spLocks noChangeArrowheads="1"/>
          </p:cNvSpPr>
          <p:nvPr/>
        </p:nvSpPr>
        <p:spPr bwMode="auto">
          <a:xfrm>
            <a:off x="533400" y="1018311"/>
            <a:ext cx="3606552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mõ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Sáng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rồi,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đừng ngủ nữa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Nào,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đi hội rừng xanh!</a:t>
            </a:r>
          </a:p>
        </p:txBody>
      </p:sp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457200" y="2857501"/>
            <a:ext cx="350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Khe suối gảy nhạc đàn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Khoác bao màu tươi non</a:t>
            </a:r>
          </a:p>
        </p:txBody>
      </p:sp>
      <p:sp>
        <p:nvSpPr>
          <p:cNvPr id="118789" name="Text Box 5"/>
          <p:cNvSpPr txBox="1">
            <a:spLocks noChangeArrowheads="1"/>
          </p:cNvSpPr>
          <p:nvPr/>
        </p:nvSpPr>
        <p:spPr bwMode="auto">
          <a:xfrm>
            <a:off x="4932040" y="971551"/>
            <a:ext cx="38309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Công dẫn đầu đội múa</a:t>
            </a:r>
          </a:p>
          <a:p>
            <a:r>
              <a:rPr lang="vi-VN" sz="2400" dirty="0">
                <a:latin typeface="+mj-lt"/>
              </a:rPr>
              <a:t>Khướu lĩnh xướng dàn ca</a:t>
            </a:r>
          </a:p>
          <a:p>
            <a:r>
              <a:rPr lang="en-US" sz="2400" dirty="0" err="1">
                <a:latin typeface="+mj-lt"/>
              </a:rPr>
              <a:t>Kì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nhông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diễn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ảo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thuật</a:t>
            </a:r>
            <a:r>
              <a:rPr lang="en-US" sz="2400" dirty="0">
                <a:latin typeface="+mj-lt"/>
              </a:rPr>
              <a:t> </a:t>
            </a:r>
          </a:p>
          <a:p>
            <a:r>
              <a:rPr lang="vi-VN" sz="2400" dirty="0">
                <a:latin typeface="+mj-lt"/>
              </a:rPr>
              <a:t>Thay đổi hoài màu da. </a:t>
            </a:r>
          </a:p>
        </p:txBody>
      </p:sp>
      <p:sp>
        <p:nvSpPr>
          <p:cNvPr id="118790" name="Text Box 6"/>
          <p:cNvSpPr txBox="1">
            <a:spLocks noChangeArrowheads="1"/>
          </p:cNvSpPr>
          <p:nvPr/>
        </p:nvSpPr>
        <p:spPr bwMode="auto">
          <a:xfrm>
            <a:off x="4871769" y="2800351"/>
            <a:ext cx="358643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dirty="0">
                <a:latin typeface="+mj-lt"/>
              </a:rPr>
              <a:t>Nấm mang ô đi hội</a:t>
            </a:r>
          </a:p>
          <a:p>
            <a:r>
              <a:rPr lang="en-US" sz="2400" dirty="0" err="1">
                <a:latin typeface="+mj-lt"/>
              </a:rPr>
              <a:t>Tới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suối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nhìn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+mj-lt"/>
              </a:rPr>
              <a:t>mê</a:t>
            </a:r>
            <a:r>
              <a:rPr lang="en-US" sz="2400" dirty="0">
                <a:latin typeface="+mj-lt"/>
              </a:rPr>
              <a:t> say :</a:t>
            </a:r>
          </a:p>
          <a:p>
            <a:r>
              <a:rPr lang="vi-VN" sz="2400" dirty="0">
                <a:latin typeface="+mj-lt"/>
              </a:rPr>
              <a:t>Ơ kìa , anh cọn nước</a:t>
            </a:r>
          </a:p>
          <a:p>
            <a:r>
              <a:rPr lang="vi-VN" sz="2400" dirty="0">
                <a:latin typeface="+mj-lt"/>
              </a:rPr>
              <a:t>Đang chơi trò đu quay !</a:t>
            </a:r>
          </a:p>
        </p:txBody>
      </p:sp>
      <p:sp>
        <p:nvSpPr>
          <p:cNvPr id="118791" name="Text Box 7"/>
          <p:cNvSpPr txBox="1">
            <a:spLocks noChangeArrowheads="1"/>
          </p:cNvSpPr>
          <p:nvPr/>
        </p:nvSpPr>
        <p:spPr bwMode="auto">
          <a:xfrm>
            <a:off x="6180779" y="4540827"/>
            <a:ext cx="25268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99"/>
                </a:solidFill>
                <a:latin typeface="+mj-lt"/>
              </a:rPr>
              <a:t>Vương Trọng</a:t>
            </a:r>
          </a:p>
        </p:txBody>
      </p:sp>
      <p:sp>
        <p:nvSpPr>
          <p:cNvPr id="118792" name="Oval 8"/>
          <p:cNvSpPr>
            <a:spLocks noChangeArrowheads="1"/>
          </p:cNvSpPr>
          <p:nvPr/>
        </p:nvSpPr>
        <p:spPr bwMode="auto">
          <a:xfrm>
            <a:off x="2274331" y="1085850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3" name="Oval 9"/>
          <p:cNvSpPr>
            <a:spLocks noChangeArrowheads="1"/>
          </p:cNvSpPr>
          <p:nvPr/>
        </p:nvSpPr>
        <p:spPr bwMode="auto">
          <a:xfrm>
            <a:off x="564573" y="1865168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4" name="Oval 10"/>
          <p:cNvSpPr>
            <a:spLocks noChangeArrowheads="1"/>
          </p:cNvSpPr>
          <p:nvPr/>
        </p:nvSpPr>
        <p:spPr bwMode="auto">
          <a:xfrm>
            <a:off x="2438400" y="4114800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5" name="Oval 11"/>
          <p:cNvSpPr>
            <a:spLocks noChangeArrowheads="1"/>
          </p:cNvSpPr>
          <p:nvPr/>
        </p:nvSpPr>
        <p:spPr bwMode="auto">
          <a:xfrm>
            <a:off x="2057400" y="3714750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6" name="Oval 12"/>
          <p:cNvSpPr>
            <a:spLocks noChangeArrowheads="1"/>
          </p:cNvSpPr>
          <p:nvPr/>
        </p:nvSpPr>
        <p:spPr bwMode="auto">
          <a:xfrm>
            <a:off x="6934200" y="4057650"/>
            <a:ext cx="13716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7" name="Oval 13"/>
          <p:cNvSpPr>
            <a:spLocks noChangeArrowheads="1"/>
          </p:cNvSpPr>
          <p:nvPr/>
        </p:nvSpPr>
        <p:spPr bwMode="auto">
          <a:xfrm>
            <a:off x="6858000" y="2857500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8" name="Oval 14"/>
          <p:cNvSpPr>
            <a:spLocks noChangeArrowheads="1"/>
          </p:cNvSpPr>
          <p:nvPr/>
        </p:nvSpPr>
        <p:spPr bwMode="auto">
          <a:xfrm>
            <a:off x="7010400" y="1028700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799" name="Oval 15"/>
          <p:cNvSpPr>
            <a:spLocks noChangeArrowheads="1"/>
          </p:cNvSpPr>
          <p:nvPr/>
        </p:nvSpPr>
        <p:spPr bwMode="auto">
          <a:xfrm>
            <a:off x="7010400" y="2228850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0" name="Rectangle 16"/>
          <p:cNvSpPr>
            <a:spLocks noChangeArrowheads="1"/>
          </p:cNvSpPr>
          <p:nvPr/>
        </p:nvSpPr>
        <p:spPr bwMode="auto">
          <a:xfrm>
            <a:off x="1828800" y="1865168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1" name="Rectangle 17"/>
          <p:cNvSpPr>
            <a:spLocks noChangeArrowheads="1"/>
          </p:cNvSpPr>
          <p:nvPr/>
        </p:nvSpPr>
        <p:spPr bwMode="auto">
          <a:xfrm>
            <a:off x="5257800" y="1428750"/>
            <a:ext cx="2286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2" name="Rectangle 18"/>
          <p:cNvSpPr>
            <a:spLocks noChangeArrowheads="1"/>
          </p:cNvSpPr>
          <p:nvPr/>
        </p:nvSpPr>
        <p:spPr bwMode="auto">
          <a:xfrm>
            <a:off x="6453580" y="1836593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3" name="Rectangle 19"/>
          <p:cNvSpPr>
            <a:spLocks noChangeArrowheads="1"/>
          </p:cNvSpPr>
          <p:nvPr/>
        </p:nvSpPr>
        <p:spPr bwMode="auto">
          <a:xfrm>
            <a:off x="6248400" y="3314700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4" name="Rectangle 20"/>
          <p:cNvSpPr>
            <a:spLocks noChangeArrowheads="1"/>
          </p:cNvSpPr>
          <p:nvPr/>
        </p:nvSpPr>
        <p:spPr bwMode="auto">
          <a:xfrm>
            <a:off x="228600" y="3730336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5" name="Rectangle 21"/>
          <p:cNvSpPr>
            <a:spLocks noChangeArrowheads="1"/>
          </p:cNvSpPr>
          <p:nvPr/>
        </p:nvSpPr>
        <p:spPr bwMode="auto">
          <a:xfrm>
            <a:off x="1503218" y="2961409"/>
            <a:ext cx="1981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6" name="Rectangle 22"/>
          <p:cNvSpPr>
            <a:spLocks noChangeArrowheads="1"/>
          </p:cNvSpPr>
          <p:nvPr/>
        </p:nvSpPr>
        <p:spPr bwMode="auto">
          <a:xfrm>
            <a:off x="1295400" y="2271048"/>
            <a:ext cx="2438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7" name="Rectangle 23"/>
          <p:cNvSpPr>
            <a:spLocks noChangeArrowheads="1"/>
          </p:cNvSpPr>
          <p:nvPr/>
        </p:nvSpPr>
        <p:spPr bwMode="auto">
          <a:xfrm>
            <a:off x="6317673" y="3657600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8" name="Rectangle 24"/>
          <p:cNvSpPr>
            <a:spLocks noChangeArrowheads="1"/>
          </p:cNvSpPr>
          <p:nvPr/>
        </p:nvSpPr>
        <p:spPr bwMode="auto">
          <a:xfrm>
            <a:off x="564573" y="1018311"/>
            <a:ext cx="1676400" cy="3429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09" name="Rectangle 25"/>
          <p:cNvSpPr>
            <a:spLocks noChangeArrowheads="1"/>
          </p:cNvSpPr>
          <p:nvPr/>
        </p:nvSpPr>
        <p:spPr bwMode="auto">
          <a:xfrm>
            <a:off x="384464" y="4084261"/>
            <a:ext cx="1676400" cy="3429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10" name="Rectangle 26"/>
          <p:cNvSpPr>
            <a:spLocks noChangeArrowheads="1"/>
          </p:cNvSpPr>
          <p:nvPr/>
        </p:nvSpPr>
        <p:spPr bwMode="auto">
          <a:xfrm>
            <a:off x="4880264" y="4042697"/>
            <a:ext cx="1676400" cy="3429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11" name="Rectangle 27"/>
          <p:cNvSpPr>
            <a:spLocks noChangeArrowheads="1"/>
          </p:cNvSpPr>
          <p:nvPr/>
        </p:nvSpPr>
        <p:spPr bwMode="auto">
          <a:xfrm>
            <a:off x="5105400" y="1018311"/>
            <a:ext cx="1676400" cy="3429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12" name="Rectangle 28"/>
          <p:cNvSpPr>
            <a:spLocks noChangeArrowheads="1"/>
          </p:cNvSpPr>
          <p:nvPr/>
        </p:nvSpPr>
        <p:spPr bwMode="auto">
          <a:xfrm>
            <a:off x="5029200" y="2156748"/>
            <a:ext cx="1676400" cy="3429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13" name="Rectangle 29"/>
          <p:cNvSpPr>
            <a:spLocks noChangeArrowheads="1"/>
          </p:cNvSpPr>
          <p:nvPr/>
        </p:nvSpPr>
        <p:spPr bwMode="auto">
          <a:xfrm>
            <a:off x="4777180" y="2867891"/>
            <a:ext cx="1676400" cy="3429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14" name="Oval 30"/>
          <p:cNvSpPr>
            <a:spLocks noChangeArrowheads="1"/>
          </p:cNvSpPr>
          <p:nvPr/>
        </p:nvSpPr>
        <p:spPr bwMode="auto">
          <a:xfrm>
            <a:off x="5029200" y="1779443"/>
            <a:ext cx="1295400" cy="4000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200">
              <a:solidFill>
                <a:srgbClr val="FF00FF"/>
              </a:solidFill>
              <a:latin typeface=".VnTime" pitchFamily="34" charset="0"/>
            </a:endParaRPr>
          </a:p>
        </p:txBody>
      </p:sp>
      <p:sp>
        <p:nvSpPr>
          <p:cNvPr id="118815" name="Rectangle 31"/>
          <p:cNvSpPr>
            <a:spLocks noChangeArrowheads="1"/>
          </p:cNvSpPr>
          <p:nvPr/>
        </p:nvSpPr>
        <p:spPr bwMode="auto">
          <a:xfrm>
            <a:off x="564573" y="2971800"/>
            <a:ext cx="7620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16" name="Oval 32"/>
          <p:cNvSpPr>
            <a:spLocks noChangeArrowheads="1"/>
          </p:cNvSpPr>
          <p:nvPr/>
        </p:nvSpPr>
        <p:spPr bwMode="auto">
          <a:xfrm>
            <a:off x="495300" y="1527781"/>
            <a:ext cx="1143000" cy="2857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17" name="Rectangle 33"/>
          <p:cNvSpPr>
            <a:spLocks noChangeArrowheads="1"/>
          </p:cNvSpPr>
          <p:nvPr/>
        </p:nvSpPr>
        <p:spPr bwMode="auto">
          <a:xfrm>
            <a:off x="1828800" y="1584931"/>
            <a:ext cx="19050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18" name="Oval 34"/>
          <p:cNvSpPr>
            <a:spLocks noChangeArrowheads="1"/>
          </p:cNvSpPr>
          <p:nvPr/>
        </p:nvSpPr>
        <p:spPr bwMode="auto">
          <a:xfrm>
            <a:off x="2274331" y="3314700"/>
            <a:ext cx="1143000" cy="342900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19" name="Oval 35"/>
          <p:cNvSpPr>
            <a:spLocks noChangeArrowheads="1"/>
          </p:cNvSpPr>
          <p:nvPr/>
        </p:nvSpPr>
        <p:spPr bwMode="auto">
          <a:xfrm>
            <a:off x="481446" y="3314700"/>
            <a:ext cx="1143000" cy="342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8820" name="Oval 36"/>
          <p:cNvSpPr>
            <a:spLocks noChangeArrowheads="1"/>
          </p:cNvSpPr>
          <p:nvPr/>
        </p:nvSpPr>
        <p:spPr bwMode="auto">
          <a:xfrm>
            <a:off x="4876800" y="3257550"/>
            <a:ext cx="1143000" cy="3429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89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8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18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1881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18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8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8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18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18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8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4" dur="2000"/>
                                        <p:tgtEl>
                                          <p:spTgt spid="118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9" dur="2000"/>
                                        <p:tgtEl>
                                          <p:spTgt spid="118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4" dur="2000"/>
                                        <p:tgtEl>
                                          <p:spTgt spid="118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18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08" grpId="0" animBg="1"/>
      <p:bldP spid="118809" grpId="0" animBg="1"/>
      <p:bldP spid="118810" grpId="0" animBg="1"/>
      <p:bldP spid="118811" grpId="0" animBg="1"/>
      <p:bldP spid="118812" grpId="0" animBg="1"/>
      <p:bldP spid="118813" grpId="0" animBg="1"/>
      <p:bldP spid="118814" grpId="0" animBg="1"/>
      <p:bldP spid="118815" grpId="0" animBg="1"/>
      <p:bldP spid="118816" grpId="0" animBg="1"/>
      <p:bldP spid="118817" grpId="0" animBg="1"/>
      <p:bldP spid="118818" grpId="0" animBg="1"/>
      <p:bldP spid="118819" grpId="0" animBg="1"/>
      <p:bldP spid="11882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2"/>
          <p:cNvSpPr txBox="1">
            <a:spLocks noChangeArrowheads="1"/>
          </p:cNvSpPr>
          <p:nvPr/>
        </p:nvSpPr>
        <p:spPr bwMode="auto">
          <a:xfrm>
            <a:off x="2438400" y="342900"/>
            <a:ext cx="4038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>
                <a:solidFill>
                  <a:srgbClr val="CC00FF"/>
                </a:solidFill>
                <a:latin typeface=".VnSouthernH" pitchFamily="34" charset="0"/>
              </a:rPr>
              <a:t>n</a:t>
            </a:r>
            <a:r>
              <a:rPr lang="en-US" sz="3200" b="1">
                <a:solidFill>
                  <a:srgbClr val="CC00FF"/>
                </a:solidFill>
                <a:latin typeface=".VnTime" pitchFamily="34" charset="0"/>
              </a:rPr>
              <a:t>gµy héi rõng xanh</a:t>
            </a: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533400" y="1028701"/>
            <a:ext cx="3352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err="1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400" dirty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gõ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400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mõ</a:t>
            </a:r>
            <a:endParaRPr lang="en-US" sz="2400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Sáng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rồi,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đừng ngủ nữa</a:t>
            </a:r>
          </a:p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Nào,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đi hội rừng xanh!</a:t>
            </a:r>
          </a:p>
        </p:txBody>
      </p:sp>
      <p:sp>
        <p:nvSpPr>
          <p:cNvPr id="120836" name="Text Box 4"/>
          <p:cNvSpPr txBox="1">
            <a:spLocks noChangeArrowheads="1"/>
          </p:cNvSpPr>
          <p:nvPr/>
        </p:nvSpPr>
        <p:spPr bwMode="auto">
          <a:xfrm>
            <a:off x="457200" y="2857501"/>
            <a:ext cx="35052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Khe suối gảy nhạc đàn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áo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Khoác bao màu tươi non</a:t>
            </a:r>
          </a:p>
        </p:txBody>
      </p:sp>
      <p:sp>
        <p:nvSpPr>
          <p:cNvPr id="120837" name="Text Box 5"/>
          <p:cNvSpPr txBox="1">
            <a:spLocks noChangeArrowheads="1"/>
          </p:cNvSpPr>
          <p:nvPr/>
        </p:nvSpPr>
        <p:spPr bwMode="auto">
          <a:xfrm>
            <a:off x="5181600" y="971551"/>
            <a:ext cx="35814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ô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ng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dẫn đầu đội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ú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endParaRPr lang="vi-VN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Khướu lĩnh xướng dàn ca</a:t>
            </a:r>
          </a:p>
          <a:p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Thay đổi hoài màu da. </a:t>
            </a:r>
          </a:p>
        </p:txBody>
      </p:sp>
      <p:sp>
        <p:nvSpPr>
          <p:cNvPr id="120838" name="Text Box 6"/>
          <p:cNvSpPr txBox="1">
            <a:spLocks noChangeArrowheads="1"/>
          </p:cNvSpPr>
          <p:nvPr/>
        </p:nvSpPr>
        <p:spPr bwMode="auto">
          <a:xfrm>
            <a:off x="5105400" y="2800351"/>
            <a:ext cx="3352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Nấm mang ô đi hội</a:t>
            </a:r>
          </a:p>
          <a:p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suối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say :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Ơ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kìa,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anh cọn nước</a:t>
            </a: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Đang chơi trò đu quay !</a:t>
            </a:r>
          </a:p>
        </p:txBody>
      </p:sp>
      <p:sp>
        <p:nvSpPr>
          <p:cNvPr id="120839" name="Text Box 7"/>
          <p:cNvSpPr txBox="1">
            <a:spLocks noChangeArrowheads="1"/>
          </p:cNvSpPr>
          <p:nvPr/>
        </p:nvSpPr>
        <p:spPr bwMode="auto">
          <a:xfrm>
            <a:off x="6397336" y="4437552"/>
            <a:ext cx="2057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Vương Trọng</a:t>
            </a:r>
          </a:p>
        </p:txBody>
      </p:sp>
      <p:sp>
        <p:nvSpPr>
          <p:cNvPr id="120840" name="Oval 8"/>
          <p:cNvSpPr>
            <a:spLocks noChangeArrowheads="1"/>
          </p:cNvSpPr>
          <p:nvPr/>
        </p:nvSpPr>
        <p:spPr bwMode="auto">
          <a:xfrm>
            <a:off x="2286000" y="1065386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1" name="Oval 9"/>
          <p:cNvSpPr>
            <a:spLocks noChangeArrowheads="1"/>
          </p:cNvSpPr>
          <p:nvPr/>
        </p:nvSpPr>
        <p:spPr bwMode="auto">
          <a:xfrm>
            <a:off x="533400" y="1875559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2" name="Oval 10"/>
          <p:cNvSpPr>
            <a:spLocks noChangeArrowheads="1"/>
          </p:cNvSpPr>
          <p:nvPr/>
        </p:nvSpPr>
        <p:spPr bwMode="auto">
          <a:xfrm>
            <a:off x="2438400" y="4114800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3" name="Oval 11"/>
          <p:cNvSpPr>
            <a:spLocks noChangeArrowheads="1"/>
          </p:cNvSpPr>
          <p:nvPr/>
        </p:nvSpPr>
        <p:spPr bwMode="auto">
          <a:xfrm>
            <a:off x="1880755" y="3735532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4" name="Oval 12"/>
          <p:cNvSpPr>
            <a:spLocks noChangeArrowheads="1"/>
          </p:cNvSpPr>
          <p:nvPr/>
        </p:nvSpPr>
        <p:spPr bwMode="auto">
          <a:xfrm>
            <a:off x="6934200" y="4057650"/>
            <a:ext cx="13716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5" name="Oval 13"/>
          <p:cNvSpPr>
            <a:spLocks noChangeArrowheads="1"/>
          </p:cNvSpPr>
          <p:nvPr/>
        </p:nvSpPr>
        <p:spPr bwMode="auto">
          <a:xfrm>
            <a:off x="6793888" y="2837353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6" name="Oval 14"/>
          <p:cNvSpPr>
            <a:spLocks noChangeArrowheads="1"/>
          </p:cNvSpPr>
          <p:nvPr/>
        </p:nvSpPr>
        <p:spPr bwMode="auto">
          <a:xfrm>
            <a:off x="6896100" y="988579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7" name="Oval 15"/>
          <p:cNvSpPr>
            <a:spLocks noChangeArrowheads="1"/>
          </p:cNvSpPr>
          <p:nvPr/>
        </p:nvSpPr>
        <p:spPr bwMode="auto">
          <a:xfrm>
            <a:off x="6972300" y="2171700"/>
            <a:ext cx="1143000" cy="3429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8" name="Rectangle 16"/>
          <p:cNvSpPr>
            <a:spLocks noChangeArrowheads="1"/>
          </p:cNvSpPr>
          <p:nvPr/>
        </p:nvSpPr>
        <p:spPr bwMode="auto">
          <a:xfrm>
            <a:off x="1905000" y="1543050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49" name="Rectangle 17"/>
          <p:cNvSpPr>
            <a:spLocks noChangeArrowheads="1"/>
          </p:cNvSpPr>
          <p:nvPr/>
        </p:nvSpPr>
        <p:spPr bwMode="auto">
          <a:xfrm>
            <a:off x="5257800" y="1465753"/>
            <a:ext cx="22860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0" name="Rectangle 18"/>
          <p:cNvSpPr>
            <a:spLocks noChangeArrowheads="1"/>
          </p:cNvSpPr>
          <p:nvPr/>
        </p:nvSpPr>
        <p:spPr bwMode="auto">
          <a:xfrm>
            <a:off x="6553200" y="1818409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1" name="Rectangle 19"/>
          <p:cNvSpPr>
            <a:spLocks noChangeArrowheads="1"/>
          </p:cNvSpPr>
          <p:nvPr/>
        </p:nvSpPr>
        <p:spPr bwMode="auto">
          <a:xfrm>
            <a:off x="6078682" y="3673187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2" name="Rectangle 20"/>
          <p:cNvSpPr>
            <a:spLocks noChangeArrowheads="1"/>
          </p:cNvSpPr>
          <p:nvPr/>
        </p:nvSpPr>
        <p:spPr bwMode="auto">
          <a:xfrm>
            <a:off x="228600" y="3356581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3" name="Rectangle 21"/>
          <p:cNvSpPr>
            <a:spLocks noChangeArrowheads="1"/>
          </p:cNvSpPr>
          <p:nvPr/>
        </p:nvSpPr>
        <p:spPr bwMode="auto">
          <a:xfrm>
            <a:off x="1638300" y="2971800"/>
            <a:ext cx="1981200" cy="285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4" name="Rectangle 22"/>
          <p:cNvSpPr>
            <a:spLocks noChangeArrowheads="1"/>
          </p:cNvSpPr>
          <p:nvPr/>
        </p:nvSpPr>
        <p:spPr bwMode="auto">
          <a:xfrm>
            <a:off x="1295400" y="2286000"/>
            <a:ext cx="24384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5" name="Rectangle 23"/>
          <p:cNvSpPr>
            <a:spLocks noChangeArrowheads="1"/>
          </p:cNvSpPr>
          <p:nvPr/>
        </p:nvSpPr>
        <p:spPr bwMode="auto">
          <a:xfrm>
            <a:off x="6245680" y="3299114"/>
            <a:ext cx="1981200" cy="228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6" name="Rectangle 24"/>
          <p:cNvSpPr>
            <a:spLocks noChangeArrowheads="1"/>
          </p:cNvSpPr>
          <p:nvPr/>
        </p:nvSpPr>
        <p:spPr bwMode="auto">
          <a:xfrm>
            <a:off x="550718" y="1014556"/>
            <a:ext cx="1676400" cy="3429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7" name="Rectangle 25"/>
          <p:cNvSpPr>
            <a:spLocks noChangeArrowheads="1"/>
          </p:cNvSpPr>
          <p:nvPr/>
        </p:nvSpPr>
        <p:spPr bwMode="auto">
          <a:xfrm>
            <a:off x="323528" y="4027111"/>
            <a:ext cx="1676400" cy="3429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8" name="Rectangle 26"/>
          <p:cNvSpPr>
            <a:spLocks noChangeArrowheads="1"/>
          </p:cNvSpPr>
          <p:nvPr/>
        </p:nvSpPr>
        <p:spPr bwMode="auto">
          <a:xfrm>
            <a:off x="5119998" y="4000817"/>
            <a:ext cx="1676400" cy="3429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59" name="Rectangle 27"/>
          <p:cNvSpPr>
            <a:spLocks noChangeArrowheads="1"/>
          </p:cNvSpPr>
          <p:nvPr/>
        </p:nvSpPr>
        <p:spPr bwMode="auto">
          <a:xfrm>
            <a:off x="5257800" y="988579"/>
            <a:ext cx="1676400" cy="3429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0" name="Rectangle 28"/>
          <p:cNvSpPr>
            <a:spLocks noChangeArrowheads="1"/>
          </p:cNvSpPr>
          <p:nvPr/>
        </p:nvSpPr>
        <p:spPr bwMode="auto">
          <a:xfrm>
            <a:off x="5295900" y="2198311"/>
            <a:ext cx="1676400" cy="3429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1" name="Rectangle 29"/>
          <p:cNvSpPr>
            <a:spLocks noChangeArrowheads="1"/>
          </p:cNvSpPr>
          <p:nvPr/>
        </p:nvSpPr>
        <p:spPr bwMode="auto">
          <a:xfrm>
            <a:off x="5081898" y="2867891"/>
            <a:ext cx="1676400" cy="342900"/>
          </a:xfrm>
          <a:prstGeom prst="rect">
            <a:avLst/>
          </a:prstGeom>
          <a:solidFill>
            <a:srgbClr val="CC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2" name="Oval 30"/>
          <p:cNvSpPr>
            <a:spLocks noChangeArrowheads="1"/>
          </p:cNvSpPr>
          <p:nvPr/>
        </p:nvSpPr>
        <p:spPr bwMode="auto">
          <a:xfrm>
            <a:off x="5113071" y="1771650"/>
            <a:ext cx="1295400" cy="400050"/>
          </a:xfrm>
          <a:prstGeom prst="ellipse">
            <a:avLst/>
          </a:prstGeom>
          <a:solidFill>
            <a:srgbClr val="FF00FF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sz="3200">
              <a:solidFill>
                <a:srgbClr val="FF00FF"/>
              </a:solidFill>
              <a:latin typeface=".VnTime" pitchFamily="34" charset="0"/>
            </a:endParaRPr>
          </a:p>
        </p:txBody>
      </p:sp>
      <p:sp>
        <p:nvSpPr>
          <p:cNvPr id="120863" name="Rectangle 31"/>
          <p:cNvSpPr>
            <a:spLocks noChangeArrowheads="1"/>
          </p:cNvSpPr>
          <p:nvPr/>
        </p:nvSpPr>
        <p:spPr bwMode="auto">
          <a:xfrm>
            <a:off x="606136" y="2971800"/>
            <a:ext cx="7620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4" name="Oval 32"/>
          <p:cNvSpPr>
            <a:spLocks noChangeArrowheads="1"/>
          </p:cNvSpPr>
          <p:nvPr/>
        </p:nvSpPr>
        <p:spPr bwMode="auto">
          <a:xfrm>
            <a:off x="571500" y="1470631"/>
            <a:ext cx="1143000" cy="285750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5" name="Rectangle 33"/>
          <p:cNvSpPr>
            <a:spLocks noChangeArrowheads="1"/>
          </p:cNvSpPr>
          <p:nvPr/>
        </p:nvSpPr>
        <p:spPr bwMode="auto">
          <a:xfrm>
            <a:off x="1842655" y="1932709"/>
            <a:ext cx="1905000" cy="228600"/>
          </a:xfrm>
          <a:prstGeom prst="rect">
            <a:avLst/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6" name="Oval 34"/>
          <p:cNvSpPr>
            <a:spLocks noChangeArrowheads="1"/>
          </p:cNvSpPr>
          <p:nvPr/>
        </p:nvSpPr>
        <p:spPr bwMode="auto">
          <a:xfrm>
            <a:off x="2154382" y="3242281"/>
            <a:ext cx="1143000" cy="342900"/>
          </a:xfrm>
          <a:prstGeom prst="ellipse">
            <a:avLst/>
          </a:prstGeom>
          <a:solidFill>
            <a:srgbClr val="CC00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7" name="Oval 35"/>
          <p:cNvSpPr>
            <a:spLocks noChangeArrowheads="1"/>
          </p:cNvSpPr>
          <p:nvPr/>
        </p:nvSpPr>
        <p:spPr bwMode="auto">
          <a:xfrm>
            <a:off x="460664" y="3657917"/>
            <a:ext cx="1143000" cy="342900"/>
          </a:xfrm>
          <a:prstGeom prst="ellipse">
            <a:avLst/>
          </a:prstGeom>
          <a:solidFill>
            <a:srgbClr val="FF33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0868" name="Oval 36"/>
          <p:cNvSpPr>
            <a:spLocks noChangeArrowheads="1"/>
          </p:cNvSpPr>
          <p:nvPr/>
        </p:nvSpPr>
        <p:spPr bwMode="auto">
          <a:xfrm>
            <a:off x="5062038" y="3221182"/>
            <a:ext cx="1143000" cy="342900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86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2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2" dur="500"/>
                                        <p:tgtEl>
                                          <p:spTgt spid="1208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2" dur="2000"/>
                                        <p:tgtEl>
                                          <p:spTgt spid="1208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7" dur="2000"/>
                                        <p:tgtEl>
                                          <p:spTgt spid="1208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42" dur="2000"/>
                                        <p:tgtEl>
                                          <p:spTgt spid="120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47" dur="500"/>
                                        <p:tgtEl>
                                          <p:spTgt spid="1208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2" dur="500"/>
                                        <p:tgtEl>
                                          <p:spTgt spid="1208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57" dur="5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2" dur="20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67" dur="5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2" dur="5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84" dur="20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89" dur="500"/>
                                        <p:tgtEl>
                                          <p:spTgt spid="1208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4" dur="2000"/>
                                        <p:tgtEl>
                                          <p:spTgt spid="120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9" dur="2000"/>
                                        <p:tgtEl>
                                          <p:spTgt spid="1208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104" dur="500"/>
                                        <p:tgtEl>
                                          <p:spTgt spid="1208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109" dur="5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4" dur="2000"/>
                                        <p:tgtEl>
                                          <p:spTgt spid="1208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9" dur="500"/>
                                        <p:tgtEl>
                                          <p:spTgt spid="1208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4" dur="2000"/>
                                        <p:tgtEl>
                                          <p:spTgt spid="1208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29" dur="20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8" presetClass="exit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34" dur="500"/>
                                        <p:tgtEl>
                                          <p:spTgt spid="120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3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139" dur="20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 nodeType="clickPar">
                      <p:stCondLst>
                        <p:cond delay="indefinite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4" dur="20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 nodeType="clickPar">
                      <p:stCondLst>
                        <p:cond delay="indefinite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/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40" grpId="0" animBg="1"/>
      <p:bldP spid="120841" grpId="0" animBg="1"/>
      <p:bldP spid="120842" grpId="0" animBg="1"/>
      <p:bldP spid="120843" grpId="0" animBg="1"/>
      <p:bldP spid="120844" grpId="0" animBg="1"/>
      <p:bldP spid="120845" grpId="0" animBg="1"/>
      <p:bldP spid="120846" grpId="0" animBg="1"/>
      <p:bldP spid="120847" grpId="0" animBg="1"/>
      <p:bldP spid="120848" grpId="0" animBg="1"/>
      <p:bldP spid="120849" grpId="0" animBg="1"/>
      <p:bldP spid="120850" grpId="0" animBg="1"/>
      <p:bldP spid="120851" grpId="0" animBg="1"/>
      <p:bldP spid="120852" grpId="0" animBg="1"/>
      <p:bldP spid="120853" grpId="0" animBg="1"/>
      <p:bldP spid="120854" grpId="0" animBg="1"/>
      <p:bldP spid="120855" grpId="0" animBg="1"/>
      <p:bldP spid="120856" grpId="0" animBg="1"/>
      <p:bldP spid="120857" grpId="0" animBg="1"/>
      <p:bldP spid="120858" grpId="0" animBg="1"/>
      <p:bldP spid="120859" grpId="0" animBg="1"/>
      <p:bldP spid="120860" grpId="0" animBg="1"/>
      <p:bldP spid="120861" grpId="0" animBg="1"/>
      <p:bldP spid="120862" grpId="0" animBg="1"/>
      <p:bldP spid="120863" grpId="0" animBg="1"/>
      <p:bldP spid="120864" grpId="0" animBg="1"/>
      <p:bldP spid="120865" grpId="0" animBg="1"/>
      <p:bldP spid="120866" grpId="0" animBg="1"/>
      <p:bldP spid="120867" grpId="0" animBg="1"/>
      <p:bldP spid="12086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Text Box 10"/>
          <p:cNvSpPr txBox="1">
            <a:spLocks noChangeArrowheads="1"/>
          </p:cNvSpPr>
          <p:nvPr/>
        </p:nvSpPr>
        <p:spPr bwMode="auto">
          <a:xfrm>
            <a:off x="611560" y="195486"/>
            <a:ext cx="811768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Đoạn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thơ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dưới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đây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tả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những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sự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vật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800" i="1" dirty="0" smtClean="0">
                <a:solidFill>
                  <a:srgbClr val="FF0000"/>
                </a:solidFill>
                <a:cs typeface="Times New Roman" pitchFamily="18" charset="0"/>
              </a:rPr>
              <a:t> con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vật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nào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?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Cách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gọi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và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tả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chúng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 smtClean="0">
                <a:solidFill>
                  <a:srgbClr val="FF0000"/>
                </a:solidFill>
                <a:cs typeface="Times New Roman" pitchFamily="18" charset="0"/>
              </a:rPr>
              <a:t>có</a:t>
            </a:r>
            <a:r>
              <a:rPr lang="en-US" sz="2800" i="1" dirty="0" smtClean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cs typeface="Times New Roman" pitchFamily="18" charset="0"/>
              </a:rPr>
              <a:t>gì</a:t>
            </a:r>
            <a:r>
              <a:rPr lang="en-US" sz="2800" i="1" dirty="0">
                <a:solidFill>
                  <a:srgbClr val="FF0000"/>
                </a:solidFill>
                <a:cs typeface="Times New Roman" pitchFamily="18" charset="0"/>
              </a:rPr>
              <a:t> hay?</a:t>
            </a:r>
          </a:p>
        </p:txBody>
      </p:sp>
      <p:sp>
        <p:nvSpPr>
          <p:cNvPr id="13323" name="Text Box 11"/>
          <p:cNvSpPr txBox="1">
            <a:spLocks noChangeArrowheads="1"/>
          </p:cNvSpPr>
          <p:nvPr/>
        </p:nvSpPr>
        <p:spPr bwMode="auto">
          <a:xfrm>
            <a:off x="762000" y="1149593"/>
            <a:ext cx="7842447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 err="1">
                <a:cs typeface="Times New Roman" pitchFamily="18" charset="0"/>
              </a:rPr>
              <a:t>Những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chị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lúa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phất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phơ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bím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tóc</a:t>
            </a:r>
            <a:endParaRPr lang="en-US" sz="2800" b="1" i="1" dirty="0">
              <a:cs typeface="Times New Roman" pitchFamily="18" charset="0"/>
            </a:endParaRPr>
          </a:p>
          <a:p>
            <a:pPr eaLnBrk="1" hangingPunct="1"/>
            <a:r>
              <a:rPr lang="en-US" sz="2800" b="1" i="1" dirty="0" err="1">
                <a:cs typeface="Times New Roman" pitchFamily="18" charset="0"/>
              </a:rPr>
              <a:t>Những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cậu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tre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bá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vai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nhau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thì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thầm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đứng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học</a:t>
            </a:r>
            <a:endParaRPr lang="en-US" sz="2800" b="1" i="1" dirty="0">
              <a:cs typeface="Times New Roman" pitchFamily="18" charset="0"/>
            </a:endParaRPr>
          </a:p>
          <a:p>
            <a:pPr eaLnBrk="1" hangingPunct="1"/>
            <a:r>
              <a:rPr lang="en-US" sz="2800" b="1" i="1" dirty="0" err="1">
                <a:cs typeface="Times New Roman" pitchFamily="18" charset="0"/>
              </a:rPr>
              <a:t>Đàn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cò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áo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 smtClean="0">
                <a:cs typeface="Times New Roman" pitchFamily="18" charset="0"/>
              </a:rPr>
              <a:t>trắng</a:t>
            </a:r>
            <a:r>
              <a:rPr lang="en-US" sz="2800" b="1" i="1" dirty="0" smtClean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800" b="1" i="1" dirty="0" smtClean="0">
                <a:cs typeface="Times New Roman" pitchFamily="18" charset="0"/>
              </a:rPr>
              <a:t> </a:t>
            </a:r>
            <a:r>
              <a:rPr lang="en-US" sz="2800" b="1" i="1" dirty="0" err="1" smtClean="0">
                <a:cs typeface="Times New Roman" pitchFamily="18" charset="0"/>
              </a:rPr>
              <a:t>Khiêng</a:t>
            </a:r>
            <a:r>
              <a:rPr lang="en-US" sz="2800" b="1" i="1" dirty="0" smtClean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nắng</a:t>
            </a:r>
            <a:r>
              <a:rPr lang="en-US" sz="2800" b="1" i="1" dirty="0">
                <a:cs typeface="Times New Roman" pitchFamily="18" charset="0"/>
              </a:rPr>
              <a:t> </a:t>
            </a:r>
            <a:endParaRPr lang="en-US" sz="2800" b="1" i="1" dirty="0" smtClean="0">
              <a:cs typeface="Times New Roman" pitchFamily="18" charset="0"/>
            </a:endParaRPr>
          </a:p>
          <a:p>
            <a:pPr eaLnBrk="1" hangingPunct="1"/>
            <a:r>
              <a:rPr lang="en-US" sz="2800" b="1" i="1" dirty="0" smtClean="0">
                <a:cs typeface="Times New Roman" pitchFamily="18" charset="0"/>
              </a:rPr>
              <a:t>Qua </a:t>
            </a:r>
            <a:r>
              <a:rPr lang="en-US" sz="2800" b="1" i="1" dirty="0" err="1">
                <a:cs typeface="Times New Roman" pitchFamily="18" charset="0"/>
              </a:rPr>
              <a:t>sông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dirty="0"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2800" b="1" i="1" dirty="0" err="1">
                <a:cs typeface="Times New Roman" pitchFamily="18" charset="0"/>
              </a:rPr>
              <a:t>Cô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gió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chăn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mây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trên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đồng</a:t>
            </a:r>
            <a:endParaRPr lang="en-US" sz="2800" b="1" i="1" dirty="0">
              <a:cs typeface="Times New Roman" pitchFamily="18" charset="0"/>
            </a:endParaRPr>
          </a:p>
          <a:p>
            <a:pPr eaLnBrk="1" hangingPunct="1"/>
            <a:r>
              <a:rPr lang="en-US" sz="2800" b="1" i="1" dirty="0" err="1">
                <a:cs typeface="Times New Roman" pitchFamily="18" charset="0"/>
              </a:rPr>
              <a:t>Bác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mặt</a:t>
            </a:r>
            <a:r>
              <a:rPr lang="en-US" sz="2800" b="1" i="1" dirty="0">
                <a:cs typeface="Times New Roman" pitchFamily="18" charset="0"/>
              </a:rPr>
              <a:t>  </a:t>
            </a:r>
            <a:r>
              <a:rPr lang="en-US" sz="2800" b="1" i="1" dirty="0" err="1">
                <a:cs typeface="Times New Roman" pitchFamily="18" charset="0"/>
              </a:rPr>
              <a:t>trời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đạp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xe</a:t>
            </a:r>
            <a:r>
              <a:rPr lang="en-US" sz="2800" b="1" i="1" dirty="0">
                <a:cs typeface="Times New Roman" pitchFamily="18" charset="0"/>
              </a:rPr>
              <a:t> qua </a:t>
            </a:r>
            <a:r>
              <a:rPr lang="en-US" sz="2800" b="1" i="1" dirty="0" err="1">
                <a:cs typeface="Times New Roman" pitchFamily="18" charset="0"/>
              </a:rPr>
              <a:t>ngọn</a:t>
            </a:r>
            <a:r>
              <a:rPr lang="en-US" sz="2800" b="1" i="1" dirty="0">
                <a:cs typeface="Times New Roman" pitchFamily="18" charset="0"/>
              </a:rPr>
              <a:t> </a:t>
            </a:r>
            <a:r>
              <a:rPr lang="en-US" sz="2800" b="1" i="1" dirty="0" err="1">
                <a:cs typeface="Times New Roman" pitchFamily="18" charset="0"/>
              </a:rPr>
              <a:t>núi</a:t>
            </a:r>
            <a:endParaRPr lang="en-US" sz="2800" b="1" i="1" dirty="0">
              <a:cs typeface="Times New Roman" pitchFamily="18" charset="0"/>
            </a:endParaRPr>
          </a:p>
          <a:p>
            <a:pPr eaLnBrk="1" hangingPunct="1"/>
            <a:endParaRPr lang="en-US" sz="2800" b="1" i="1" dirty="0">
              <a:cs typeface="Times New Roman" pitchFamily="18" charset="0"/>
            </a:endParaRPr>
          </a:p>
        </p:txBody>
      </p:sp>
      <p:sp>
        <p:nvSpPr>
          <p:cNvPr id="13324" name="Text Box 12"/>
          <p:cNvSpPr txBox="1">
            <a:spLocks noChangeArrowheads="1"/>
          </p:cNvSpPr>
          <p:nvPr/>
        </p:nvSpPr>
        <p:spPr bwMode="auto">
          <a:xfrm>
            <a:off x="4307032" y="4218709"/>
            <a:ext cx="29412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 dirty="0" err="1">
                <a:latin typeface="Arial" charset="0"/>
              </a:rPr>
              <a:t>Trần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Đăng</a:t>
            </a:r>
            <a:r>
              <a:rPr lang="en-US" sz="2800" b="1" dirty="0">
                <a:latin typeface="Arial" charset="0"/>
              </a:rPr>
              <a:t> </a:t>
            </a:r>
            <a:r>
              <a:rPr lang="en-US" sz="2800" b="1" dirty="0" err="1">
                <a:latin typeface="Arial" charset="0"/>
              </a:rPr>
              <a:t>Khoa</a:t>
            </a:r>
            <a:endParaRPr lang="en-US" sz="2800" b="1" dirty="0">
              <a:latin typeface="Arial" charset="0"/>
            </a:endParaRPr>
          </a:p>
        </p:txBody>
      </p:sp>
      <p:sp>
        <p:nvSpPr>
          <p:cNvPr id="13331" name="Text Box 19"/>
          <p:cNvSpPr txBox="1">
            <a:spLocks noChangeArrowheads="1"/>
          </p:cNvSpPr>
          <p:nvPr/>
        </p:nvSpPr>
        <p:spPr bwMode="auto">
          <a:xfrm>
            <a:off x="2438400" y="1149593"/>
            <a:ext cx="838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lúa</a:t>
            </a:r>
            <a:endParaRPr lang="en-US" sz="28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333" name="Text Box 21"/>
          <p:cNvSpPr txBox="1">
            <a:spLocks noChangeArrowheads="1"/>
          </p:cNvSpPr>
          <p:nvPr/>
        </p:nvSpPr>
        <p:spPr bwMode="auto">
          <a:xfrm flipH="1">
            <a:off x="2518064" y="1568780"/>
            <a:ext cx="762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tre</a:t>
            </a:r>
            <a:endParaRPr lang="en-US" sz="28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335" name="Text Box 23"/>
          <p:cNvSpPr txBox="1">
            <a:spLocks noChangeArrowheads="1"/>
          </p:cNvSpPr>
          <p:nvPr/>
        </p:nvSpPr>
        <p:spPr bwMode="auto">
          <a:xfrm>
            <a:off x="773961" y="1998806"/>
            <a:ext cx="12522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Đàn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cò</a:t>
            </a:r>
            <a:endParaRPr lang="en-US" sz="28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337" name="Text Box 25"/>
          <p:cNvSpPr txBox="1">
            <a:spLocks noChangeArrowheads="1"/>
          </p:cNvSpPr>
          <p:nvPr/>
        </p:nvSpPr>
        <p:spPr bwMode="auto">
          <a:xfrm>
            <a:off x="1236065" y="3291830"/>
            <a:ext cx="6431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gió</a:t>
            </a:r>
            <a:endParaRPr lang="en-US" sz="28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338" name="Text Box 26"/>
          <p:cNvSpPr txBox="1">
            <a:spLocks noChangeArrowheads="1"/>
          </p:cNvSpPr>
          <p:nvPr/>
        </p:nvSpPr>
        <p:spPr bwMode="auto">
          <a:xfrm>
            <a:off x="1428751" y="3695489"/>
            <a:ext cx="14526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mặt</a:t>
            </a:r>
            <a:r>
              <a:rPr lang="en-US" sz="2800" b="1" i="1" dirty="0">
                <a:solidFill>
                  <a:srgbClr val="FF0000"/>
                </a:solidFill>
                <a:cs typeface="Times New Roman" pitchFamily="18" charset="0"/>
              </a:rPr>
              <a:t>  </a:t>
            </a:r>
            <a:r>
              <a:rPr lang="en-US" sz="2800" b="1" i="1" dirty="0" err="1">
                <a:solidFill>
                  <a:srgbClr val="FF0000"/>
                </a:solidFill>
                <a:cs typeface="Times New Roman" pitchFamily="18" charset="0"/>
              </a:rPr>
              <a:t>trời</a:t>
            </a:r>
            <a:endParaRPr lang="en-US" sz="2800" b="1" i="1" dirty="0">
              <a:solidFill>
                <a:srgbClr val="FF0000"/>
              </a:solidFill>
              <a:cs typeface="Times New Roman" pitchFamily="18" charset="0"/>
            </a:endParaRPr>
          </a:p>
        </p:txBody>
      </p:sp>
      <p:sp>
        <p:nvSpPr>
          <p:cNvPr id="13339" name="Line 27"/>
          <p:cNvSpPr>
            <a:spLocks noChangeShapeType="1"/>
          </p:cNvSpPr>
          <p:nvPr/>
        </p:nvSpPr>
        <p:spPr bwMode="auto">
          <a:xfrm flipV="1">
            <a:off x="3127664" y="1568780"/>
            <a:ext cx="2358736" cy="5195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0" name="Line 28"/>
          <p:cNvSpPr>
            <a:spLocks noChangeShapeType="1"/>
          </p:cNvSpPr>
          <p:nvPr/>
        </p:nvSpPr>
        <p:spPr bwMode="auto">
          <a:xfrm>
            <a:off x="1943100" y="1568780"/>
            <a:ext cx="533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1" name="Line 29"/>
          <p:cNvSpPr>
            <a:spLocks noChangeShapeType="1"/>
          </p:cNvSpPr>
          <p:nvPr/>
        </p:nvSpPr>
        <p:spPr bwMode="auto">
          <a:xfrm>
            <a:off x="3127664" y="1995686"/>
            <a:ext cx="914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2" name="Line 30"/>
          <p:cNvSpPr>
            <a:spLocks noChangeShapeType="1"/>
          </p:cNvSpPr>
          <p:nvPr/>
        </p:nvSpPr>
        <p:spPr bwMode="auto">
          <a:xfrm>
            <a:off x="5004048" y="1995686"/>
            <a:ext cx="2592288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3" name="Line 31"/>
          <p:cNvSpPr>
            <a:spLocks noChangeShapeType="1"/>
          </p:cNvSpPr>
          <p:nvPr/>
        </p:nvSpPr>
        <p:spPr bwMode="auto">
          <a:xfrm flipH="1" flipV="1">
            <a:off x="1953491" y="1995686"/>
            <a:ext cx="609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4" name="Line 32"/>
          <p:cNvSpPr>
            <a:spLocks noChangeShapeType="1"/>
          </p:cNvSpPr>
          <p:nvPr/>
        </p:nvSpPr>
        <p:spPr bwMode="auto">
          <a:xfrm>
            <a:off x="914401" y="2859782"/>
            <a:ext cx="10287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6" name="Line 34"/>
          <p:cNvSpPr>
            <a:spLocks noChangeShapeType="1"/>
          </p:cNvSpPr>
          <p:nvPr/>
        </p:nvSpPr>
        <p:spPr bwMode="auto">
          <a:xfrm>
            <a:off x="1936173" y="3723878"/>
            <a:ext cx="691611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7" name="Line 35"/>
          <p:cNvSpPr>
            <a:spLocks noChangeShapeType="1"/>
          </p:cNvSpPr>
          <p:nvPr/>
        </p:nvSpPr>
        <p:spPr bwMode="auto">
          <a:xfrm>
            <a:off x="2041839" y="2467106"/>
            <a:ext cx="952449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49" name="Line 37"/>
          <p:cNvSpPr>
            <a:spLocks noChangeShapeType="1"/>
          </p:cNvSpPr>
          <p:nvPr/>
        </p:nvSpPr>
        <p:spPr bwMode="auto">
          <a:xfrm>
            <a:off x="2857500" y="4155926"/>
            <a:ext cx="9906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0" name="Line 38"/>
          <p:cNvSpPr>
            <a:spLocks noChangeShapeType="1"/>
          </p:cNvSpPr>
          <p:nvPr/>
        </p:nvSpPr>
        <p:spPr bwMode="auto">
          <a:xfrm>
            <a:off x="866694" y="4155926"/>
            <a:ext cx="5334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51" name="Line 39"/>
          <p:cNvSpPr>
            <a:spLocks noChangeShapeType="1"/>
          </p:cNvSpPr>
          <p:nvPr/>
        </p:nvSpPr>
        <p:spPr bwMode="auto">
          <a:xfrm>
            <a:off x="838200" y="3723878"/>
            <a:ext cx="4572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1816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1000"/>
                                        <p:tgtEl>
                                          <p:spTgt spid="13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1000"/>
                                        <p:tgtEl>
                                          <p:spTgt spid="13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8" dur="1000"/>
                                        <p:tgtEl>
                                          <p:spTgt spid="133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1000"/>
                                        <p:tgtEl>
                                          <p:spTgt spid="13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1000"/>
                                        <p:tgtEl>
                                          <p:spTgt spid="13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500"/>
                                        <p:tgtEl>
                                          <p:spTgt spid="1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500"/>
                                        <p:tgtEl>
                                          <p:spTgt spid="13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500"/>
                                        <p:tgtEl>
                                          <p:spTgt spid="13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500"/>
                                        <p:tgtEl>
                                          <p:spTgt spid="1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1" dur="500"/>
                                        <p:tgtEl>
                                          <p:spTgt spid="13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4" dur="500"/>
                                        <p:tgtEl>
                                          <p:spTgt spid="13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7" dur="500"/>
                                        <p:tgtEl>
                                          <p:spTgt spid="13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500"/>
                                        <p:tgtEl>
                                          <p:spTgt spid="13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3" dur="500"/>
                                        <p:tgtEl>
                                          <p:spTgt spid="13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6" dur="500"/>
                                        <p:tgtEl>
                                          <p:spTgt spid="13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9" dur="500"/>
                                        <p:tgtEl>
                                          <p:spTgt spid="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2" grpId="0"/>
      <p:bldP spid="13323" grpId="0"/>
      <p:bldP spid="13324" grpId="0"/>
      <p:bldP spid="13331" grpId="0"/>
      <p:bldP spid="13333" grpId="0"/>
      <p:bldP spid="13335" grpId="0"/>
      <p:bldP spid="13337" grpId="0"/>
      <p:bldP spid="13338" grpId="0"/>
      <p:bldP spid="13339" grpId="0" animBg="1"/>
      <p:bldP spid="13340" grpId="0" animBg="1"/>
      <p:bldP spid="13341" grpId="0" animBg="1"/>
      <p:bldP spid="13342" grpId="0" animBg="1"/>
      <p:bldP spid="13343" grpId="0" animBg="1"/>
      <p:bldP spid="13344" grpId="0" animBg="1"/>
      <p:bldP spid="13346" grpId="0" animBg="1"/>
      <p:bldP spid="13347" grpId="0" animBg="1"/>
      <p:bldP spid="13349" grpId="0" animBg="1"/>
      <p:bldP spid="13350" grpId="0" animBg="1"/>
      <p:bldP spid="1335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A74C84-B1C3-4F19-B9AB-5EDEA63528F0}"/>
              </a:ext>
            </a:extLst>
          </p:cNvPr>
          <p:cNvSpPr/>
          <p:nvPr/>
        </p:nvSpPr>
        <p:spPr>
          <a:xfrm>
            <a:off x="251520" y="195486"/>
            <a:ext cx="8712968" cy="4752528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1475656" y="195486"/>
            <a:ext cx="5972825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3598"/>
            <a:ext cx="7632847" cy="338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71553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(qua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4091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1547664" y="1923678"/>
            <a:ext cx="6546343" cy="714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4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 LUẬN </a:t>
            </a:r>
            <a:r>
              <a:rPr lang="en-US" sz="404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</a:t>
            </a:r>
            <a:endParaRPr lang="en-US" sz="404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04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A74C84-B1C3-4F19-B9AB-5EDEA63528F0}"/>
              </a:ext>
            </a:extLst>
          </p:cNvPr>
          <p:cNvSpPr/>
          <p:nvPr/>
        </p:nvSpPr>
        <p:spPr>
          <a:xfrm>
            <a:off x="251520" y="195486"/>
            <a:ext cx="8712968" cy="4752528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1475656" y="195486"/>
            <a:ext cx="5972825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507" y="704416"/>
            <a:ext cx="3637981" cy="32354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520" y="699649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1177197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858" y="1638860"/>
            <a:ext cx="48245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520" y="1979040"/>
            <a:ext cx="51007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2427" y="2370144"/>
            <a:ext cx="5222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5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251520" y="195486"/>
            <a:ext cx="79208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ĐẠI DIỆN NHÓM TRÌNH BÀY KẾT QUẢ</a:t>
            </a:r>
            <a:endParaRPr lang="en-US" sz="32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504" y="915566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VTV 6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7504" y="1377231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997" y="2205930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vượn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063" y="2667595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…</a:t>
            </a:r>
          </a:p>
        </p:txBody>
      </p:sp>
    </p:spTree>
    <p:extLst>
      <p:ext uri="{BB962C8B-B14F-4D97-AF65-F5344CB8AC3E}">
        <p14:creationId xmlns:p14="http://schemas.microsoft.com/office/powerpoint/2010/main" val="140064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65" y="195486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VTV 6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70" y="662663"/>
            <a:ext cx="2756384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49" y="2427583"/>
            <a:ext cx="2839163" cy="2183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55" y="632072"/>
            <a:ext cx="2854958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4" y="2450453"/>
            <a:ext cx="2857500" cy="2160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4" y="674983"/>
            <a:ext cx="288032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01" y="2450453"/>
            <a:ext cx="2729453" cy="21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14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23478"/>
            <a:ext cx="8928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…;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cối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xuê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667" y="983065"/>
            <a:ext cx="3857625" cy="183149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96" y="2814562"/>
            <a:ext cx="3796839" cy="21334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5" y="2841845"/>
            <a:ext cx="4752529" cy="21061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293" y="983065"/>
            <a:ext cx="2110172" cy="18314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954475"/>
            <a:ext cx="2601155" cy="186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345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965" y="195486"/>
            <a:ext cx="89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Voi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hươu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vượn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,…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970" y="662663"/>
            <a:ext cx="2756384" cy="17430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149" y="2427583"/>
            <a:ext cx="2839163" cy="21836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355" y="632072"/>
            <a:ext cx="2854958" cy="1876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4" y="2450453"/>
            <a:ext cx="2857500" cy="21608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4" y="674983"/>
            <a:ext cx="2880320" cy="1752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5901" y="2450453"/>
            <a:ext cx="2729453" cy="216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56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A74C84-B1C3-4F19-B9AB-5EDEA63528F0}"/>
              </a:ext>
            </a:extLst>
          </p:cNvPr>
          <p:cNvSpPr/>
          <p:nvPr/>
        </p:nvSpPr>
        <p:spPr>
          <a:xfrm>
            <a:off x="251520" y="195486"/>
            <a:ext cx="8712968" cy="4752528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>
              <a:solidFill>
                <a:srgbClr val="000000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4ECBE9-59BE-4A6B-8AFC-9385AAA14BE3}"/>
              </a:ext>
            </a:extLst>
          </p:cNvPr>
          <p:cNvSpPr txBox="1"/>
          <p:nvPr/>
        </p:nvSpPr>
        <p:spPr>
          <a:xfrm>
            <a:off x="1475656" y="195486"/>
            <a:ext cx="5972825" cy="523216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Nói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nghe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Rừng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203598"/>
            <a:ext cx="7632847" cy="338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715532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60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9A8DB5-34A7-4402-B12F-6383E038F752}"/>
              </a:ext>
            </a:extLst>
          </p:cNvPr>
          <p:cNvSpPr txBox="1"/>
          <p:nvPr/>
        </p:nvSpPr>
        <p:spPr>
          <a:xfrm>
            <a:off x="827584" y="540717"/>
            <a:ext cx="73448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THẢO LUẬN </a:t>
            </a:r>
            <a:r>
              <a:rPr lang="en-US" sz="2400" b="1" dirty="0" smtClean="0">
                <a:ln/>
                <a:solidFill>
                  <a:srgbClr val="FF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NHÓM NÓI VỀ Ý NGHĨA CỦA MÌNH</a:t>
            </a:r>
            <a:endParaRPr lang="en-US" sz="2400" b="1" dirty="0">
              <a:ln/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170135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bừa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bãi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1032" y="1678037"/>
            <a:ext cx="77768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7392" y="2149268"/>
            <a:ext cx="81270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Theo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957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Picture 4" descr="A white plate with a black background&#10;&#10;Description automatically generated with low confidence">
            <a:extLst>
              <a:ext uri="{FF2B5EF4-FFF2-40B4-BE49-F238E27FC236}">
                <a16:creationId xmlns:a16="http://schemas.microsoft.com/office/drawing/2014/main" id="{B6D62958-DCF0-46CC-9D67-239336BCC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8" y="1017270"/>
            <a:ext cx="7351945" cy="32763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EFAD26-3A77-451D-A001-71B9B70B7547}"/>
              </a:ext>
            </a:extLst>
          </p:cNvPr>
          <p:cNvSpPr txBox="1"/>
          <p:nvPr/>
        </p:nvSpPr>
        <p:spPr>
          <a:xfrm>
            <a:off x="1876764" y="2332039"/>
            <a:ext cx="5269230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en-US" sz="4050">
                <a:solidFill>
                  <a:srgbClr val="FF00FF"/>
                </a:solidFill>
                <a:latin typeface="HP-087" panose="020B0803050302020204" pitchFamily="34" charset="0"/>
              </a:rPr>
              <a:t>CỦNG CỐ - DẶN DÒ</a:t>
            </a:r>
          </a:p>
        </p:txBody>
      </p:sp>
    </p:spTree>
    <p:extLst>
      <p:ext uri="{BB962C8B-B14F-4D97-AF65-F5344CB8AC3E}">
        <p14:creationId xmlns:p14="http://schemas.microsoft.com/office/powerpoint/2010/main" val="2019231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4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1" dur="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2" dur="2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3" dur="25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25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5" dur="2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15745-2F8B-4195-AD23-8A2542AF7C2C}" type="slidenum">
              <a:rPr lang="zh-CN" altLang="en-US" smtClean="0"/>
              <a:t>4</a:t>
            </a:fld>
            <a:endParaRPr lang="zh-CN" altLang="en-US"/>
          </a:p>
        </p:txBody>
      </p:sp>
      <p:pic>
        <p:nvPicPr>
          <p:cNvPr id="3" name="Picture 2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" r="1266" b="3798"/>
          <a:stretch>
            <a:fillRect/>
          </a:stretch>
        </p:blipFill>
        <p:spPr bwMode="auto">
          <a:xfrm>
            <a:off x="1524000" y="771550"/>
            <a:ext cx="609600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12"/>
          <p:cNvSpPr txBox="1">
            <a:spLocks noChangeArrowheads="1"/>
          </p:cNvSpPr>
          <p:nvPr/>
        </p:nvSpPr>
        <p:spPr bwMode="auto">
          <a:xfrm>
            <a:off x="467544" y="123478"/>
            <a:ext cx="8496944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8305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9"/>
          <p:cNvSpPr>
            <a:spLocks noChangeArrowheads="1" noChangeShapeType="1" noTextEdit="1"/>
          </p:cNvSpPr>
          <p:nvPr/>
        </p:nvSpPr>
        <p:spPr bwMode="auto">
          <a:xfrm>
            <a:off x="395536" y="2571750"/>
            <a:ext cx="8505825" cy="18288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b="1" i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</a:t>
            </a:r>
            <a:r>
              <a:rPr lang="en-US" sz="3600" b="1" i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CÁC CON CHĂM NGOAN HỌC GIỎI</a:t>
            </a:r>
            <a:endParaRPr lang="en-US" sz="3600" b="1" i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WordArt 10"/>
          <p:cNvSpPr>
            <a:spLocks noChangeArrowheads="1" noChangeShapeType="1" noTextEdit="1"/>
          </p:cNvSpPr>
          <p:nvPr/>
        </p:nvSpPr>
        <p:spPr bwMode="auto">
          <a:xfrm>
            <a:off x="862933" y="627534"/>
            <a:ext cx="71532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Tiết học đến đây là kết thúc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2B2B2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702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hart&#10;&#10;Description automatically generated">
            <a:extLst>
              <a:ext uri="{FF2B5EF4-FFF2-40B4-BE49-F238E27FC236}">
                <a16:creationId xmlns:a16="http://schemas.microsoft.com/office/drawing/2014/main" id="{148B58CC-9503-4673-B6F1-EA37546D98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Google Shape;416;p36"/>
          <p:cNvSpPr/>
          <p:nvPr/>
        </p:nvSpPr>
        <p:spPr>
          <a:xfrm>
            <a:off x="5301771" y="1985392"/>
            <a:ext cx="2592089" cy="245856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8" name="Google Shape;418;p36"/>
          <p:cNvSpPr/>
          <p:nvPr/>
        </p:nvSpPr>
        <p:spPr>
          <a:xfrm>
            <a:off x="971600" y="1985392"/>
            <a:ext cx="2592089" cy="2458566"/>
          </a:xfrm>
          <a:prstGeom prst="ellipse">
            <a:avLst/>
          </a:prstGeom>
          <a:solidFill>
            <a:srgbClr val="EC373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9" name="Google Shape;419;p36"/>
          <p:cNvSpPr/>
          <p:nvPr/>
        </p:nvSpPr>
        <p:spPr>
          <a:xfrm>
            <a:off x="3163448" y="1357858"/>
            <a:ext cx="2592089" cy="2458566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endParaRPr sz="1600"/>
          </a:p>
        </p:txBody>
      </p:sp>
      <p:sp>
        <p:nvSpPr>
          <p:cNvPr id="10" name="Google Shape;426;p36"/>
          <p:cNvSpPr txBox="1">
            <a:spLocks/>
          </p:cNvSpPr>
          <p:nvPr/>
        </p:nvSpPr>
        <p:spPr>
          <a:xfrm>
            <a:off x="3219096" y="2264376"/>
            <a:ext cx="2426227" cy="59147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002060"/>
                </a:solidFill>
              </a:rPr>
              <a:t>Hoàn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thành</a:t>
            </a:r>
            <a:r>
              <a:rPr lang="en-US" sz="4000" dirty="0" smtClean="0">
                <a:solidFill>
                  <a:srgbClr val="002060"/>
                </a:solidFill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</a:rPr>
              <a:t>bài</a:t>
            </a:r>
            <a:endParaRPr lang="en-US" sz="4000" dirty="0">
              <a:solidFill>
                <a:srgbClr val="002060"/>
              </a:solidFill>
            </a:endParaRPr>
          </a:p>
        </p:txBody>
      </p:sp>
      <p:sp>
        <p:nvSpPr>
          <p:cNvPr id="11" name="Google Shape;423;p36"/>
          <p:cNvSpPr txBox="1">
            <a:spLocks/>
          </p:cNvSpPr>
          <p:nvPr/>
        </p:nvSpPr>
        <p:spPr>
          <a:xfrm>
            <a:off x="1045903" y="2926809"/>
            <a:ext cx="2376082" cy="546041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Xem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lại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bài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đã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r>
              <a:rPr lang="en-US" sz="4000" dirty="0" err="1" smtClean="0">
                <a:solidFill>
                  <a:srgbClr val="FFFFFF"/>
                </a:solidFill>
              </a:rPr>
              <a:t>học</a:t>
            </a:r>
            <a:r>
              <a:rPr lang="en-US" sz="4000" dirty="0" smtClean="0">
                <a:solidFill>
                  <a:srgbClr val="FFFFFF"/>
                </a:solidFill>
              </a:rPr>
              <a:t>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12" name="Google Shape;417;p36"/>
          <p:cNvSpPr txBox="1">
            <a:spLocks/>
          </p:cNvSpPr>
          <p:nvPr/>
        </p:nvSpPr>
        <p:spPr>
          <a:xfrm>
            <a:off x="5508244" y="2922708"/>
            <a:ext cx="2179144" cy="59269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sz="3600" dirty="0" smtClean="0">
                <a:solidFill>
                  <a:srgbClr val="FFFFFF"/>
                </a:solidFill>
              </a:rPr>
              <a:t>Chuẩn bị bài mới</a:t>
            </a:r>
            <a:endParaRPr lang="vi-VN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45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 descr="Chart&#10;&#10;Description automatically generated">
            <a:extLst>
              <a:ext uri="{FF2B5EF4-FFF2-40B4-BE49-F238E27FC236}">
                <a16:creationId xmlns:a16="http://schemas.microsoft.com/office/drawing/2014/main" id="{11FD2300-BEBC-D0D9-732D-E4792C48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39699"/>
            <a:ext cx="9144000" cy="5383199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43D4BC7E-2A04-4770-F69D-BCC09556189E}"/>
              </a:ext>
            </a:extLst>
          </p:cNvPr>
          <p:cNvSpPr txBox="1"/>
          <p:nvPr/>
        </p:nvSpPr>
        <p:spPr>
          <a:xfrm>
            <a:off x="755576" y="341243"/>
            <a:ext cx="8254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latin typeface="HP001 4 hàng" panose="020B0603050302020204" pitchFamily="34" charset="0"/>
              </a:rPr>
              <a:t>Thứ</a:t>
            </a:r>
            <a:r>
              <a:rPr lang="en-US" sz="28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  ngày</a:t>
            </a:r>
            <a:r>
              <a:rPr lang="en-US" sz="2800" b="1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n-US" sz="2800" b="1" smtClean="0">
                <a:solidFill>
                  <a:schemeClr val="bg1"/>
                </a:solidFill>
                <a:latin typeface="HP001 4 hàng" panose="020B0603050302020204" pitchFamily="34" charset="0"/>
              </a:rPr>
              <a:t>tháng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	</a:t>
            </a:r>
            <a:r>
              <a:rPr lang="en-US" sz="28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chemeClr val="bg1"/>
                </a:solidFill>
                <a:latin typeface="HP001 4 hàng" panose="020B0603050302020204" pitchFamily="34" charset="0"/>
              </a:rPr>
              <a:t> 202…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C16FBC0-0DFA-405E-27F6-AEA0C1274735}"/>
              </a:ext>
            </a:extLst>
          </p:cNvPr>
          <p:cNvSpPr txBox="1"/>
          <p:nvPr/>
        </p:nvSpPr>
        <p:spPr>
          <a:xfrm>
            <a:off x="1115616" y="1310739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l-GR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Ğng V</a:t>
            </a:r>
            <a:r>
              <a:rPr lang="el-GR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Η</a:t>
            </a:r>
            <a:r>
              <a:rPr lang="en-US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İ</a:t>
            </a:r>
            <a:r>
              <a:rPr lang="el-GR" sz="3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Ι</a:t>
            </a:r>
            <a:endParaRPr lang="en-US" sz="36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C3AFE64-B622-5090-3569-96CCBCE47581}"/>
              </a:ext>
            </a:extLst>
          </p:cNvPr>
          <p:cNvSpPr txBox="1"/>
          <p:nvPr/>
        </p:nvSpPr>
        <p:spPr>
          <a:xfrm>
            <a:off x="3276538" y="1734883"/>
            <a:ext cx="25909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HP001 4 hàng" panose="020B06030503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smtClean="0">
                <a:solidFill>
                  <a:schemeClr val="bg1"/>
                </a:solidFill>
                <a:latin typeface="HP001 4 hàng" panose="020B0603050302020204" pitchFamily="34" charset="0"/>
              </a:rPr>
              <a:t>5</a:t>
            </a:r>
            <a:endParaRPr lang="en-US" sz="3600" b="1" dirty="0">
              <a:solidFill>
                <a:schemeClr val="bg1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B13955B-14B7-C246-13AC-F2588575B6B7}"/>
              </a:ext>
            </a:extLst>
          </p:cNvPr>
          <p:cNvSpPr txBox="1"/>
          <p:nvPr/>
        </p:nvSpPr>
        <p:spPr>
          <a:xfrm>
            <a:off x="2051720" y="2404571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Đǌ</a:t>
            </a:r>
            <a:r>
              <a:rPr lang="en-US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: </a:t>
            </a:r>
            <a:r>
              <a:rPr lang="vi-VN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SŪg Hư</a:t>
            </a:r>
            <a:r>
              <a:rPr lang="el-GR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Ω</a:t>
            </a:r>
            <a:r>
              <a:rPr lang="vi-VN" sz="3600" b="1" dirty="0">
                <a:solidFill>
                  <a:srgbClr val="FFFF00"/>
                </a:solidFill>
                <a:latin typeface="HP001 4 hàng" panose="020B0603050302020204" pitchFamily="34" charset="0"/>
              </a:rPr>
              <a:t>g</a:t>
            </a:r>
            <a:endParaRPr lang="en-US" sz="3600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26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1470"/>
            <a:ext cx="6984776" cy="4248471"/>
          </a:xfrm>
          <a:prstGeom prst="rect">
            <a:avLst/>
          </a:prstGeom>
          <a:noFill/>
          <a:extLst/>
        </p:spPr>
      </p:pic>
      <p:sp>
        <p:nvSpPr>
          <p:cNvPr id="2" name="Rectangle 1"/>
          <p:cNvSpPr/>
          <p:nvPr/>
        </p:nvSpPr>
        <p:spPr>
          <a:xfrm>
            <a:off x="899592" y="51470"/>
            <a:ext cx="6984776" cy="43204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60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973388" y="123478"/>
            <a:ext cx="34861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77813" y="656878"/>
            <a:ext cx="330731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cs typeface="Times New Roman" pitchFamily="18" charset="0"/>
              </a:rPr>
              <a:t>Chim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gõ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kiến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nổi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mõ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Gà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rừng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gọi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vòng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quanh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Sáng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rồi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đừng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ngủ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nữa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Nào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đi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hội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rừng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xanh</a:t>
            </a:r>
            <a:r>
              <a:rPr lang="en-US" sz="2400" dirty="0">
                <a:cs typeface="Times New Roman" pitchFamily="18" charset="0"/>
              </a:rPr>
              <a:t>!</a:t>
            </a:r>
          </a:p>
          <a:p>
            <a:pPr eaLnBrk="1" hangingPunct="1"/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Tre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trúc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thổi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nhạc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sáo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Khe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suối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gảy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nhạc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đàn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Cây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rủ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thay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áo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Khoác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bao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màu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tươi</a:t>
            </a:r>
            <a:r>
              <a:rPr lang="en-US" sz="2400" dirty="0">
                <a:cs typeface="Times New Roman" pitchFamily="18" charset="0"/>
              </a:rPr>
              <a:t> non.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641851" y="656878"/>
            <a:ext cx="333937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cs typeface="Times New Roman" pitchFamily="18" charset="0"/>
              </a:rPr>
              <a:t>Công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dẫn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đầu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đội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múa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Khướu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lĩnh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xướng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dàn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ca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Kì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nhông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diễn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ảo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thuật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Thay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đổi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hoài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màu</a:t>
            </a:r>
            <a:r>
              <a:rPr lang="en-US" sz="2400" dirty="0">
                <a:cs typeface="Times New Roman" pitchFamily="18" charset="0"/>
              </a:rPr>
              <a:t> da.</a:t>
            </a:r>
          </a:p>
          <a:p>
            <a:pPr eaLnBrk="1" hangingPunct="1"/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Nấm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mang</a:t>
            </a:r>
            <a:r>
              <a:rPr lang="en-US" sz="2400" dirty="0">
                <a:cs typeface="Times New Roman" pitchFamily="18" charset="0"/>
              </a:rPr>
              <a:t> ô </a:t>
            </a:r>
            <a:r>
              <a:rPr lang="en-US" sz="2400" dirty="0" err="1">
                <a:cs typeface="Times New Roman" pitchFamily="18" charset="0"/>
              </a:rPr>
              <a:t>đi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hội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Tới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suối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nhìn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mê</a:t>
            </a:r>
            <a:r>
              <a:rPr lang="en-US" sz="2400" dirty="0">
                <a:cs typeface="Times New Roman" pitchFamily="18" charset="0"/>
              </a:rPr>
              <a:t> say :</a:t>
            </a:r>
          </a:p>
          <a:p>
            <a:pPr eaLnBrk="1" hangingPunct="1"/>
            <a:r>
              <a:rPr lang="en-US" sz="2400" dirty="0">
                <a:cs typeface="Times New Roman" pitchFamily="18" charset="0"/>
              </a:rPr>
              <a:t>Ơ </a:t>
            </a:r>
            <a:r>
              <a:rPr lang="en-US" sz="2400" dirty="0" err="1">
                <a:cs typeface="Times New Roman" pitchFamily="18" charset="0"/>
              </a:rPr>
              <a:t>kìa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cọn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nước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Đang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chơi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trò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đu</a:t>
            </a:r>
            <a:r>
              <a:rPr lang="en-US" sz="2400" dirty="0">
                <a:cs typeface="Times New Roman" pitchFamily="18" charset="0"/>
              </a:rPr>
              <a:t> quay !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530630" y="4083664"/>
            <a:ext cx="1857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cs typeface="Times New Roman" pitchFamily="18" charset="0"/>
              </a:rPr>
              <a:t>Vương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Trọng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7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298742" y="27294"/>
            <a:ext cx="1728192" cy="659092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 mẫu</a:t>
            </a:r>
          </a:p>
        </p:txBody>
      </p:sp>
    </p:spTree>
    <p:extLst>
      <p:ext uri="{BB962C8B-B14F-4D97-AF65-F5344CB8AC3E}">
        <p14:creationId xmlns:p14="http://schemas.microsoft.com/office/powerpoint/2010/main" val="33514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973388" y="123478"/>
            <a:ext cx="34861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77813" y="656878"/>
            <a:ext cx="330731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cs typeface="Times New Roman" pitchFamily="18" charset="0"/>
              </a:rPr>
              <a:t>Chim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gõ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kiến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nổi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mõ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Gà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rừng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gọi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vòng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quanh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Sáng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rồi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đừng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ngủ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nữa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Nào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đi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hội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rừng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xanh</a:t>
            </a:r>
            <a:r>
              <a:rPr lang="en-US" sz="2400" dirty="0">
                <a:cs typeface="Times New Roman" pitchFamily="18" charset="0"/>
              </a:rPr>
              <a:t>!</a:t>
            </a:r>
          </a:p>
          <a:p>
            <a:pPr eaLnBrk="1" hangingPunct="1"/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Tre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trúc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thổi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nhạc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sáo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Khe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suối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gảy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nhạc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đàn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Cây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rủ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thay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áo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Khoác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bao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màu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tươi</a:t>
            </a:r>
            <a:r>
              <a:rPr lang="en-US" sz="2400" dirty="0">
                <a:cs typeface="Times New Roman" pitchFamily="18" charset="0"/>
              </a:rPr>
              <a:t> non.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641851" y="656878"/>
            <a:ext cx="333937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cs typeface="Times New Roman" pitchFamily="18" charset="0"/>
              </a:rPr>
              <a:t>Công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dẫn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đầu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đội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múa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Khướu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lĩnh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xướng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dàn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ca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Kì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nhông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diễn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ảo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thuật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Thay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đổi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hoài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màu</a:t>
            </a:r>
            <a:r>
              <a:rPr lang="en-US" sz="2400" dirty="0">
                <a:cs typeface="Times New Roman" pitchFamily="18" charset="0"/>
              </a:rPr>
              <a:t> da.</a:t>
            </a:r>
          </a:p>
          <a:p>
            <a:pPr eaLnBrk="1" hangingPunct="1"/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Nấm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mang</a:t>
            </a:r>
            <a:r>
              <a:rPr lang="en-US" sz="2400" dirty="0">
                <a:cs typeface="Times New Roman" pitchFamily="18" charset="0"/>
              </a:rPr>
              <a:t> ô </a:t>
            </a:r>
            <a:r>
              <a:rPr lang="en-US" sz="2400" dirty="0" err="1">
                <a:cs typeface="Times New Roman" pitchFamily="18" charset="0"/>
              </a:rPr>
              <a:t>đi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hội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Tới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suối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nhìn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mê</a:t>
            </a:r>
            <a:r>
              <a:rPr lang="en-US" sz="2400" dirty="0">
                <a:cs typeface="Times New Roman" pitchFamily="18" charset="0"/>
              </a:rPr>
              <a:t> say :</a:t>
            </a:r>
          </a:p>
          <a:p>
            <a:pPr eaLnBrk="1" hangingPunct="1"/>
            <a:r>
              <a:rPr lang="en-US" sz="2400" dirty="0">
                <a:cs typeface="Times New Roman" pitchFamily="18" charset="0"/>
              </a:rPr>
              <a:t>Ơ </a:t>
            </a:r>
            <a:r>
              <a:rPr lang="en-US" sz="2400" dirty="0" err="1">
                <a:cs typeface="Times New Roman" pitchFamily="18" charset="0"/>
              </a:rPr>
              <a:t>kìa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cọn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nước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Đang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chơi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trò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đu</a:t>
            </a:r>
            <a:r>
              <a:rPr lang="en-US" sz="2400" dirty="0">
                <a:cs typeface="Times New Roman" pitchFamily="18" charset="0"/>
              </a:rPr>
              <a:t> quay !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530630" y="4083664"/>
            <a:ext cx="1857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cs typeface="Times New Roman" pitchFamily="18" charset="0"/>
              </a:rPr>
              <a:t>Vương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Trọng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7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298742" y="27294"/>
            <a:ext cx="1728192" cy="659092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1600" b="1" dirty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nối</a:t>
            </a:r>
            <a:r>
              <a:rPr lang="en-US" sz="1600" b="1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tiếp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15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12"/>
          <p:cNvSpPr>
            <a:spLocks noChangeArrowheads="1" noChangeShapeType="1" noTextEdit="1"/>
          </p:cNvSpPr>
          <p:nvPr/>
        </p:nvSpPr>
        <p:spPr bwMode="auto">
          <a:xfrm>
            <a:off x="2973388" y="123478"/>
            <a:ext cx="3486150" cy="466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4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24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rừng</a:t>
            </a:r>
            <a:r>
              <a:rPr lang="en-US" sz="2400" b="1" i="1" kern="10" dirty="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kern="10" dirty="0" err="1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xanh</a:t>
            </a:r>
            <a:endParaRPr lang="en-US" sz="2400" b="1" i="1" kern="10" dirty="0">
              <a:ln w="9525">
                <a:solidFill>
                  <a:srgbClr val="8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B2B2B2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277813" y="656878"/>
            <a:ext cx="330731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cs typeface="Times New Roman" pitchFamily="18" charset="0"/>
              </a:rPr>
              <a:t>Chim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gõ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kiến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nổi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mõ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Gà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rừng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gọi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vòng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quanh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Sáng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rồi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đừng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ngủ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nữa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Nào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đi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hội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rừng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xanh</a:t>
            </a:r>
            <a:r>
              <a:rPr lang="en-US" sz="2400" dirty="0">
                <a:cs typeface="Times New Roman" pitchFamily="18" charset="0"/>
              </a:rPr>
              <a:t>!</a:t>
            </a:r>
          </a:p>
          <a:p>
            <a:pPr eaLnBrk="1" hangingPunct="1"/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Tre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trúc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thổi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nhạc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sáo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Khe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suối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gảy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nhạc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đàn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Cây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rủ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nhau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thay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áo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Khoác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bao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màu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tươi</a:t>
            </a:r>
            <a:r>
              <a:rPr lang="en-US" sz="2400" dirty="0">
                <a:cs typeface="Times New Roman" pitchFamily="18" charset="0"/>
              </a:rPr>
              <a:t> non.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641851" y="656878"/>
            <a:ext cx="3339376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cs typeface="Times New Roman" pitchFamily="18" charset="0"/>
              </a:rPr>
              <a:t>Công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dẫn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đầu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đội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múa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Khướu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lĩnh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xướng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dàn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ca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Kì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nhông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diễn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ảo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thuật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Thay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đổi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hoài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màu</a:t>
            </a:r>
            <a:r>
              <a:rPr lang="en-US" sz="2400" dirty="0">
                <a:cs typeface="Times New Roman" pitchFamily="18" charset="0"/>
              </a:rPr>
              <a:t> da.</a:t>
            </a:r>
          </a:p>
          <a:p>
            <a:pPr eaLnBrk="1" hangingPunct="1"/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Nấm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mang</a:t>
            </a:r>
            <a:r>
              <a:rPr lang="en-US" sz="2400" dirty="0">
                <a:cs typeface="Times New Roman" pitchFamily="18" charset="0"/>
              </a:rPr>
              <a:t> ô </a:t>
            </a:r>
            <a:r>
              <a:rPr lang="en-US" sz="2400" dirty="0" err="1">
                <a:cs typeface="Times New Roman" pitchFamily="18" charset="0"/>
              </a:rPr>
              <a:t>đi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hội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Tới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suối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 err="1">
                <a:cs typeface="Times New Roman" pitchFamily="18" charset="0"/>
              </a:rPr>
              <a:t>nhìn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mê</a:t>
            </a:r>
            <a:r>
              <a:rPr lang="en-US" sz="2400" dirty="0">
                <a:cs typeface="Times New Roman" pitchFamily="18" charset="0"/>
              </a:rPr>
              <a:t> say :</a:t>
            </a:r>
          </a:p>
          <a:p>
            <a:pPr eaLnBrk="1" hangingPunct="1"/>
            <a:r>
              <a:rPr lang="en-US" sz="2400" dirty="0">
                <a:cs typeface="Times New Roman" pitchFamily="18" charset="0"/>
              </a:rPr>
              <a:t>Ơ </a:t>
            </a:r>
            <a:r>
              <a:rPr lang="en-US" sz="2400" dirty="0" err="1">
                <a:cs typeface="Times New Roman" pitchFamily="18" charset="0"/>
              </a:rPr>
              <a:t>kìa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anh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cọn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nước</a:t>
            </a:r>
            <a:endParaRPr lang="en-US" sz="2400" dirty="0">
              <a:cs typeface="Times New Roman" pitchFamily="18" charset="0"/>
            </a:endParaRPr>
          </a:p>
          <a:p>
            <a:pPr eaLnBrk="1" hangingPunct="1"/>
            <a:r>
              <a:rPr lang="en-US" sz="2400" dirty="0" err="1">
                <a:cs typeface="Times New Roman" pitchFamily="18" charset="0"/>
              </a:rPr>
              <a:t>Đang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chơi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trò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đu</a:t>
            </a:r>
            <a:r>
              <a:rPr lang="en-US" sz="2400" dirty="0">
                <a:cs typeface="Times New Roman" pitchFamily="18" charset="0"/>
              </a:rPr>
              <a:t> quay !</a:t>
            </a: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5530630" y="4083664"/>
            <a:ext cx="185781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r>
              <a:rPr lang="en-US" sz="2400" dirty="0" err="1">
                <a:cs typeface="Times New Roman" pitchFamily="18" charset="0"/>
              </a:rPr>
              <a:t>Vương</a:t>
            </a:r>
            <a:r>
              <a:rPr lang="en-US" sz="2400" dirty="0">
                <a:cs typeface="Times New Roman" pitchFamily="18" charset="0"/>
              </a:rPr>
              <a:t> </a:t>
            </a:r>
            <a:r>
              <a:rPr lang="en-US" sz="2400" dirty="0" err="1">
                <a:cs typeface="Times New Roman" pitchFamily="18" charset="0"/>
              </a:rPr>
              <a:t>Trọng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7" name="Wave 27">
            <a:extLst>
              <a:ext uri="{FF2B5EF4-FFF2-40B4-BE49-F238E27FC236}">
                <a16:creationId xmlns:a16="http://schemas.microsoft.com/office/drawing/2014/main" id="{DB8B1574-7ADC-C659-873F-9C2C9CB303E1}"/>
              </a:ext>
            </a:extLst>
          </p:cNvPr>
          <p:cNvSpPr/>
          <p:nvPr/>
        </p:nvSpPr>
        <p:spPr>
          <a:xfrm>
            <a:off x="298742" y="27294"/>
            <a:ext cx="1896994" cy="659092"/>
          </a:xfrm>
          <a:custGeom>
            <a:avLst/>
            <a:gdLst>
              <a:gd name="connsiteX0" fmla="*/ 211876 w 1728192"/>
              <a:gd name="connsiteY0" fmla="*/ 82387 h 659092"/>
              <a:gd name="connsiteX1" fmla="*/ 1728192 w 1728192"/>
              <a:gd name="connsiteY1" fmla="*/ 82387 h 659092"/>
              <a:gd name="connsiteX2" fmla="*/ 1516316 w 1728192"/>
              <a:gd name="connsiteY2" fmla="*/ 576706 h 659092"/>
              <a:gd name="connsiteX3" fmla="*/ 0 w 1728192"/>
              <a:gd name="connsiteY3" fmla="*/ 576706 h 659092"/>
              <a:gd name="connsiteX4" fmla="*/ 211876 w 1728192"/>
              <a:gd name="connsiteY4" fmla="*/ 82387 h 659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2" h="659092" fill="none" extrusionOk="0">
                <a:moveTo>
                  <a:pt x="211876" y="82387"/>
                </a:moveTo>
                <a:cubicBezTo>
                  <a:pt x="631267" y="-159489"/>
                  <a:pt x="1132934" y="305737"/>
                  <a:pt x="1728192" y="82387"/>
                </a:cubicBezTo>
                <a:cubicBezTo>
                  <a:pt x="1655641" y="236491"/>
                  <a:pt x="1565267" y="427821"/>
                  <a:pt x="1516316" y="576706"/>
                </a:cubicBezTo>
                <a:cubicBezTo>
                  <a:pt x="1081252" y="809184"/>
                  <a:pt x="486933" y="306899"/>
                  <a:pt x="0" y="576706"/>
                </a:cubicBezTo>
                <a:cubicBezTo>
                  <a:pt x="56983" y="482836"/>
                  <a:pt x="200184" y="228881"/>
                  <a:pt x="211876" y="82387"/>
                </a:cubicBezTo>
                <a:close/>
              </a:path>
              <a:path w="1728192" h="659092" stroke="0" extrusionOk="0">
                <a:moveTo>
                  <a:pt x="211876" y="82387"/>
                </a:moveTo>
                <a:cubicBezTo>
                  <a:pt x="766433" y="-275578"/>
                  <a:pt x="1221325" y="346755"/>
                  <a:pt x="1728192" y="82387"/>
                </a:cubicBezTo>
                <a:cubicBezTo>
                  <a:pt x="1680612" y="309798"/>
                  <a:pt x="1555992" y="462165"/>
                  <a:pt x="1516316" y="576706"/>
                </a:cubicBezTo>
                <a:cubicBezTo>
                  <a:pt x="1057653" y="783410"/>
                  <a:pt x="480988" y="381751"/>
                  <a:pt x="0" y="576706"/>
                </a:cubicBezTo>
                <a:cubicBezTo>
                  <a:pt x="909" y="468629"/>
                  <a:pt x="176562" y="222120"/>
                  <a:pt x="211876" y="82387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rgbClr val="00B050"/>
            </a:solidFill>
            <a:extLst>
              <a:ext uri="{C807C97D-BFC1-408E-A445-0C87EB9F89A2}">
                <ask:lineSketchStyleProps xmlns:ask="http://schemas.microsoft.com/office/drawing/2018/sketchyshapes" xmlns="" sd="531292918">
                  <a:prstGeom prst="wave">
                    <a:avLst>
                      <a:gd name="adj1" fmla="val 12500"/>
                      <a:gd name="adj2" fmla="val -613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Luyện</a:t>
            </a:r>
            <a:r>
              <a:rPr lang="en-US" sz="1600" b="1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đọc</a:t>
            </a:r>
            <a:r>
              <a:rPr lang="en-US" sz="1600" b="1" dirty="0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 </a:t>
            </a:r>
            <a:r>
              <a:rPr lang="en-US" sz="1600" b="1" dirty="0" err="1" smtClean="0">
                <a:solidFill>
                  <a:srgbClr val="0070C0"/>
                </a:solidFill>
                <a:latin typeface="UTM Avo" panose="02040603050506020204" pitchFamily="18" charset="0"/>
                <a:ea typeface="AvantGarde" panose="00000400000000000000" pitchFamily="2" charset="0"/>
                <a:cs typeface="AvantGarde" panose="00000400000000000000" pitchFamily="2" charset="0"/>
              </a:rPr>
              <a:t>đoạn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  <a:ea typeface="AvantGarde" panose="00000400000000000000" pitchFamily="2" charset="0"/>
              <a:cs typeface="AvantGarde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87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1"/>
  <p:tag name="ISPRING_SCORM_RATE_QUIZZES" val="0"/>
  <p:tag name="ISPRING_SCORM_PASSING_SCORE" val="100.0000000000"/>
  <p:tag name="GENSWF_OUTPUT_FILE_NAME" val="8701"/>
  <p:tag name="ISPRING_RESOURCE_PATHS_HASH_2" val="ea938b51eb40c54240a7b0e27a8e31ff9a4061eb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ài liệu" ma:contentTypeID="0x010100D136222746B9DD4E9009FC74C2167E69" ma:contentTypeVersion="18" ma:contentTypeDescription="Tạo tài liệu mới." ma:contentTypeScope="" ma:versionID="b0d3dccb1dea67d89db10013b12d936c">
  <xsd:schema xmlns:xsd="http://www.w3.org/2001/XMLSchema" xmlns:xs="http://www.w3.org/2001/XMLSchema" xmlns:p="http://schemas.microsoft.com/office/2006/metadata/properties" xmlns:ns2="aa3bae8b-93bb-44fa-b79c-ae2e3c4b5ffa" xmlns:ns3="04428cd5-0689-4562-8eaa-c57d4739e61c" targetNamespace="http://schemas.microsoft.com/office/2006/metadata/properties" ma:root="true" ma:fieldsID="353ad8bc25002707c97d916ef9b53ee3" ns2:_="" ns3:_="">
    <xsd:import namespace="aa3bae8b-93bb-44fa-b79c-ae2e3c4b5ffa"/>
    <xsd:import namespace="04428cd5-0689-4562-8eaa-c57d4739e61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3bae8b-93bb-44fa-b79c-ae2e3c4b5ff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hẻ Hình ảnh" ma:readOnly="false" ma:fieldId="{5cf76f15-5ced-4ddc-b409-7134ff3c332f}" ma:taxonomyMulti="true" ma:sspId="cf3ea938-e986-4cea-a2f1-1b2aaf1bc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428cd5-0689-4562-8eaa-c57d4739e61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Chia sẻ Với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Chia sẻ Có Chi tiế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099e0b4f-fe1d-49af-b5a1-a3d49ef9e7f8}" ma:internalName="TaxCatchAll" ma:showField="CatchAllData" ma:web="04428cd5-0689-4562-8eaa-c57d4739e61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Loại Nội dung"/>
        <xsd:element ref="dc:title" minOccurs="0" maxOccurs="1" ma:index="4" ma:displayName="Tiêu đề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a3bae8b-93bb-44fa-b79c-ae2e3c4b5ffa">
      <Terms xmlns="http://schemas.microsoft.com/office/infopath/2007/PartnerControls"/>
    </lcf76f155ced4ddcb4097134ff3c332f>
    <TaxCatchAll xmlns="04428cd5-0689-4562-8eaa-c57d4739e61c" xsi:nil="true"/>
  </documentManagement>
</p:properties>
</file>

<file path=customXml/itemProps1.xml><?xml version="1.0" encoding="utf-8"?>
<ds:datastoreItem xmlns:ds="http://schemas.openxmlformats.org/officeDocument/2006/customXml" ds:itemID="{466B336F-39EB-4A56-925D-DEB7F8669B24}"/>
</file>

<file path=customXml/itemProps2.xml><?xml version="1.0" encoding="utf-8"?>
<ds:datastoreItem xmlns:ds="http://schemas.openxmlformats.org/officeDocument/2006/customXml" ds:itemID="{CDAFB17D-80AD-4320-BB2C-E52AFDE45467}"/>
</file>

<file path=customXml/itemProps3.xml><?xml version="1.0" encoding="utf-8"?>
<ds:datastoreItem xmlns:ds="http://schemas.openxmlformats.org/officeDocument/2006/customXml" ds:itemID="{057E5543-4DE1-490B-AD3E-8795352819CD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1940</Words>
  <Application>Microsoft Office PowerPoint</Application>
  <PresentationFormat>On-screen Show (16:9)</PresentationFormat>
  <Paragraphs>282</Paragraphs>
  <Slides>41</Slides>
  <Notes>14</Notes>
  <HiddenSlides>0</HiddenSlides>
  <MMClips>4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6" baseType="lpstr">
      <vt:lpstr>宋体</vt:lpstr>
      <vt:lpstr>.VnSouthernH</vt:lpstr>
      <vt:lpstr>.VnTime</vt:lpstr>
      <vt:lpstr>Arial</vt:lpstr>
      <vt:lpstr>Arial-Rounded</vt:lpstr>
      <vt:lpstr>AvantGarde</vt:lpstr>
      <vt:lpstr>Calibri</vt:lpstr>
      <vt:lpstr>Calibri Light</vt:lpstr>
      <vt:lpstr>等线</vt:lpstr>
      <vt:lpstr>HP001 4 hàng</vt:lpstr>
      <vt:lpstr>HP-087</vt:lpstr>
      <vt:lpstr>Times New Roman</vt:lpstr>
      <vt:lpstr>UTM Avo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114</cp:revision>
  <dcterms:created xsi:type="dcterms:W3CDTF">2015-02-26T08:23:36Z</dcterms:created>
  <dcterms:modified xsi:type="dcterms:W3CDTF">2023-02-03T15:53:39Z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0x010100D136222746B9DD4E9009FC74C2167E69</vt:lpwstr>
  </property>
</Properties>
</file>