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420" r:id="rId3"/>
    <p:sldId id="265" r:id="rId4"/>
    <p:sldId id="256" r:id="rId5"/>
    <p:sldId id="379" r:id="rId6"/>
    <p:sldId id="393" r:id="rId7"/>
    <p:sldId id="394" r:id="rId8"/>
    <p:sldId id="264" r:id="rId9"/>
    <p:sldId id="418" r:id="rId10"/>
    <p:sldId id="419" r:id="rId11"/>
    <p:sldId id="267" r:id="rId12"/>
    <p:sldId id="375" r:id="rId13"/>
    <p:sldId id="397" r:id="rId14"/>
    <p:sldId id="398" r:id="rId15"/>
    <p:sldId id="399" r:id="rId16"/>
    <p:sldId id="377" r:id="rId17"/>
    <p:sldId id="378" r:id="rId18"/>
    <p:sldId id="400" r:id="rId19"/>
    <p:sldId id="380" r:id="rId20"/>
    <p:sldId id="381" r:id="rId21"/>
    <p:sldId id="408" r:id="rId22"/>
    <p:sldId id="407" r:id="rId23"/>
    <p:sldId id="409" r:id="rId24"/>
    <p:sldId id="410" r:id="rId25"/>
    <p:sldId id="268" r:id="rId26"/>
    <p:sldId id="403" r:id="rId27"/>
    <p:sldId id="412" r:id="rId28"/>
    <p:sldId id="413" r:id="rId29"/>
    <p:sldId id="414" r:id="rId30"/>
    <p:sldId id="404" r:id="rId31"/>
    <p:sldId id="405" r:id="rId32"/>
    <p:sldId id="384" r:id="rId33"/>
    <p:sldId id="385" r:id="rId34"/>
    <p:sldId id="386" r:id="rId35"/>
    <p:sldId id="387" r:id="rId36"/>
    <p:sldId id="411" r:id="rId37"/>
    <p:sldId id="415" r:id="rId38"/>
    <p:sldId id="388" r:id="rId39"/>
    <p:sldId id="416" r:id="rId40"/>
    <p:sldId id="389" r:id="rId41"/>
    <p:sldId id="390" r:id="rId42"/>
    <p:sldId id="391" r:id="rId43"/>
    <p:sldId id="417" r:id="rId44"/>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Gluten"/>
      <p:regular r:id="rId51"/>
      <p:bold r:id="rId52"/>
    </p:embeddedFont>
    <p:embeddedFont>
      <p:font typeface="Nunito" panose="020B0604020202020204" pitchFamily="2" charset="0"/>
      <p:regular r:id="rId53"/>
      <p:bold r:id="rId54"/>
      <p:italic r:id="rId55"/>
      <p:boldItalic r:id="rId56"/>
    </p:embeddedFont>
    <p:embeddedFont>
      <p:font typeface="Nunito Black" pitchFamily="2" charset="0"/>
      <p:bold r:id="rId57"/>
      <p:boldItalic r:id="rId58"/>
    </p:embeddedFont>
    <p:embeddedFont>
      <p:font typeface="Open Sans" panose="020B0606030504020204" pitchFamily="34" charset="0"/>
      <p:regular r:id="rId59"/>
      <p:bold r:id="rId60"/>
      <p:italic r:id="rId61"/>
      <p:boldItalic r:id="rId62"/>
    </p:embeddedFont>
    <p:embeddedFont>
      <p:font typeface="Sigmar One" panose="020B0604020202020204" charset="0"/>
      <p:regular r:id="rId63"/>
    </p:embeddedFont>
    <p:embeddedFont>
      <p:font typeface="Tahoma" panose="020B060403050404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4AD1-65C6-41EF-8F5F-708053C84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22AF4F-6B10-4608-A8A9-E87C120C4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3DBDB-B407-4B91-B824-E56482FBF887}"/>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5" name="Footer Placeholder 4">
            <a:extLst>
              <a:ext uri="{FF2B5EF4-FFF2-40B4-BE49-F238E27FC236}">
                <a16:creationId xmlns:a16="http://schemas.microsoft.com/office/drawing/2014/main" id="{B2E4155B-75FB-4531-B6A8-481CDF4A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D2CE9-45E0-4BE3-B255-A2D4CCB7420E}"/>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425791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7282-AD34-4709-987E-EC07033353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8A5C0-9288-4D35-91DB-22C98029BD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54F44-DCFE-4E8B-9227-07E8058BCC81}"/>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5" name="Footer Placeholder 4">
            <a:extLst>
              <a:ext uri="{FF2B5EF4-FFF2-40B4-BE49-F238E27FC236}">
                <a16:creationId xmlns:a16="http://schemas.microsoft.com/office/drawing/2014/main" id="{AC4FC190-3BEE-4519-975F-95ADE0AA4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C0CBB-5298-4EE7-BF61-3DC6FD52C59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002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677C7-F9AC-4323-9738-03E4E4111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608DB-E362-48DC-BE45-0FD1A0F1EF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DF88E-655D-4600-B71F-4484695DDA0A}"/>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5" name="Footer Placeholder 4">
            <a:extLst>
              <a:ext uri="{FF2B5EF4-FFF2-40B4-BE49-F238E27FC236}">
                <a16:creationId xmlns:a16="http://schemas.microsoft.com/office/drawing/2014/main" id="{6580D2C0-54C7-436E-9491-F04A5A4C7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1DF0A-7E47-4ECA-81DB-9F4D6FA0A2F8}"/>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38930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538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73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646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8660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07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5011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4730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08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E0F9-7B76-459B-894F-DE5DA83B4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F33FD-12E4-4980-AD3C-43C5CB26F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E9C7A-94F8-41C7-A688-8CE83FC5F13E}"/>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5" name="Footer Placeholder 4">
            <a:extLst>
              <a:ext uri="{FF2B5EF4-FFF2-40B4-BE49-F238E27FC236}">
                <a16:creationId xmlns:a16="http://schemas.microsoft.com/office/drawing/2014/main" id="{52649C68-985C-45B5-82C1-F84ED02E0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740B0-E407-489D-B7DF-D888CAD6AFC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153398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547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5885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160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71B2-7679-46F8-9510-69F48530D3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5141B-3CA7-4AC7-BE5C-B00CB9671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DB897-148C-40BE-85D2-23878D91575B}"/>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5" name="Footer Placeholder 4">
            <a:extLst>
              <a:ext uri="{FF2B5EF4-FFF2-40B4-BE49-F238E27FC236}">
                <a16:creationId xmlns:a16="http://schemas.microsoft.com/office/drawing/2014/main" id="{9BB43FD5-DA2D-4DDC-9FC8-AFCD906CF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D163F-53D3-4702-BA7A-ED2D8F89843C}"/>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71138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81BD-53A2-4314-8BE8-17FE88E1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7969C-A8DA-47FC-B6FF-88270BF13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DA803-5AB5-45C5-83AA-149A7F15E2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A05C9-3BAE-4A7E-88EA-6D7C67408C3F}"/>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6" name="Footer Placeholder 5">
            <a:extLst>
              <a:ext uri="{FF2B5EF4-FFF2-40B4-BE49-F238E27FC236}">
                <a16:creationId xmlns:a16="http://schemas.microsoft.com/office/drawing/2014/main" id="{7B65B2A4-82B3-4BB1-9631-92286A43D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5DE5C-6955-40CD-BFA3-8073E9547F1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92446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7BDE-98BA-4E93-B787-49F6A63D37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AA0DE-CC94-4ED3-A51C-938BD78AB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24BF5-F41E-4390-86E8-5140554C7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602BB-11D1-4702-8B0B-8946AA510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A6963-028B-4947-9636-A82244BFC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A5CA8-27B1-4245-BE70-BDE878E38BAD}"/>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8" name="Footer Placeholder 7">
            <a:extLst>
              <a:ext uri="{FF2B5EF4-FFF2-40B4-BE49-F238E27FC236}">
                <a16:creationId xmlns:a16="http://schemas.microsoft.com/office/drawing/2014/main" id="{00221DCC-D13C-4C7F-9EB1-777217A4A5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4D96DA-02CD-4DCC-8BBB-D00E49BB6D91}"/>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67164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D40A-1995-4092-B595-897675C6C2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85A9D-A4A3-4CD5-8856-8895B91AC4C7}"/>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4" name="Footer Placeholder 3">
            <a:extLst>
              <a:ext uri="{FF2B5EF4-FFF2-40B4-BE49-F238E27FC236}">
                <a16:creationId xmlns:a16="http://schemas.microsoft.com/office/drawing/2014/main" id="{C8A2D4CC-48A3-4F57-B277-418080989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0E49C-C04F-44DB-8C49-825B3C372B67}"/>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766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C86B2-40DB-4ED8-B418-AF4B5C9C787D}"/>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3" name="Footer Placeholder 2">
            <a:extLst>
              <a:ext uri="{FF2B5EF4-FFF2-40B4-BE49-F238E27FC236}">
                <a16:creationId xmlns:a16="http://schemas.microsoft.com/office/drawing/2014/main" id="{649CAF09-D1BD-4F42-A8E3-D196C2AC8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6CAE08-5359-40AA-9923-050654C985B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8776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CDEA-E999-4DAE-82E8-4FFFA4C3E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7855D1-9555-4C0C-BE20-71D479293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63C699-66A2-40D9-B1D0-6E1089276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B6BFB-BF0A-4E68-98D6-279CAC07D180}"/>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6" name="Footer Placeholder 5">
            <a:extLst>
              <a:ext uri="{FF2B5EF4-FFF2-40B4-BE49-F238E27FC236}">
                <a16:creationId xmlns:a16="http://schemas.microsoft.com/office/drawing/2014/main" id="{B7E40995-516A-46C6-902C-EA4AC1F08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32919-8D3F-47F1-9D31-59AF10642B5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28300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C794-F5BB-49A0-AA50-15D66EBEC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2831F7-5157-4E51-8095-8A7766A3A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64F91B-7AB9-4B54-9F4A-77F09D640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026F1-25A3-4C35-B5BC-85683843B36B}"/>
              </a:ext>
            </a:extLst>
          </p:cNvPr>
          <p:cNvSpPr>
            <a:spLocks noGrp="1"/>
          </p:cNvSpPr>
          <p:nvPr>
            <p:ph type="dt" sz="half" idx="10"/>
          </p:nvPr>
        </p:nvSpPr>
        <p:spPr/>
        <p:txBody>
          <a:bodyPr/>
          <a:lstStyle/>
          <a:p>
            <a:fld id="{8A129EB9-DE79-4BDB-8088-F8CDD7711246}" type="datetimeFigureOut">
              <a:rPr lang="en-US" smtClean="0"/>
              <a:t>2/8/2023</a:t>
            </a:fld>
            <a:endParaRPr lang="en-US"/>
          </a:p>
        </p:txBody>
      </p:sp>
      <p:sp>
        <p:nvSpPr>
          <p:cNvPr id="6" name="Footer Placeholder 5">
            <a:extLst>
              <a:ext uri="{FF2B5EF4-FFF2-40B4-BE49-F238E27FC236}">
                <a16:creationId xmlns:a16="http://schemas.microsoft.com/office/drawing/2014/main" id="{9AF6DCAE-2AE9-4961-9F84-0A9F7A8A7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97B57-1A19-4087-99C3-ABC3B3FF507F}"/>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91571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22B68-AF37-45CE-8F55-1CA6B9281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1D025-545F-45BA-8D29-D8897C50B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AE66-72BE-45DD-AA18-E3777C387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29EB9-DE79-4BDB-8088-F8CDD7711246}" type="datetimeFigureOut">
              <a:rPr lang="en-US" smtClean="0"/>
              <a:t>2/8/2023</a:t>
            </a:fld>
            <a:endParaRPr lang="en-US"/>
          </a:p>
        </p:txBody>
      </p:sp>
      <p:sp>
        <p:nvSpPr>
          <p:cNvPr id="5" name="Footer Placeholder 4">
            <a:extLst>
              <a:ext uri="{FF2B5EF4-FFF2-40B4-BE49-F238E27FC236}">
                <a16:creationId xmlns:a16="http://schemas.microsoft.com/office/drawing/2014/main" id="{A3E6C847-4BFA-47DD-8C28-AD6EB3F17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C35A6-BA0E-4759-A57D-C021B1689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C35E1-CD43-42FD-B76A-38A35553F475}" type="slidenum">
              <a:rPr lang="en-US" smtClean="0"/>
              <a:t>‹#›</a:t>
            </a:fld>
            <a:endParaRPr lang="en-US"/>
          </a:p>
        </p:txBody>
      </p:sp>
    </p:spTree>
    <p:extLst>
      <p:ext uri="{BB962C8B-B14F-4D97-AF65-F5344CB8AC3E}">
        <p14:creationId xmlns:p14="http://schemas.microsoft.com/office/powerpoint/2010/main" val="389766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71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F99F60-2DEC-4DEF-9300-E3C8E7CE95D2}"/>
              </a:ext>
            </a:extLst>
          </p:cNvPr>
          <p:cNvSpPr txBox="1"/>
          <p:nvPr/>
        </p:nvSpPr>
        <p:spPr>
          <a:xfrm>
            <a:off x="2173761" y="2458320"/>
            <a:ext cx="78444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HÌNH TAM GIÁC, HÌNH TỨ GIÁC</a:t>
            </a:r>
          </a:p>
        </p:txBody>
      </p:sp>
    </p:spTree>
    <p:extLst>
      <p:ext uri="{BB962C8B-B14F-4D97-AF65-F5344CB8AC3E}">
        <p14:creationId xmlns:p14="http://schemas.microsoft.com/office/powerpoint/2010/main" val="953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ài Liệu Mèo Vector để đọc Sách Hình ảnh | Định dạng hình ảnh PSD  611132367| vn.lovepik.com">
            <a:extLst>
              <a:ext uri="{FF2B5EF4-FFF2-40B4-BE49-F238E27FC236}">
                <a16:creationId xmlns:a16="http://schemas.microsoft.com/office/drawing/2014/main" id="{9F4159AA-70EC-012C-57C4-F28CAE007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21" b="8305"/>
          <a:stretch/>
        </p:blipFill>
        <p:spPr bwMode="auto">
          <a:xfrm>
            <a:off x="1390747" y="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CE6BF2-FD1D-4EE7-AC11-2CB7C1B6B434}"/>
              </a:ext>
            </a:extLst>
          </p:cNvPr>
          <p:cNvSpPr txBox="1"/>
          <p:nvPr/>
        </p:nvSpPr>
        <p:spPr>
          <a:xfrm>
            <a:off x="561221" y="4028897"/>
            <a:ext cx="9801082" cy="205963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kern="1200" dirty="0" err="1">
                <a:solidFill>
                  <a:srgbClr val="00B0F0"/>
                </a:solidFill>
                <a:latin typeface="Sigmar One" panose="00000500000000000000" pitchFamily="2" charset="0"/>
                <a:ea typeface="+mj-ea"/>
                <a:cs typeface="+mj-cs"/>
              </a:rPr>
              <a:t>Khám</a:t>
            </a:r>
            <a:r>
              <a:rPr lang="en-US" sz="7200" kern="1200" dirty="0">
                <a:solidFill>
                  <a:srgbClr val="00B0F0"/>
                </a:solidFill>
                <a:latin typeface="Sigmar One" panose="00000500000000000000" pitchFamily="2" charset="0"/>
                <a:ea typeface="+mj-ea"/>
                <a:cs typeface="+mj-cs"/>
              </a:rPr>
              <a:t> </a:t>
            </a:r>
            <a:r>
              <a:rPr lang="en-US" sz="7200" kern="1200" dirty="0" err="1">
                <a:solidFill>
                  <a:srgbClr val="00B0F0"/>
                </a:solidFill>
                <a:latin typeface="Sigmar One" panose="00000500000000000000" pitchFamily="2" charset="0"/>
                <a:ea typeface="+mj-ea"/>
                <a:cs typeface="+mj-cs"/>
              </a:rPr>
              <a:t>phá</a:t>
            </a:r>
            <a:endParaRPr lang="en-US" sz="7200" kern="1200" dirty="0">
              <a:solidFill>
                <a:srgbClr val="00B0F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7974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6ED12-5E72-41D8-8E23-F5686B268E47}"/>
              </a:ext>
            </a:extLst>
          </p:cNvPr>
          <p:cNvPicPr>
            <a:picLocks noChangeAspect="1"/>
          </p:cNvPicPr>
          <p:nvPr/>
        </p:nvPicPr>
        <p:blipFill rotWithShape="1">
          <a:blip r:embed="rId2"/>
          <a:srcRect l="8609"/>
          <a:stretch/>
        </p:blipFill>
        <p:spPr>
          <a:xfrm>
            <a:off x="248191" y="251863"/>
            <a:ext cx="3156469" cy="1044030"/>
          </a:xfrm>
          <a:prstGeom prst="rect">
            <a:avLst/>
          </a:prstGeom>
        </p:spPr>
      </p:pic>
      <p:pic>
        <p:nvPicPr>
          <p:cNvPr id="6" name="Picture 5">
            <a:extLst>
              <a:ext uri="{FF2B5EF4-FFF2-40B4-BE49-F238E27FC236}">
                <a16:creationId xmlns:a16="http://schemas.microsoft.com/office/drawing/2014/main" id="{7A066B45-E695-4BBA-B04B-B632E356607D}"/>
              </a:ext>
            </a:extLst>
          </p:cNvPr>
          <p:cNvPicPr>
            <a:picLocks noChangeAspect="1"/>
          </p:cNvPicPr>
          <p:nvPr/>
        </p:nvPicPr>
        <p:blipFill>
          <a:blip r:embed="rId3"/>
          <a:stretch>
            <a:fillRect/>
          </a:stretch>
        </p:blipFill>
        <p:spPr>
          <a:xfrm>
            <a:off x="3071674" y="852256"/>
            <a:ext cx="7954392" cy="5331469"/>
          </a:xfrm>
          <a:prstGeom prst="rect">
            <a:avLst/>
          </a:prstGeom>
        </p:spPr>
      </p:pic>
    </p:spTree>
    <p:extLst>
      <p:ext uri="{BB962C8B-B14F-4D97-AF65-F5344CB8AC3E}">
        <p14:creationId xmlns:p14="http://schemas.microsoft.com/office/powerpoint/2010/main" val="3064096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06FA6-D1CA-0507-8558-9EC4915F5F38}"/>
              </a:ext>
            </a:extLst>
          </p:cNvPr>
          <p:cNvPicPr>
            <a:picLocks noChangeAspect="1"/>
          </p:cNvPicPr>
          <p:nvPr/>
        </p:nvPicPr>
        <p:blipFill>
          <a:blip r:embed="rId2"/>
          <a:stretch>
            <a:fillRect/>
          </a:stretch>
        </p:blipFill>
        <p:spPr>
          <a:xfrm>
            <a:off x="0" y="0"/>
            <a:ext cx="2337637" cy="1185779"/>
          </a:xfrm>
          <a:prstGeom prst="rect">
            <a:avLst/>
          </a:prstGeom>
        </p:spPr>
      </p:pic>
      <p:sp>
        <p:nvSpPr>
          <p:cNvPr id="4" name="Oval 3">
            <a:extLst>
              <a:ext uri="{FF2B5EF4-FFF2-40B4-BE49-F238E27FC236}">
                <a16:creationId xmlns:a16="http://schemas.microsoft.com/office/drawing/2014/main" id="{79FB7E77-DBF3-8D61-3433-F5C958A89041}"/>
              </a:ext>
            </a:extLst>
          </p:cNvPr>
          <p:cNvSpPr/>
          <p:nvPr/>
        </p:nvSpPr>
        <p:spPr>
          <a:xfrm>
            <a:off x="5400675" y="190777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43B1B07-AC5D-738D-E05F-89230FAA2779}"/>
              </a:ext>
            </a:extLst>
          </p:cNvPr>
          <p:cNvSpPr/>
          <p:nvPr/>
        </p:nvSpPr>
        <p:spPr>
          <a:xfrm>
            <a:off x="4336834" y="379132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6BE04B-3653-9045-F8A5-D959BE6AE00F}"/>
              </a:ext>
            </a:extLst>
          </p:cNvPr>
          <p:cNvSpPr/>
          <p:nvPr/>
        </p:nvSpPr>
        <p:spPr>
          <a:xfrm>
            <a:off x="7293100" y="3755812"/>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8D8932-2226-8515-182E-35891E90D53D}"/>
              </a:ext>
            </a:extLst>
          </p:cNvPr>
          <p:cNvSpPr txBox="1"/>
          <p:nvPr/>
        </p:nvSpPr>
        <p:spPr>
          <a:xfrm>
            <a:off x="2337637" y="400181"/>
            <a:ext cx="8272306" cy="1055608"/>
          </a:xfrm>
          <a:prstGeom prst="roundRect">
            <a:avLst/>
          </a:prstGeom>
          <a:solidFill>
            <a:schemeClr val="accent4">
              <a:lumMod val="20000"/>
              <a:lumOff val="80000"/>
            </a:schemeClr>
          </a:solidFill>
        </p:spPr>
        <p:txBody>
          <a:bodyPr wrap="square" rtlCol="0">
            <a:spAutoFit/>
          </a:bodyPr>
          <a:lstStyle/>
          <a:p>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Em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hãy</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quan</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sát</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cô</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nối</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3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chấm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tròn</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lại</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xem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cô</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được</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gì</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p>
        </p:txBody>
      </p:sp>
      <p:sp>
        <p:nvSpPr>
          <p:cNvPr id="8" name="TextBox 7">
            <a:extLst>
              <a:ext uri="{FF2B5EF4-FFF2-40B4-BE49-F238E27FC236}">
                <a16:creationId xmlns:a16="http://schemas.microsoft.com/office/drawing/2014/main" id="{E36C5C50-8B87-82A8-08AD-75821E8C1BB0}"/>
              </a:ext>
            </a:extLst>
          </p:cNvPr>
          <p:cNvSpPr txBox="1"/>
          <p:nvPr/>
        </p:nvSpPr>
        <p:spPr>
          <a:xfrm>
            <a:off x="5178964" y="1474167"/>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08AA3DB9-6104-0DAC-40C9-49E4AAA07906}"/>
              </a:ext>
            </a:extLst>
          </p:cNvPr>
          <p:cNvSpPr txBox="1"/>
          <p:nvPr/>
        </p:nvSpPr>
        <p:spPr>
          <a:xfrm>
            <a:off x="3999714" y="342900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a:t>
            </a:r>
          </a:p>
        </p:txBody>
      </p:sp>
      <p:sp>
        <p:nvSpPr>
          <p:cNvPr id="10" name="TextBox 9">
            <a:extLst>
              <a:ext uri="{FF2B5EF4-FFF2-40B4-BE49-F238E27FC236}">
                <a16:creationId xmlns:a16="http://schemas.microsoft.com/office/drawing/2014/main" id="{1FD60469-B7B8-4063-FD84-8F488F50EAFC}"/>
              </a:ext>
            </a:extLst>
          </p:cNvPr>
          <p:cNvSpPr txBox="1"/>
          <p:nvPr/>
        </p:nvSpPr>
        <p:spPr>
          <a:xfrm>
            <a:off x="7416925" y="338648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cxnSp>
        <p:nvCxnSpPr>
          <p:cNvPr id="20" name="Straight Connector 19">
            <a:extLst>
              <a:ext uri="{FF2B5EF4-FFF2-40B4-BE49-F238E27FC236}">
                <a16:creationId xmlns:a16="http://schemas.microsoft.com/office/drawing/2014/main" id="{8907DFEE-CE32-85D1-A108-037A1AA6A1F4}"/>
              </a:ext>
            </a:extLst>
          </p:cNvPr>
          <p:cNvCxnSpPr>
            <a:stCxn id="4" idx="0"/>
            <a:endCxn id="5" idx="5"/>
          </p:cNvCxnSpPr>
          <p:nvPr/>
        </p:nvCxnSpPr>
        <p:spPr>
          <a:xfrm flipH="1">
            <a:off x="4442525" y="1907771"/>
            <a:ext cx="1020063" cy="19729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43932C-19EA-0E69-1955-7DBFAF26B1AC}"/>
              </a:ext>
            </a:extLst>
          </p:cNvPr>
          <p:cNvCxnSpPr>
            <a:cxnSpLocks/>
            <a:stCxn id="6" idx="3"/>
            <a:endCxn id="5" idx="5"/>
          </p:cNvCxnSpPr>
          <p:nvPr/>
        </p:nvCxnSpPr>
        <p:spPr>
          <a:xfrm flipH="1">
            <a:off x="4442525" y="3845243"/>
            <a:ext cx="2868709" cy="355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A642EF-55AE-5C90-1C9E-20C917B36EB9}"/>
              </a:ext>
            </a:extLst>
          </p:cNvPr>
          <p:cNvCxnSpPr>
            <a:cxnSpLocks/>
            <a:stCxn id="4" idx="5"/>
            <a:endCxn id="6" idx="6"/>
          </p:cNvCxnSpPr>
          <p:nvPr/>
        </p:nvCxnSpPr>
        <p:spPr>
          <a:xfrm>
            <a:off x="5506366" y="1997202"/>
            <a:ext cx="1910559" cy="181099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EB07AE-0E3D-9244-B5DE-BE636C6A6A47}"/>
              </a:ext>
            </a:extLst>
          </p:cNvPr>
          <p:cNvSpPr txBox="1"/>
          <p:nvPr/>
        </p:nvSpPr>
        <p:spPr>
          <a:xfrm>
            <a:off x="463118" y="4135393"/>
            <a:ext cx="11265764" cy="954107"/>
          </a:xfrm>
          <a:prstGeom prst="rect">
            <a:avLst/>
          </a:prstGeom>
          <a:solidFill>
            <a:schemeClr val="bg1"/>
          </a:solidFill>
        </p:spPr>
        <p:txBody>
          <a:bodyPr wrap="square" rtlCol="0">
            <a:spAutoFit/>
          </a:bodyPr>
          <a:lstStyle/>
          <a:p>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Điểm</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là</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một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đỉnh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tam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giác</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đoạn</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thẳng</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AB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là</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một</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cạnh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 tam </a:t>
            </a:r>
            <a:r>
              <a:rPr lang="en-US" sz="2800" b="1" dirty="0" err="1">
                <a:solidFill>
                  <a:srgbClr val="FF0000"/>
                </a:solidFill>
                <a:latin typeface="Nunito Black" pitchFamily="2" charset="0"/>
                <a:ea typeface="Open Sans" panose="020B0606030504020204" pitchFamily="34" charset="0"/>
                <a:cs typeface="Open Sans" panose="020B0606030504020204" pitchFamily="34" charset="0"/>
              </a:rPr>
              <a:t>giác</a:t>
            </a:r>
            <a:r>
              <a:rPr lang="en-US" sz="2800" b="1" dirty="0">
                <a:solidFill>
                  <a:srgbClr val="FF0000"/>
                </a:solidFill>
                <a:latin typeface="Nunito Black" pitchFamily="2" charset="0"/>
                <a:ea typeface="Open Sans" panose="020B0606030504020204" pitchFamily="34" charset="0"/>
                <a:cs typeface="Open Sans" panose="020B0606030504020204" pitchFamily="34" charset="0"/>
              </a:rPr>
              <a:t>.</a:t>
            </a:r>
          </a:p>
        </p:txBody>
      </p:sp>
      <p:sp>
        <p:nvSpPr>
          <p:cNvPr id="30" name="TextBox 29">
            <a:extLst>
              <a:ext uri="{FF2B5EF4-FFF2-40B4-BE49-F238E27FC236}">
                <a16:creationId xmlns:a16="http://schemas.microsoft.com/office/drawing/2014/main" id="{EDDD7F6A-19EF-2F2F-C965-65720635A13E}"/>
              </a:ext>
            </a:extLst>
          </p:cNvPr>
          <p:cNvSpPr txBox="1"/>
          <p:nvPr/>
        </p:nvSpPr>
        <p:spPr>
          <a:xfrm>
            <a:off x="1168818" y="5052757"/>
            <a:ext cx="8796479" cy="523220"/>
          </a:xfrm>
          <a:prstGeom prst="rect">
            <a:avLst/>
          </a:prstGeom>
          <a:noFill/>
        </p:spPr>
        <p:txBody>
          <a:bodyPr wrap="square" rtlCol="0">
            <a:spAutoFit/>
          </a:bodyPr>
          <a:lstStyle/>
          <a:p>
            <a:r>
              <a:rPr lang="en-US" sz="2800" b="1" dirty="0" err="1">
                <a:solidFill>
                  <a:srgbClr val="002060"/>
                </a:solidFill>
                <a:latin typeface="Nunito Black" pitchFamily="2" charset="0"/>
                <a:cs typeface="Times New Roman" panose="02020603050405020304" pitchFamily="18" charset="0"/>
              </a:rPr>
              <a:t>Một</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hình</a:t>
            </a:r>
            <a:r>
              <a:rPr lang="en-US" sz="2800" b="1" dirty="0">
                <a:solidFill>
                  <a:srgbClr val="002060"/>
                </a:solidFill>
                <a:latin typeface="Nunito Black" pitchFamily="2" charset="0"/>
                <a:cs typeface="Times New Roman" panose="02020603050405020304" pitchFamily="18" charset="0"/>
              </a:rPr>
              <a:t> tam </a:t>
            </a:r>
            <a:r>
              <a:rPr lang="en-US" sz="2800" b="1" dirty="0" err="1">
                <a:solidFill>
                  <a:srgbClr val="002060"/>
                </a:solidFill>
                <a:latin typeface="Nunito Black" pitchFamily="2" charset="0"/>
                <a:cs typeface="Times New Roman" panose="02020603050405020304" pitchFamily="18" charset="0"/>
              </a:rPr>
              <a:t>giác</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có</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mấy</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cạnh</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và</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mấy</a:t>
            </a:r>
            <a:r>
              <a:rPr lang="en-US" sz="2800" b="1" dirty="0">
                <a:solidFill>
                  <a:srgbClr val="002060"/>
                </a:solidFill>
                <a:latin typeface="Nunito Black" pitchFamily="2" charset="0"/>
                <a:cs typeface="Times New Roman" panose="02020603050405020304" pitchFamily="18" charset="0"/>
              </a:rPr>
              <a:t> </a:t>
            </a:r>
            <a:r>
              <a:rPr lang="en-US" sz="2800" b="1" dirty="0" err="1">
                <a:solidFill>
                  <a:srgbClr val="002060"/>
                </a:solidFill>
                <a:latin typeface="Nunito Black" pitchFamily="2" charset="0"/>
                <a:cs typeface="Times New Roman" panose="02020603050405020304" pitchFamily="18" charset="0"/>
              </a:rPr>
              <a:t>đỉnh</a:t>
            </a:r>
            <a:r>
              <a:rPr lang="en-US" sz="2800" b="1" dirty="0">
                <a:solidFill>
                  <a:srgbClr val="002060"/>
                </a:solidFill>
                <a:latin typeface="Nunito Black" pitchFamily="2" charset="0"/>
                <a:cs typeface="Times New Roman" panose="02020603050405020304" pitchFamily="18" charset="0"/>
              </a:rPr>
              <a:t> ?</a:t>
            </a:r>
          </a:p>
        </p:txBody>
      </p:sp>
      <p:sp>
        <p:nvSpPr>
          <p:cNvPr id="31" name="TextBox 30">
            <a:extLst>
              <a:ext uri="{FF2B5EF4-FFF2-40B4-BE49-F238E27FC236}">
                <a16:creationId xmlns:a16="http://schemas.microsoft.com/office/drawing/2014/main" id="{17B07F67-0C09-B9C8-6ADF-30BD173522A3}"/>
              </a:ext>
            </a:extLst>
          </p:cNvPr>
          <p:cNvSpPr txBox="1"/>
          <p:nvPr/>
        </p:nvSpPr>
        <p:spPr>
          <a:xfrm>
            <a:off x="1721989" y="5708408"/>
            <a:ext cx="7183332" cy="523220"/>
          </a:xfrm>
          <a:prstGeom prst="rect">
            <a:avLst/>
          </a:prstGeom>
          <a:noFill/>
        </p:spPr>
        <p:txBody>
          <a:bodyPr wrap="square" rtlCol="0">
            <a:spAutoFit/>
          </a:bodyPr>
          <a:lstStyle/>
          <a:p>
            <a:r>
              <a:rPr lang="en-US" sz="2800" b="1" dirty="0" err="1">
                <a:solidFill>
                  <a:srgbClr val="FF0000"/>
                </a:solidFill>
                <a:latin typeface="Nunito Black" pitchFamily="2" charset="0"/>
                <a:cs typeface="Times New Roman" panose="02020603050405020304" pitchFamily="18" charset="0"/>
              </a:rPr>
              <a:t>Một</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hình</a:t>
            </a:r>
            <a:r>
              <a:rPr lang="en-US" sz="2800" b="1" dirty="0">
                <a:solidFill>
                  <a:srgbClr val="FF0000"/>
                </a:solidFill>
                <a:latin typeface="Nunito Black" pitchFamily="2" charset="0"/>
                <a:cs typeface="Times New Roman" panose="02020603050405020304" pitchFamily="18" charset="0"/>
              </a:rPr>
              <a:t> tam </a:t>
            </a:r>
            <a:r>
              <a:rPr lang="en-US" sz="2800" b="1" dirty="0" err="1">
                <a:solidFill>
                  <a:srgbClr val="FF0000"/>
                </a:solidFill>
                <a:latin typeface="Nunito Black" pitchFamily="2" charset="0"/>
                <a:cs typeface="Times New Roman" panose="02020603050405020304" pitchFamily="18" charset="0"/>
              </a:rPr>
              <a:t>giác</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có</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ba</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cạnh</a:t>
            </a:r>
            <a:r>
              <a:rPr lang="en-US" sz="2800" b="1" dirty="0">
                <a:solidFill>
                  <a:srgbClr val="FF0000"/>
                </a:solidFill>
                <a:latin typeface="Nunito Black" pitchFamily="2" charset="0"/>
                <a:cs typeface="Times New Roman" panose="02020603050405020304" pitchFamily="18" charset="0"/>
              </a:rPr>
              <a:t> </a:t>
            </a:r>
            <a:r>
              <a:rPr lang="en-US" sz="2800" b="1" dirty="0" err="1">
                <a:solidFill>
                  <a:srgbClr val="FF0000"/>
                </a:solidFill>
                <a:latin typeface="Nunito Black" pitchFamily="2" charset="0"/>
                <a:cs typeface="Times New Roman" panose="02020603050405020304" pitchFamily="18" charset="0"/>
              </a:rPr>
              <a:t>và</a:t>
            </a:r>
            <a:r>
              <a:rPr lang="en-US" sz="2800" b="1" dirty="0">
                <a:solidFill>
                  <a:srgbClr val="FF0000"/>
                </a:solidFill>
                <a:latin typeface="Nunito Black" pitchFamily="2" charset="0"/>
                <a:cs typeface="Times New Roman" panose="02020603050405020304" pitchFamily="18" charset="0"/>
              </a:rPr>
              <a:t> 3 </a:t>
            </a:r>
            <a:r>
              <a:rPr lang="en-US" sz="2800" b="1" dirty="0" err="1">
                <a:solidFill>
                  <a:srgbClr val="FF0000"/>
                </a:solidFill>
                <a:latin typeface="Nunito Black" pitchFamily="2" charset="0"/>
                <a:cs typeface="Times New Roman" panose="02020603050405020304" pitchFamily="18" charset="0"/>
              </a:rPr>
              <a:t>đỉnh</a:t>
            </a:r>
            <a:r>
              <a:rPr lang="en-US" sz="2800" b="1" dirty="0">
                <a:solidFill>
                  <a:srgbClr val="FF0000"/>
                </a:solidFill>
                <a:latin typeface="Nunito Black" pitchFamily="2" charset="0"/>
                <a:cs typeface="Times New Roman" panose="02020603050405020304" pitchFamily="18" charset="0"/>
              </a:rPr>
              <a:t> .</a:t>
            </a:r>
          </a:p>
        </p:txBody>
      </p:sp>
    </p:spTree>
    <p:extLst>
      <p:ext uri="{BB962C8B-B14F-4D97-AF65-F5344CB8AC3E}">
        <p14:creationId xmlns:p14="http://schemas.microsoft.com/office/powerpoint/2010/main" val="3963878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FB9AF-975A-1900-4462-ACAA0C9D3DA2}"/>
              </a:ext>
            </a:extLst>
          </p:cNvPr>
          <p:cNvPicPr>
            <a:picLocks noChangeAspect="1"/>
          </p:cNvPicPr>
          <p:nvPr/>
        </p:nvPicPr>
        <p:blipFill>
          <a:blip r:embed="rId2"/>
          <a:stretch>
            <a:fillRect/>
          </a:stretch>
        </p:blipFill>
        <p:spPr>
          <a:xfrm>
            <a:off x="4247824" y="280802"/>
            <a:ext cx="4667901" cy="2657846"/>
          </a:xfrm>
          <a:prstGeom prst="rect">
            <a:avLst/>
          </a:prstGeom>
        </p:spPr>
      </p:pic>
      <p:pic>
        <p:nvPicPr>
          <p:cNvPr id="5" name="Picture 4">
            <a:extLst>
              <a:ext uri="{FF2B5EF4-FFF2-40B4-BE49-F238E27FC236}">
                <a16:creationId xmlns:a16="http://schemas.microsoft.com/office/drawing/2014/main" id="{6C814C5C-2C1F-31D9-2FF7-9E91AB3542FC}"/>
              </a:ext>
            </a:extLst>
          </p:cNvPr>
          <p:cNvPicPr>
            <a:picLocks noChangeAspect="1"/>
          </p:cNvPicPr>
          <p:nvPr/>
        </p:nvPicPr>
        <p:blipFill>
          <a:blip r:embed="rId3"/>
          <a:stretch>
            <a:fillRect/>
          </a:stretch>
        </p:blipFill>
        <p:spPr>
          <a:xfrm>
            <a:off x="0" y="0"/>
            <a:ext cx="2784919" cy="841828"/>
          </a:xfrm>
          <a:prstGeom prst="rect">
            <a:avLst/>
          </a:prstGeom>
        </p:spPr>
      </p:pic>
      <p:sp>
        <p:nvSpPr>
          <p:cNvPr id="8" name="TextBox 7">
            <a:extLst>
              <a:ext uri="{FF2B5EF4-FFF2-40B4-BE49-F238E27FC236}">
                <a16:creationId xmlns:a16="http://schemas.microsoft.com/office/drawing/2014/main" id="{26C09F94-0A06-0F8A-EB1F-795567262F81}"/>
              </a:ext>
            </a:extLst>
          </p:cNvPr>
          <p:cNvSpPr txBox="1"/>
          <p:nvPr/>
        </p:nvSpPr>
        <p:spPr>
          <a:xfrm>
            <a:off x="326902" y="3078539"/>
            <a:ext cx="8943707" cy="578882"/>
          </a:xfrm>
          <a:prstGeom prst="roundRect">
            <a:avLst/>
          </a:prstGeom>
          <a:solidFill>
            <a:srgbClr val="CCFFFF"/>
          </a:solidFill>
          <a:ln w="28575">
            <a:solidFill>
              <a:srgbClr val="C00000"/>
            </a:solidFill>
            <a:prstDash val="sysDash"/>
          </a:ln>
        </p:spPr>
        <p:txBody>
          <a:bodyPr wrap="square" rtlCol="0">
            <a:spAutoFit/>
          </a:bodyPr>
          <a:lstStyle/>
          <a:p>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Ngoài</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và</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cạnh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hình</a:t>
            </a:r>
            <a:r>
              <a:rPr lang="en-US" sz="2800" dirty="0">
                <a:solidFill>
                  <a:srgbClr val="00B050"/>
                </a:solidFill>
                <a:latin typeface="Nunito Black" pitchFamily="2" charset="0"/>
                <a:cs typeface="Times New Roman" panose="02020603050405020304" pitchFamily="18" charset="0"/>
              </a:rPr>
              <a:t> tam </a:t>
            </a:r>
            <a:r>
              <a:rPr lang="en-US" sz="2800" dirty="0" err="1">
                <a:solidFill>
                  <a:srgbClr val="00B050"/>
                </a:solidFill>
                <a:latin typeface="Nunito Black" pitchFamily="2" charset="0"/>
                <a:cs typeface="Times New Roman" panose="02020603050405020304" pitchFamily="18" charset="0"/>
              </a:rPr>
              <a:t>giác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còn</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có</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cả</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p>
        </p:txBody>
      </p:sp>
      <p:sp>
        <p:nvSpPr>
          <p:cNvPr id="14" name="Block Arc 13">
            <a:extLst>
              <a:ext uri="{FF2B5EF4-FFF2-40B4-BE49-F238E27FC236}">
                <a16:creationId xmlns:a16="http://schemas.microsoft.com/office/drawing/2014/main" id="{4523E9A8-D65C-142D-1295-4348E5BE20D9}"/>
              </a:ext>
            </a:extLst>
          </p:cNvPr>
          <p:cNvSpPr/>
          <p:nvPr/>
        </p:nvSpPr>
        <p:spPr>
          <a:xfrm rot="5178145">
            <a:off x="5073251" y="2521169"/>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EC31B96E-218D-9991-DC9D-184C0A87925D}"/>
              </a:ext>
            </a:extLst>
          </p:cNvPr>
          <p:cNvSpPr/>
          <p:nvPr/>
        </p:nvSpPr>
        <p:spPr>
          <a:xfrm rot="16393472">
            <a:off x="7593793" y="2510973"/>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a:extLst>
              <a:ext uri="{FF2B5EF4-FFF2-40B4-BE49-F238E27FC236}">
                <a16:creationId xmlns:a16="http://schemas.microsoft.com/office/drawing/2014/main" id="{47DC2BA0-234C-CF18-5A4C-8D839EE95FA3}"/>
              </a:ext>
            </a:extLst>
          </p:cNvPr>
          <p:cNvSpPr/>
          <p:nvPr/>
        </p:nvSpPr>
        <p:spPr>
          <a:xfrm rot="10379852">
            <a:off x="5970654" y="932219"/>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5DAC410E-AEE9-4AF7-6FA0-D337342A4D29}"/>
              </a:ext>
            </a:extLst>
          </p:cNvPr>
          <p:cNvSpPr txBox="1"/>
          <p:nvPr/>
        </p:nvSpPr>
        <p:spPr>
          <a:xfrm>
            <a:off x="412970" y="3998116"/>
            <a:ext cx="10320679" cy="1055608"/>
          </a:xfrm>
          <a:prstGeom prst="roundRect">
            <a:avLst/>
          </a:prstGeom>
          <a:solidFill>
            <a:srgbClr val="CCFFFF"/>
          </a:solidFill>
          <a:ln w="28575">
            <a:solidFill>
              <a:srgbClr val="C00000"/>
            </a:solidFill>
            <a:prstDash val="sysDash"/>
          </a:ln>
        </p:spPr>
        <p:txBody>
          <a:bodyPr wrap="square" rtlCol="0">
            <a:spAutoFit/>
          </a:bodyPr>
          <a:lstStyle/>
          <a:p>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Hình</a:t>
            </a:r>
            <a:r>
              <a:rPr lang="en-US" sz="2800" dirty="0">
                <a:solidFill>
                  <a:srgbClr val="00B050"/>
                </a:solidFill>
                <a:latin typeface="Nunito Black" pitchFamily="2" charset="0"/>
                <a:cs typeface="Times New Roman" panose="02020603050405020304" pitchFamily="18" charset="0"/>
              </a:rPr>
              <a:t> tam </a:t>
            </a:r>
            <a:r>
              <a:rPr lang="en-US" sz="2800" dirty="0" err="1">
                <a:solidFill>
                  <a:srgbClr val="00B050"/>
                </a:solidFill>
                <a:latin typeface="Nunito Black" pitchFamily="2" charset="0"/>
                <a:cs typeface="Times New Roman" panose="02020603050405020304" pitchFamily="18" charset="0"/>
              </a:rPr>
              <a:t>giác</a:t>
            </a:r>
            <a:r>
              <a:rPr lang="en-US" sz="2800" dirty="0">
                <a:solidFill>
                  <a:srgbClr val="00B050"/>
                </a:solidFill>
                <a:latin typeface="Nunito Black" pitchFamily="2" charset="0"/>
                <a:cs typeface="Times New Roman" panose="02020603050405020304" pitchFamily="18" charset="0"/>
              </a:rPr>
              <a:t> ABC </a:t>
            </a:r>
            <a:r>
              <a:rPr lang="en-US" sz="2800" dirty="0" err="1">
                <a:solidFill>
                  <a:srgbClr val="00B050"/>
                </a:solidFill>
                <a:latin typeface="Nunito Black" pitchFamily="2" charset="0"/>
                <a:cs typeface="Times New Roman" panose="02020603050405020304" pitchFamily="18" charset="0"/>
              </a:rPr>
              <a:t>có</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là</a:t>
            </a:r>
            <a:r>
              <a:rPr lang="en-US" sz="2800" dirty="0">
                <a:solidFill>
                  <a:srgbClr val="00B050"/>
                </a:solidFill>
                <a:latin typeface="Nunito Black" pitchFamily="2" charset="0"/>
                <a:cs typeface="Times New Roman" panose="02020603050405020304" pitchFamily="18" charset="0"/>
              </a:rPr>
              <a:t> A, B, C;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cạnh</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là</a:t>
            </a:r>
            <a:r>
              <a:rPr lang="en-US" sz="2800" dirty="0">
                <a:solidFill>
                  <a:srgbClr val="00B050"/>
                </a:solidFill>
                <a:latin typeface="Nunito Black" pitchFamily="2" charset="0"/>
                <a:cs typeface="Times New Roman" panose="02020603050405020304" pitchFamily="18" charset="0"/>
              </a:rPr>
              <a:t> AB, </a:t>
            </a:r>
            <a:r>
              <a:rPr lang="en-US" sz="2800" dirty="0" err="1">
                <a:solidFill>
                  <a:srgbClr val="00B050"/>
                </a:solidFill>
                <a:latin typeface="Nunito Black" pitchFamily="2" charset="0"/>
                <a:cs typeface="Times New Roman" panose="02020603050405020304" pitchFamily="18" charset="0"/>
              </a:rPr>
              <a:t>Bc,CA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ba</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là</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A,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B, </a:t>
            </a:r>
            <a:r>
              <a:rPr lang="en-US" sz="2800" dirty="0" err="1">
                <a:solidFill>
                  <a:srgbClr val="00B050"/>
                </a:solidFill>
                <a:latin typeface="Nunito Black" pitchFamily="2" charset="0"/>
                <a:cs typeface="Times New Roman" panose="02020603050405020304" pitchFamily="18" charset="0"/>
              </a:rPr>
              <a:t>góc</a:t>
            </a:r>
            <a:r>
              <a:rPr lang="en-US" sz="2800" dirty="0">
                <a:solidFill>
                  <a:srgbClr val="00B050"/>
                </a:solidFill>
                <a:latin typeface="Nunito Black" pitchFamily="2" charset="0"/>
                <a:cs typeface="Times New Roman" panose="02020603050405020304" pitchFamily="18" charset="0"/>
              </a:rPr>
              <a:t> </a:t>
            </a:r>
            <a:r>
              <a:rPr lang="en-US" sz="2800" dirty="0" err="1">
                <a:solidFill>
                  <a:srgbClr val="00B050"/>
                </a:solidFill>
                <a:latin typeface="Nunito Black" pitchFamily="2" charset="0"/>
                <a:cs typeface="Times New Roman" panose="02020603050405020304" pitchFamily="18" charset="0"/>
              </a:rPr>
              <a:t>đỉnh</a:t>
            </a:r>
            <a:r>
              <a:rPr lang="en-US" sz="2800" dirty="0">
                <a:solidFill>
                  <a:srgbClr val="00B050"/>
                </a:solidFill>
                <a:latin typeface="Nunito Black" pitchFamily="2" charset="0"/>
                <a:cs typeface="Times New Roman" panose="02020603050405020304" pitchFamily="18" charset="0"/>
              </a:rPr>
              <a:t> C.</a:t>
            </a:r>
          </a:p>
        </p:txBody>
      </p:sp>
    </p:spTree>
    <p:extLst>
      <p:ext uri="{BB962C8B-B14F-4D97-AF65-F5344CB8AC3E}">
        <p14:creationId xmlns:p14="http://schemas.microsoft.com/office/powerpoint/2010/main" val="28066502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3554C-1988-B8BE-5253-9742AD3421BA}"/>
              </a:ext>
            </a:extLst>
          </p:cNvPr>
          <p:cNvPicPr>
            <a:picLocks noChangeAspect="1"/>
          </p:cNvPicPr>
          <p:nvPr/>
        </p:nvPicPr>
        <p:blipFill>
          <a:blip r:embed="rId2"/>
          <a:stretch>
            <a:fillRect/>
          </a:stretch>
        </p:blipFill>
        <p:spPr>
          <a:xfrm>
            <a:off x="0" y="0"/>
            <a:ext cx="3156358" cy="954107"/>
          </a:xfrm>
          <a:prstGeom prst="rect">
            <a:avLst/>
          </a:prstGeom>
        </p:spPr>
      </p:pic>
      <p:sp>
        <p:nvSpPr>
          <p:cNvPr id="8" name="TextBox 7">
            <a:extLst>
              <a:ext uri="{FF2B5EF4-FFF2-40B4-BE49-F238E27FC236}">
                <a16:creationId xmlns:a16="http://schemas.microsoft.com/office/drawing/2014/main" id="{82EB677C-772C-A122-BD9D-491C5F2B9B1E}"/>
              </a:ext>
            </a:extLst>
          </p:cNvPr>
          <p:cNvSpPr txBox="1"/>
          <p:nvPr/>
        </p:nvSpPr>
        <p:spPr>
          <a:xfrm>
            <a:off x="267709" y="2666874"/>
            <a:ext cx="11106150" cy="1532334"/>
          </a:xfrm>
          <a:prstGeom prst="roundRect">
            <a:avLst/>
          </a:prstGeom>
          <a:solidFill>
            <a:schemeClr val="accent4">
              <a:lumMod val="20000"/>
              <a:lumOff val="80000"/>
            </a:schemeClr>
          </a:solidFill>
          <a:ln w="38100">
            <a:solidFill>
              <a:srgbClr val="C00000"/>
            </a:solidFill>
            <a:prstDash val="sysDash"/>
          </a:ln>
        </p:spPr>
        <p:txBody>
          <a:bodyPr wrap="square" rtlCol="0">
            <a:spAutoFit/>
          </a:bodyPr>
          <a:lstStyle/>
          <a:p>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Hình</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tứ</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giác</a:t>
            </a:r>
            <a:r>
              <a:rPr lang="en-US" sz="2800" dirty="0">
                <a:solidFill>
                  <a:srgbClr val="00B0F0"/>
                </a:solidFill>
                <a:latin typeface="Nunito Black" pitchFamily="2" charset="0"/>
                <a:cs typeface="Times New Roman" panose="02020603050405020304" pitchFamily="18" charset="0"/>
              </a:rPr>
              <a:t> MNPQ </a:t>
            </a:r>
            <a:r>
              <a:rPr lang="en-US" sz="2800" dirty="0" err="1">
                <a:solidFill>
                  <a:srgbClr val="00B0F0"/>
                </a:solidFill>
                <a:latin typeface="Nunito Black" pitchFamily="2" charset="0"/>
                <a:cs typeface="Times New Roman" panose="02020603050405020304" pitchFamily="18" charset="0"/>
              </a:rPr>
              <a:t>có</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bốn</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là</a:t>
            </a:r>
            <a:r>
              <a:rPr lang="en-US" sz="2800" dirty="0">
                <a:solidFill>
                  <a:srgbClr val="00B0F0"/>
                </a:solidFill>
                <a:latin typeface="Nunito Black" pitchFamily="2" charset="0"/>
                <a:cs typeface="Times New Roman" panose="02020603050405020304" pitchFamily="18" charset="0"/>
              </a:rPr>
              <a:t> M, N, P, Q; </a:t>
            </a:r>
            <a:r>
              <a:rPr lang="en-US" sz="2800" dirty="0" err="1">
                <a:solidFill>
                  <a:srgbClr val="00B0F0"/>
                </a:solidFill>
                <a:latin typeface="Nunito Black" pitchFamily="2" charset="0"/>
                <a:cs typeface="Times New Roman" panose="02020603050405020304" pitchFamily="18" charset="0"/>
              </a:rPr>
              <a:t>bốn</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cạnh</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là</a:t>
            </a:r>
            <a:r>
              <a:rPr lang="en-US" sz="2800" dirty="0">
                <a:solidFill>
                  <a:srgbClr val="00B0F0"/>
                </a:solidFill>
                <a:latin typeface="Nunito Black" pitchFamily="2" charset="0"/>
                <a:cs typeface="Times New Roman" panose="02020603050405020304" pitchFamily="18" charset="0"/>
              </a:rPr>
              <a:t> MN, NP, PQ, QM, </a:t>
            </a:r>
            <a:r>
              <a:rPr lang="en-US" sz="2800" dirty="0" err="1">
                <a:solidFill>
                  <a:srgbClr val="00B0F0"/>
                </a:solidFill>
                <a:latin typeface="Nunito Black" pitchFamily="2" charset="0"/>
                <a:cs typeface="Times New Roman" panose="02020603050405020304" pitchFamily="18" charset="0"/>
              </a:rPr>
              <a:t>bốn</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là</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M,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N,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P, </a:t>
            </a:r>
            <a:r>
              <a:rPr lang="en-US" sz="2800" dirty="0" err="1">
                <a:solidFill>
                  <a:srgbClr val="00B0F0"/>
                </a:solidFill>
                <a:latin typeface="Nunito Black" pitchFamily="2" charset="0"/>
                <a:cs typeface="Times New Roman" panose="02020603050405020304" pitchFamily="18" charset="0"/>
              </a:rPr>
              <a:t>góc</a:t>
            </a:r>
            <a:r>
              <a:rPr lang="en-US" sz="2800" dirty="0">
                <a:solidFill>
                  <a:srgbClr val="00B0F0"/>
                </a:solidFill>
                <a:latin typeface="Nunito Black" pitchFamily="2" charset="0"/>
                <a:cs typeface="Times New Roman" panose="02020603050405020304" pitchFamily="18" charset="0"/>
              </a:rPr>
              <a:t> </a:t>
            </a:r>
            <a:r>
              <a:rPr lang="en-US" sz="2800" dirty="0" err="1">
                <a:solidFill>
                  <a:srgbClr val="00B0F0"/>
                </a:solidFill>
                <a:latin typeface="Nunito Black" pitchFamily="2" charset="0"/>
                <a:cs typeface="Times New Roman" panose="02020603050405020304" pitchFamily="18" charset="0"/>
              </a:rPr>
              <a:t>đỉnh</a:t>
            </a:r>
            <a:r>
              <a:rPr lang="en-US" sz="2800" dirty="0">
                <a:solidFill>
                  <a:srgbClr val="00B0F0"/>
                </a:solidFill>
                <a:latin typeface="Nunito Black" pitchFamily="2" charset="0"/>
                <a:cs typeface="Times New Roman" panose="02020603050405020304" pitchFamily="18" charset="0"/>
              </a:rPr>
              <a:t> Q.</a:t>
            </a:r>
          </a:p>
        </p:txBody>
      </p:sp>
      <p:sp>
        <p:nvSpPr>
          <p:cNvPr id="9" name="TextBox 8">
            <a:extLst>
              <a:ext uri="{FF2B5EF4-FFF2-40B4-BE49-F238E27FC236}">
                <a16:creationId xmlns:a16="http://schemas.microsoft.com/office/drawing/2014/main" id="{C731625D-8F8A-8AE8-9C6F-CE6829331488}"/>
              </a:ext>
            </a:extLst>
          </p:cNvPr>
          <p:cNvSpPr txBox="1"/>
          <p:nvPr/>
        </p:nvSpPr>
        <p:spPr>
          <a:xfrm>
            <a:off x="1252025" y="4571188"/>
            <a:ext cx="9453489" cy="1532334"/>
          </a:xfrm>
          <a:prstGeom prst="roundRect">
            <a:avLst/>
          </a:prstGeom>
          <a:solidFill>
            <a:schemeClr val="accent4">
              <a:lumMod val="20000"/>
              <a:lumOff val="80000"/>
            </a:schemeClr>
          </a:solidFill>
          <a:ln w="38100">
            <a:solidFill>
              <a:srgbClr val="C00000"/>
            </a:solidFill>
            <a:prstDash val="sysDash"/>
          </a:ln>
        </p:spPr>
        <p:txBody>
          <a:bodyPr wrap="square" rtlCol="0">
            <a:spAutoFit/>
          </a:bodyPr>
          <a:lstStyle/>
          <a:p>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Lưu</a:t>
            </a:r>
            <a:r>
              <a:rPr lang="en-US" sz="2800" i="1" dirty="0">
                <a:solidFill>
                  <a:srgbClr val="FF0000"/>
                </a:solidFill>
                <a:latin typeface="Nunito Black" pitchFamily="2" charset="0"/>
                <a:cs typeface="Times New Roman" panose="02020603050405020304" pitchFamily="18" charset="0"/>
              </a:rPr>
              <a:t> ý: Khi </a:t>
            </a:r>
            <a:r>
              <a:rPr lang="en-US" sz="2800" i="1" dirty="0" err="1">
                <a:solidFill>
                  <a:srgbClr val="FF0000"/>
                </a:solidFill>
                <a:latin typeface="Nunito Black" pitchFamily="2" charset="0"/>
                <a:cs typeface="Times New Roman" panose="02020603050405020304" pitchFamily="18" charset="0"/>
              </a:rPr>
              <a:t>đọc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tên</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hình</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tứ</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giác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nên</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đọc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theo</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thứ</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tự</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các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đỉnh</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theo</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chiều</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kim</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đồng</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hồ</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hoặc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ngược</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chiều</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kim</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đồng</a:t>
            </a:r>
            <a:r>
              <a:rPr lang="en-US" sz="2800" i="1" dirty="0">
                <a:solidFill>
                  <a:srgbClr val="FF0000"/>
                </a:solidFill>
                <a:latin typeface="Nunito Black" pitchFamily="2" charset="0"/>
                <a:cs typeface="Times New Roman" panose="02020603050405020304" pitchFamily="18" charset="0"/>
              </a:rPr>
              <a:t> </a:t>
            </a:r>
            <a:r>
              <a:rPr lang="en-US" sz="2800" i="1" dirty="0" err="1">
                <a:solidFill>
                  <a:srgbClr val="FF0000"/>
                </a:solidFill>
                <a:latin typeface="Nunito Black" pitchFamily="2" charset="0"/>
                <a:cs typeface="Times New Roman" panose="02020603050405020304" pitchFamily="18" charset="0"/>
              </a:rPr>
              <a:t>hồ</a:t>
            </a:r>
            <a:r>
              <a:rPr lang="en-US" sz="2800" i="1" dirty="0">
                <a:solidFill>
                  <a:srgbClr val="FF0000"/>
                </a:solidFill>
                <a:latin typeface="Nunito Black" pitchFamily="2" charset="0"/>
                <a:cs typeface="Times New Roman" panose="02020603050405020304" pitchFamily="18" charset="0"/>
              </a:rPr>
              <a:t>.</a:t>
            </a:r>
          </a:p>
        </p:txBody>
      </p:sp>
      <p:pic>
        <p:nvPicPr>
          <p:cNvPr id="2" name="Picture 1"/>
          <p:cNvPicPr>
            <a:picLocks noChangeAspect="1"/>
          </p:cNvPicPr>
          <p:nvPr/>
        </p:nvPicPr>
        <p:blipFill rotWithShape="1">
          <a:blip r:embed="rId3"/>
          <a:srcRect t="1246" r="3659" b="5225"/>
          <a:stretch/>
        </p:blipFill>
        <p:spPr>
          <a:xfrm>
            <a:off x="3527111" y="692332"/>
            <a:ext cx="3618274" cy="1907177"/>
          </a:xfrm>
          <a:prstGeom prst="rect">
            <a:avLst/>
          </a:prstGeom>
        </p:spPr>
      </p:pic>
    </p:spTree>
    <p:extLst>
      <p:ext uri="{BB962C8B-B14F-4D97-AF65-F5344CB8AC3E}">
        <p14:creationId xmlns:p14="http://schemas.microsoft.com/office/powerpoint/2010/main" val="3046322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08DD6-BFEF-5549-DECE-4DC8BCAE180A}"/>
              </a:ext>
            </a:extLst>
          </p:cNvPr>
          <p:cNvPicPr>
            <a:picLocks noChangeAspect="1"/>
          </p:cNvPicPr>
          <p:nvPr/>
        </p:nvPicPr>
        <p:blipFill rotWithShape="1">
          <a:blip r:embed="rId2"/>
          <a:srcRect l="39369"/>
          <a:stretch/>
        </p:blipFill>
        <p:spPr>
          <a:xfrm>
            <a:off x="1595718" y="375455"/>
            <a:ext cx="2183802" cy="2261582"/>
          </a:xfrm>
          <a:prstGeom prst="rect">
            <a:avLst/>
          </a:prstGeom>
          <a:ln>
            <a:noFill/>
          </a:ln>
          <a:effectLst>
            <a:softEdge rad="112500"/>
          </a:effectLst>
        </p:spPr>
      </p:pic>
      <p:pic>
        <p:nvPicPr>
          <p:cNvPr id="10" name="Picture 9">
            <a:extLst>
              <a:ext uri="{FF2B5EF4-FFF2-40B4-BE49-F238E27FC236}">
                <a16:creationId xmlns:a16="http://schemas.microsoft.com/office/drawing/2014/main" id="{8BC28B88-600B-5E12-4FF9-4B3371F338B3}"/>
              </a:ext>
            </a:extLst>
          </p:cNvPr>
          <p:cNvPicPr>
            <a:picLocks noChangeAspect="1"/>
          </p:cNvPicPr>
          <p:nvPr/>
        </p:nvPicPr>
        <p:blipFill>
          <a:blip r:embed="rId3"/>
          <a:stretch>
            <a:fillRect/>
          </a:stretch>
        </p:blipFill>
        <p:spPr>
          <a:xfrm>
            <a:off x="972846" y="2645293"/>
            <a:ext cx="5062194" cy="2261582"/>
          </a:xfrm>
          <a:prstGeom prst="rect">
            <a:avLst/>
          </a:prstGeom>
        </p:spPr>
      </p:pic>
      <p:pic>
        <p:nvPicPr>
          <p:cNvPr id="12" name="Picture 11">
            <a:extLst>
              <a:ext uri="{FF2B5EF4-FFF2-40B4-BE49-F238E27FC236}">
                <a16:creationId xmlns:a16="http://schemas.microsoft.com/office/drawing/2014/main" id="{06B5A946-E5BC-7A85-5801-3D74EAD0380D}"/>
              </a:ext>
            </a:extLst>
          </p:cNvPr>
          <p:cNvPicPr>
            <a:picLocks noChangeAspect="1"/>
          </p:cNvPicPr>
          <p:nvPr/>
        </p:nvPicPr>
        <p:blipFill>
          <a:blip r:embed="rId4"/>
          <a:stretch>
            <a:fillRect/>
          </a:stretch>
        </p:blipFill>
        <p:spPr>
          <a:xfrm>
            <a:off x="5943599" y="2589482"/>
            <a:ext cx="5589770" cy="2614570"/>
          </a:xfrm>
          <a:prstGeom prst="rect">
            <a:avLst/>
          </a:prstGeom>
        </p:spPr>
      </p:pic>
      <p:pic>
        <p:nvPicPr>
          <p:cNvPr id="9" name="Picture 8">
            <a:extLst>
              <a:ext uri="{FF2B5EF4-FFF2-40B4-BE49-F238E27FC236}">
                <a16:creationId xmlns:a16="http://schemas.microsoft.com/office/drawing/2014/main" id="{F686D7B5-36CF-4D83-B44F-CF24097B2E1D}"/>
              </a:ext>
            </a:extLst>
          </p:cNvPr>
          <p:cNvPicPr>
            <a:picLocks noChangeAspect="1"/>
          </p:cNvPicPr>
          <p:nvPr/>
        </p:nvPicPr>
        <p:blipFill>
          <a:blip r:embed="rId5"/>
          <a:stretch>
            <a:fillRect/>
          </a:stretch>
        </p:blipFill>
        <p:spPr>
          <a:xfrm>
            <a:off x="2595156" y="5137036"/>
            <a:ext cx="6508652" cy="1297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6"/>
          <a:srcRect t="1246" r="3659" b="5225"/>
          <a:stretch/>
        </p:blipFill>
        <p:spPr>
          <a:xfrm>
            <a:off x="6035040" y="917436"/>
            <a:ext cx="3172186" cy="1672046"/>
          </a:xfrm>
          <a:prstGeom prst="rect">
            <a:avLst/>
          </a:prstGeom>
        </p:spPr>
      </p:pic>
      <p:pic>
        <p:nvPicPr>
          <p:cNvPr id="8" name="Picture 7">
            <a:extLst>
              <a:ext uri="{FF2B5EF4-FFF2-40B4-BE49-F238E27FC236}">
                <a16:creationId xmlns:a16="http://schemas.microsoft.com/office/drawing/2014/main" id="{C553554C-1988-B8BE-5253-9742AD3421BA}"/>
              </a:ext>
            </a:extLst>
          </p:cNvPr>
          <p:cNvPicPr>
            <a:picLocks noChangeAspect="1"/>
          </p:cNvPicPr>
          <p:nvPr/>
        </p:nvPicPr>
        <p:blipFill>
          <a:blip r:embed="rId7"/>
          <a:stretch>
            <a:fillRect/>
          </a:stretch>
        </p:blipFill>
        <p:spPr>
          <a:xfrm>
            <a:off x="221733" y="226129"/>
            <a:ext cx="1711234" cy="517274"/>
          </a:xfrm>
          <a:prstGeom prst="rect">
            <a:avLst/>
          </a:prstGeom>
        </p:spPr>
      </p:pic>
    </p:spTree>
    <p:extLst>
      <p:ext uri="{BB962C8B-B14F-4D97-AF65-F5344CB8AC3E}">
        <p14:creationId xmlns:p14="http://schemas.microsoft.com/office/powerpoint/2010/main" val="420202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21D0B-2D88-44E6-AE9F-B4708F1EEE87}"/>
              </a:ext>
            </a:extLst>
          </p:cNvPr>
          <p:cNvPicPr>
            <a:picLocks noChangeAspect="1"/>
          </p:cNvPicPr>
          <p:nvPr/>
        </p:nvPicPr>
        <p:blipFill>
          <a:blip r:embed="rId2"/>
          <a:stretch>
            <a:fillRect/>
          </a:stretch>
        </p:blipFill>
        <p:spPr>
          <a:xfrm>
            <a:off x="233456" y="209980"/>
            <a:ext cx="1912491" cy="887300"/>
          </a:xfrm>
          <a:prstGeom prst="rect">
            <a:avLst/>
          </a:prstGeom>
        </p:spPr>
      </p:pic>
      <p:pic>
        <p:nvPicPr>
          <p:cNvPr id="6" name="Picture 5">
            <a:extLst>
              <a:ext uri="{FF2B5EF4-FFF2-40B4-BE49-F238E27FC236}">
                <a16:creationId xmlns:a16="http://schemas.microsoft.com/office/drawing/2014/main" id="{A15E4834-54CB-4F2A-9952-391D70CD767E}"/>
              </a:ext>
            </a:extLst>
          </p:cNvPr>
          <p:cNvPicPr>
            <a:picLocks noChangeAspect="1"/>
          </p:cNvPicPr>
          <p:nvPr/>
        </p:nvPicPr>
        <p:blipFill rotWithShape="1">
          <a:blip r:embed="rId3"/>
          <a:srcRect t="1107"/>
          <a:stretch/>
        </p:blipFill>
        <p:spPr>
          <a:xfrm>
            <a:off x="419546" y="1345474"/>
            <a:ext cx="10883844" cy="4183292"/>
          </a:xfrm>
          <a:prstGeom prst="rect">
            <a:avLst/>
          </a:prstGeom>
        </p:spPr>
      </p:pic>
      <p:sp>
        <p:nvSpPr>
          <p:cNvPr id="3" name="Rectangle: Rounded Corners 2">
            <a:extLst>
              <a:ext uri="{FF2B5EF4-FFF2-40B4-BE49-F238E27FC236}">
                <a16:creationId xmlns:a16="http://schemas.microsoft.com/office/drawing/2014/main" id="{4C05BBEB-3CA9-4F3D-8D72-0F751315C6E2}"/>
              </a:ext>
            </a:extLst>
          </p:cNvPr>
          <p:cNvSpPr/>
          <p:nvPr/>
        </p:nvSpPr>
        <p:spPr>
          <a:xfrm>
            <a:off x="6157723" y="4556694"/>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G, E </a:t>
            </a:r>
          </a:p>
        </p:txBody>
      </p:sp>
      <p:sp>
        <p:nvSpPr>
          <p:cNvPr id="7" name="Rectangle: Rounded Corners 6">
            <a:extLst>
              <a:ext uri="{FF2B5EF4-FFF2-40B4-BE49-F238E27FC236}">
                <a16:creationId xmlns:a16="http://schemas.microsoft.com/office/drawing/2014/main" id="{C8C7B9AF-779D-40ED-9E13-15558CF2CB54}"/>
              </a:ext>
            </a:extLst>
          </p:cNvPr>
          <p:cNvSpPr/>
          <p:nvPr/>
        </p:nvSpPr>
        <p:spPr>
          <a:xfrm>
            <a:off x="6146761" y="5029202"/>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 DG, GE </a:t>
            </a:r>
          </a:p>
        </p:txBody>
      </p:sp>
      <p:sp>
        <p:nvSpPr>
          <p:cNvPr id="8" name="Rectangle: Rounded Corners 7">
            <a:extLst>
              <a:ext uri="{FF2B5EF4-FFF2-40B4-BE49-F238E27FC236}">
                <a16:creationId xmlns:a16="http://schemas.microsoft.com/office/drawing/2014/main" id="{4DFBAB2A-E706-4EAE-B164-CCB48287B4A8}"/>
              </a:ext>
            </a:extLst>
          </p:cNvPr>
          <p:cNvSpPr/>
          <p:nvPr/>
        </p:nvSpPr>
        <p:spPr>
          <a:xfrm>
            <a:off x="9022892" y="4541936"/>
            <a:ext cx="1767030"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B, D, C</a:t>
            </a:r>
          </a:p>
        </p:txBody>
      </p:sp>
      <p:sp>
        <p:nvSpPr>
          <p:cNvPr id="9" name="Rectangle: Rounded Corners 8">
            <a:extLst>
              <a:ext uri="{FF2B5EF4-FFF2-40B4-BE49-F238E27FC236}">
                <a16:creationId xmlns:a16="http://schemas.microsoft.com/office/drawing/2014/main" id="{EF4E3899-AAB0-4737-AB3E-136D02781859}"/>
              </a:ext>
            </a:extLst>
          </p:cNvPr>
          <p:cNvSpPr/>
          <p:nvPr/>
        </p:nvSpPr>
        <p:spPr>
          <a:xfrm>
            <a:off x="8743781" y="5002413"/>
            <a:ext cx="2397833"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AB, BC, CD, AD</a:t>
            </a:r>
          </a:p>
        </p:txBody>
      </p:sp>
      <p:cxnSp>
        <p:nvCxnSpPr>
          <p:cNvPr id="10" name="Straight Connector 9">
            <a:extLst>
              <a:ext uri="{FF2B5EF4-FFF2-40B4-BE49-F238E27FC236}">
                <a16:creationId xmlns:a16="http://schemas.microsoft.com/office/drawing/2014/main" id="{4CA20294-5FCB-427B-B1E0-F242E15C4888}"/>
              </a:ext>
            </a:extLst>
          </p:cNvPr>
          <p:cNvCxnSpPr/>
          <p:nvPr/>
        </p:nvCxnSpPr>
        <p:spPr>
          <a:xfrm>
            <a:off x="1908699" y="1731146"/>
            <a:ext cx="14825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05A7B7-CB2B-44D3-A9E3-F53D9A9A66F6}"/>
              </a:ext>
            </a:extLst>
          </p:cNvPr>
          <p:cNvCxnSpPr>
            <a:cxnSpLocks/>
          </p:cNvCxnSpPr>
          <p:nvPr/>
        </p:nvCxnSpPr>
        <p:spPr>
          <a:xfrm flipV="1">
            <a:off x="3916532" y="1731146"/>
            <a:ext cx="2883763" cy="1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424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FEB2D-2990-81D0-5298-B6AB9083A995}"/>
              </a:ext>
            </a:extLst>
          </p:cNvPr>
          <p:cNvPicPr>
            <a:picLocks noChangeAspect="1"/>
          </p:cNvPicPr>
          <p:nvPr/>
        </p:nvPicPr>
        <p:blipFill>
          <a:blip r:embed="rId2"/>
          <a:stretch>
            <a:fillRect/>
          </a:stretch>
        </p:blipFill>
        <p:spPr>
          <a:xfrm>
            <a:off x="12304" y="0"/>
            <a:ext cx="1900052" cy="881529"/>
          </a:xfrm>
          <a:prstGeom prst="rect">
            <a:avLst/>
          </a:prstGeom>
        </p:spPr>
      </p:pic>
      <p:pic>
        <p:nvPicPr>
          <p:cNvPr id="5" name="Picture 4">
            <a:extLst>
              <a:ext uri="{FF2B5EF4-FFF2-40B4-BE49-F238E27FC236}">
                <a16:creationId xmlns:a16="http://schemas.microsoft.com/office/drawing/2014/main" id="{C757A8B0-F8C8-51F0-39C1-9CFB1EF6F764}"/>
              </a:ext>
            </a:extLst>
          </p:cNvPr>
          <p:cNvPicPr>
            <a:picLocks noChangeAspect="1"/>
          </p:cNvPicPr>
          <p:nvPr/>
        </p:nvPicPr>
        <p:blipFill>
          <a:blip r:embed="rId3"/>
          <a:stretch>
            <a:fillRect/>
          </a:stretch>
        </p:blipFill>
        <p:spPr>
          <a:xfrm>
            <a:off x="328687" y="953747"/>
            <a:ext cx="685896" cy="714475"/>
          </a:xfrm>
          <a:prstGeom prst="rect">
            <a:avLst/>
          </a:prstGeom>
        </p:spPr>
      </p:pic>
      <p:pic>
        <p:nvPicPr>
          <p:cNvPr id="9" name="Picture 8">
            <a:extLst>
              <a:ext uri="{FF2B5EF4-FFF2-40B4-BE49-F238E27FC236}">
                <a16:creationId xmlns:a16="http://schemas.microsoft.com/office/drawing/2014/main" id="{14D896C9-C0D1-3A13-C325-7FD3EEFADEE3}"/>
              </a:ext>
            </a:extLst>
          </p:cNvPr>
          <p:cNvPicPr>
            <a:picLocks noChangeAspect="1"/>
          </p:cNvPicPr>
          <p:nvPr/>
        </p:nvPicPr>
        <p:blipFill rotWithShape="1">
          <a:blip r:embed="rId4"/>
          <a:srcRect l="2412" t="3754" r="2198"/>
          <a:stretch/>
        </p:blipFill>
        <p:spPr>
          <a:xfrm>
            <a:off x="1125415" y="2047027"/>
            <a:ext cx="3699803" cy="1804219"/>
          </a:xfrm>
          <a:prstGeom prst="rect">
            <a:avLst/>
          </a:prstGeom>
        </p:spPr>
      </p:pic>
      <p:sp>
        <p:nvSpPr>
          <p:cNvPr id="10" name="TextBox 9">
            <a:extLst>
              <a:ext uri="{FF2B5EF4-FFF2-40B4-BE49-F238E27FC236}">
                <a16:creationId xmlns:a16="http://schemas.microsoft.com/office/drawing/2014/main" id="{10E89F03-12A5-64B4-222E-C024AF096D8A}"/>
              </a:ext>
            </a:extLst>
          </p:cNvPr>
          <p:cNvSpPr txBox="1"/>
          <p:nvPr/>
        </p:nvSpPr>
        <p:spPr>
          <a:xfrm>
            <a:off x="1014582" y="972583"/>
            <a:ext cx="9353307" cy="1055608"/>
          </a:xfrm>
          <a:prstGeom prst="roundRect">
            <a:avLst/>
          </a:prstGeom>
          <a:solidFill>
            <a:schemeClr val="accent4">
              <a:lumMod val="20000"/>
              <a:lumOff val="80000"/>
            </a:schemeClr>
          </a:solidFill>
        </p:spPr>
        <p:txBody>
          <a:bodyPr wrap="square" rtlCol="0">
            <a:spAutoFit/>
          </a:bodyPr>
          <a:lstStyle/>
          <a:p>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Nêu</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tên</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tam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tứ</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dưới</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đây</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5">
            <a:extLst>
              <a:ext uri="{FF2B5EF4-FFF2-40B4-BE49-F238E27FC236}">
                <a16:creationId xmlns:a16="http://schemas.microsoft.com/office/drawing/2014/main" id="{FAF4AA6D-FE81-AA0A-CAC0-AF7D987A5CE9}"/>
              </a:ext>
            </a:extLst>
          </p:cNvPr>
          <p:cNvPicPr>
            <a:picLocks noChangeAspect="1"/>
          </p:cNvPicPr>
          <p:nvPr/>
        </p:nvPicPr>
        <p:blipFill rotWithShape="1">
          <a:blip r:embed="rId5"/>
          <a:srcRect b="50000"/>
          <a:stretch/>
        </p:blipFill>
        <p:spPr>
          <a:xfrm>
            <a:off x="928467" y="4021455"/>
            <a:ext cx="7819293" cy="6727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0CA1359-8A59-1882-A054-466034FFD6A5}"/>
              </a:ext>
            </a:extLst>
          </p:cNvPr>
          <p:cNvPicPr>
            <a:picLocks noChangeAspect="1"/>
          </p:cNvPicPr>
          <p:nvPr/>
        </p:nvPicPr>
        <p:blipFill rotWithShape="1">
          <a:blip r:embed="rId5"/>
          <a:srcRect t="50000"/>
          <a:stretch/>
        </p:blipFill>
        <p:spPr>
          <a:xfrm>
            <a:off x="1014582" y="4864452"/>
            <a:ext cx="7819291" cy="672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9287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355D3-3EE3-4595-B34A-C46F021BB6E2}"/>
              </a:ext>
            </a:extLst>
          </p:cNvPr>
          <p:cNvPicPr>
            <a:picLocks noChangeAspect="1"/>
          </p:cNvPicPr>
          <p:nvPr/>
        </p:nvPicPr>
        <p:blipFill rotWithShape="1">
          <a:blip r:embed="rId2"/>
          <a:srcRect r="92975" b="73364"/>
          <a:stretch/>
        </p:blipFill>
        <p:spPr>
          <a:xfrm>
            <a:off x="107106" y="1039569"/>
            <a:ext cx="793225" cy="603603"/>
          </a:xfrm>
          <a:prstGeom prst="rect">
            <a:avLst/>
          </a:prstGeom>
          <a:ln>
            <a:noFill/>
          </a:ln>
          <a:effectLst>
            <a:softEdge rad="112500"/>
          </a:effectLst>
        </p:spPr>
      </p:pic>
      <p:pic>
        <p:nvPicPr>
          <p:cNvPr id="6" name="Picture 5">
            <a:extLst>
              <a:ext uri="{FF2B5EF4-FFF2-40B4-BE49-F238E27FC236}">
                <a16:creationId xmlns:a16="http://schemas.microsoft.com/office/drawing/2014/main" id="{C1502C19-F666-4E48-ACFF-D40E3DFD9FC4}"/>
              </a:ext>
            </a:extLst>
          </p:cNvPr>
          <p:cNvPicPr>
            <a:picLocks noChangeAspect="1"/>
          </p:cNvPicPr>
          <p:nvPr/>
        </p:nvPicPr>
        <p:blipFill rotWithShape="1">
          <a:blip r:embed="rId3"/>
          <a:srcRect t="10035" r="48224" b="10185"/>
          <a:stretch/>
        </p:blipFill>
        <p:spPr>
          <a:xfrm>
            <a:off x="1325995" y="3753230"/>
            <a:ext cx="3924484" cy="2190369"/>
          </a:xfrm>
          <a:prstGeom prst="rect">
            <a:avLst/>
          </a:prstGeom>
        </p:spPr>
      </p:pic>
      <p:pic>
        <p:nvPicPr>
          <p:cNvPr id="13" name="Picture 12">
            <a:extLst>
              <a:ext uri="{FF2B5EF4-FFF2-40B4-BE49-F238E27FC236}">
                <a16:creationId xmlns:a16="http://schemas.microsoft.com/office/drawing/2014/main" id="{8E1D3A43-B86C-4825-A6C9-0E672498699E}"/>
              </a:ext>
            </a:extLst>
          </p:cNvPr>
          <p:cNvPicPr>
            <a:picLocks noChangeAspect="1"/>
          </p:cNvPicPr>
          <p:nvPr/>
        </p:nvPicPr>
        <p:blipFill>
          <a:blip r:embed="rId4"/>
          <a:stretch>
            <a:fillRect/>
          </a:stretch>
        </p:blipFill>
        <p:spPr>
          <a:xfrm>
            <a:off x="13447" y="13447"/>
            <a:ext cx="2651990" cy="1044030"/>
          </a:xfrm>
          <a:prstGeom prst="rect">
            <a:avLst/>
          </a:prstGeom>
        </p:spPr>
      </p:pic>
      <p:pic>
        <p:nvPicPr>
          <p:cNvPr id="7" name="Picture 6">
            <a:extLst>
              <a:ext uri="{FF2B5EF4-FFF2-40B4-BE49-F238E27FC236}">
                <a16:creationId xmlns:a16="http://schemas.microsoft.com/office/drawing/2014/main" id="{010BF35D-72EF-AE5F-22BF-836277F6FB99}"/>
              </a:ext>
            </a:extLst>
          </p:cNvPr>
          <p:cNvPicPr>
            <a:picLocks noChangeAspect="1"/>
          </p:cNvPicPr>
          <p:nvPr/>
        </p:nvPicPr>
        <p:blipFill rotWithShape="1">
          <a:blip r:embed="rId3"/>
          <a:srcRect l="54168"/>
          <a:stretch/>
        </p:blipFill>
        <p:spPr>
          <a:xfrm>
            <a:off x="6659878" y="2072224"/>
            <a:ext cx="5002003" cy="3953187"/>
          </a:xfrm>
          <a:prstGeom prst="rect">
            <a:avLst/>
          </a:prstGeom>
        </p:spPr>
      </p:pic>
      <p:sp>
        <p:nvSpPr>
          <p:cNvPr id="8" name="TextBox 7">
            <a:extLst>
              <a:ext uri="{FF2B5EF4-FFF2-40B4-BE49-F238E27FC236}">
                <a16:creationId xmlns:a16="http://schemas.microsoft.com/office/drawing/2014/main" id="{B63E5104-B3F8-A28E-9C0E-788FC252645C}"/>
              </a:ext>
            </a:extLst>
          </p:cNvPr>
          <p:cNvSpPr txBox="1"/>
          <p:nvPr/>
        </p:nvSpPr>
        <p:spPr>
          <a:xfrm>
            <a:off x="1007436" y="1039569"/>
            <a:ext cx="9613671" cy="2246769"/>
          </a:xfrm>
          <a:prstGeom prst="rect">
            <a:avLst/>
          </a:prstGeom>
          <a:noFill/>
        </p:spPr>
        <p:txBody>
          <a:bodyPr wrap="square">
            <a:spAutoFit/>
          </a:bodyPr>
          <a:lstStyle/>
          <a:p>
            <a:pPr algn="l"/>
            <a:r>
              <a:rPr lang="vi-VN" sz="2800" i="0" dirty="0">
                <a:solidFill>
                  <a:srgbClr val="000000"/>
                </a:solidFill>
                <a:effectLst/>
                <a:latin typeface="Nunito" pitchFamily="2" charset="0"/>
              </a:rPr>
              <a:t>Mai đánh dấu một số điểm trên tờ giấy màu (như hình vẽ). Qua hai điểm trong các điểm đã đánh dấu, Mai có thể cắt tờ giấy theo đoạn thẳng nào để được:</a:t>
            </a:r>
          </a:p>
          <a:p>
            <a:pPr algn="l"/>
            <a:r>
              <a:rPr lang="vi-VN" sz="2800" i="0" dirty="0">
                <a:solidFill>
                  <a:srgbClr val="000000"/>
                </a:solidFill>
                <a:effectLst/>
                <a:latin typeface="Nunito" pitchFamily="2" charset="0"/>
              </a:rPr>
              <a:t>a) 2 hình tứ giác?</a:t>
            </a:r>
          </a:p>
          <a:p>
            <a:pPr algn="l"/>
            <a:r>
              <a:rPr lang="vi-VN" sz="2800" i="0" dirty="0">
                <a:solidFill>
                  <a:srgbClr val="000000"/>
                </a:solidFill>
                <a:effectLst/>
                <a:latin typeface="Nunito" pitchFamily="2" charset="0"/>
              </a:rPr>
              <a:t>b) 1 hình tam giác và 1 hình tứ giác?</a:t>
            </a:r>
          </a:p>
        </p:txBody>
      </p:sp>
    </p:spTree>
    <p:extLst>
      <p:ext uri="{BB962C8B-B14F-4D97-AF65-F5344CB8AC3E}">
        <p14:creationId xmlns:p14="http://schemas.microsoft.com/office/powerpoint/2010/main" val="41715935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084742-C1C2-4D4B-BF56-BDD4765A039A}"/>
              </a:ext>
            </a:extLst>
          </p:cNvPr>
          <p:cNvPicPr>
            <a:picLocks noChangeAspect="1"/>
          </p:cNvPicPr>
          <p:nvPr/>
        </p:nvPicPr>
        <p:blipFill rotWithShape="1">
          <a:blip r:embed="rId2"/>
          <a:srcRect r="35681" b="84708"/>
          <a:stretch/>
        </p:blipFill>
        <p:spPr>
          <a:xfrm>
            <a:off x="-1" y="1044030"/>
            <a:ext cx="4340483" cy="598796"/>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6" name="Picture 5">
            <a:extLst>
              <a:ext uri="{FF2B5EF4-FFF2-40B4-BE49-F238E27FC236}">
                <a16:creationId xmlns:a16="http://schemas.microsoft.com/office/drawing/2014/main" id="{B12EF171-F1D9-4AC8-EBD3-D0989B964219}"/>
              </a:ext>
            </a:extLst>
          </p:cNvPr>
          <p:cNvPicPr>
            <a:picLocks noChangeAspect="1"/>
          </p:cNvPicPr>
          <p:nvPr/>
        </p:nvPicPr>
        <p:blipFill rotWithShape="1">
          <a:blip r:embed="rId4"/>
          <a:srcRect t="10035" r="48224" b="10185"/>
          <a:stretch/>
        </p:blipFill>
        <p:spPr>
          <a:xfrm>
            <a:off x="3473891" y="2900381"/>
            <a:ext cx="4720099" cy="2634425"/>
          </a:xfrm>
          <a:prstGeom prst="rect">
            <a:avLst/>
          </a:prstGeom>
        </p:spPr>
      </p:pic>
      <p:cxnSp>
        <p:nvCxnSpPr>
          <p:cNvPr id="4" name="Straight Connector 3">
            <a:extLst>
              <a:ext uri="{FF2B5EF4-FFF2-40B4-BE49-F238E27FC236}">
                <a16:creationId xmlns:a16="http://schemas.microsoft.com/office/drawing/2014/main" id="{13FE9FFB-10F3-7159-895F-F1D90C2B856F}"/>
              </a:ext>
            </a:extLst>
          </p:cNvPr>
          <p:cNvCxnSpPr>
            <a:cxnSpLocks/>
          </p:cNvCxnSpPr>
          <p:nvPr/>
        </p:nvCxnSpPr>
        <p:spPr>
          <a:xfrm flipH="1">
            <a:off x="5338919" y="3239428"/>
            <a:ext cx="1434904" cy="182293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631D10E5-8969-7157-3C05-DFE68AE6F714}"/>
              </a:ext>
            </a:extLst>
          </p:cNvPr>
          <p:cNvSpPr txBox="1"/>
          <p:nvPr/>
        </p:nvSpPr>
        <p:spPr>
          <a:xfrm>
            <a:off x="324626" y="1794550"/>
            <a:ext cx="11506303" cy="954107"/>
          </a:xfrm>
          <a:prstGeom prst="rect">
            <a:avLst/>
          </a:prstGeom>
          <a:noFill/>
        </p:spPr>
        <p:txBody>
          <a:bodyPr wrap="square">
            <a:spAutoFit/>
          </a:bodyPr>
          <a:lstStyle/>
          <a:p>
            <a:r>
              <a:rPr lang="en-US" sz="2800" b="1" i="0">
                <a:solidFill>
                  <a:srgbClr val="0070C0"/>
                </a:solidFill>
                <a:effectLst/>
                <a:latin typeface="Nunito" pitchFamily="2" charset="0"/>
              </a:rPr>
              <a:t>	</a:t>
            </a:r>
            <a:r>
              <a:rPr lang="vi-VN" sz="2800" b="1" i="0">
                <a:solidFill>
                  <a:srgbClr val="0070C0"/>
                </a:solidFill>
                <a:effectLst/>
                <a:latin typeface="Nunito" pitchFamily="2" charset="0"/>
              </a:rPr>
              <a:t>Nối M với N ta được 2 hình tứ giác là AMND và hình tứ giác MNCB.</a:t>
            </a:r>
            <a:endParaRPr lang="en-US" sz="2800" b="1">
              <a:solidFill>
                <a:srgbClr val="0070C0"/>
              </a:solidFill>
              <a:latin typeface="Nunito" pitchFamily="2" charset="0"/>
            </a:endParaRPr>
          </a:p>
        </p:txBody>
      </p:sp>
    </p:spTree>
    <p:extLst>
      <p:ext uri="{BB962C8B-B14F-4D97-AF65-F5344CB8AC3E}">
        <p14:creationId xmlns:p14="http://schemas.microsoft.com/office/powerpoint/2010/main" val="133345524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oa Cúc Màu Vàng Thiên - Miễn Phí vector hình ảnh trên Pixabay">
            <a:extLst>
              <a:ext uri="{FF2B5EF4-FFF2-40B4-BE49-F238E27FC236}">
                <a16:creationId xmlns:a16="http://schemas.microsoft.com/office/drawing/2014/main" id="{56B119ED-44EA-FF95-1CD3-AF11BF4F6925}"/>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9045" r="10733"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4F208C-1714-93D3-E0D6-F2B3C9846E91}"/>
              </a:ext>
            </a:extLst>
          </p:cNvPr>
          <p:cNvPicPr>
            <a:picLocks noChangeAspect="1"/>
          </p:cNvPicPr>
          <p:nvPr/>
        </p:nvPicPr>
        <p:blipFill rotWithShape="1">
          <a:blip r:embed="rId3">
            <a:alphaModFix amt="60000"/>
            <a:extLst>
              <a:ext uri="{BEBA8EAE-BF5A-486C-A8C5-ECC9F3942E4B}">
                <a14:imgProps xmlns:a14="http://schemas.microsoft.com/office/drawing/2010/main">
                  <a14:imgLayer r:embed="rId4">
                    <a14:imgEffect>
                      <a14:backgroundRemoval t="10000" b="90667" l="10000" r="90000">
                        <a14:foregroundMark x1="35500" y1="42333" x2="41417" y2="47333"/>
                        <a14:foregroundMark x1="44167" y1="16167" x2="54583" y2="36583"/>
                        <a14:foregroundMark x1="51917" y1="90417" x2="51917" y2="90667"/>
                        <a14:foregroundMark x1="51000" y1="42917" x2="55250" y2="48667"/>
                        <a14:foregroundMark x1="30750" y1="44500" x2="36333" y2="47250"/>
                      </a14:backgroundRemoval>
                    </a14:imgEffect>
                  </a14:imgLayer>
                </a14:imgProps>
              </a:ext>
            </a:extLst>
          </a:blip>
          <a:srcRect l="6224" r="4887"/>
          <a:stretch/>
        </p:blipFill>
        <p:spPr>
          <a:xfrm>
            <a:off x="6096000" y="10"/>
            <a:ext cx="6096000" cy="6857990"/>
          </a:xfrm>
          <a:prstGeom prst="rect">
            <a:avLst/>
          </a:prstGeom>
        </p:spPr>
      </p:pic>
      <p:sp>
        <p:nvSpPr>
          <p:cNvPr id="8" name="TextBox 7">
            <a:extLst>
              <a:ext uri="{FF2B5EF4-FFF2-40B4-BE49-F238E27FC236}">
                <a16:creationId xmlns:a16="http://schemas.microsoft.com/office/drawing/2014/main" id="{EF9DF3AE-F5A4-9D56-1A4E-356E03570EE5}"/>
              </a:ext>
            </a:extLst>
          </p:cNvPr>
          <p:cNvSpPr txBox="1"/>
          <p:nvPr/>
        </p:nvSpPr>
        <p:spPr>
          <a:xfrm>
            <a:off x="1196221" y="3844747"/>
            <a:ext cx="9801082" cy="205963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kern="1200" dirty="0" err="1">
                <a:latin typeface="Sigmar One" panose="00000500000000000000" pitchFamily="2" charset="0"/>
                <a:ea typeface="+mj-ea"/>
                <a:cs typeface="+mj-cs"/>
              </a:rPr>
              <a:t>Khởi</a:t>
            </a:r>
            <a:r>
              <a:rPr lang="en-US" sz="7200" kern="1200" dirty="0">
                <a:latin typeface="Sigmar One" panose="00000500000000000000" pitchFamily="2" charset="0"/>
                <a:ea typeface="+mj-ea"/>
                <a:cs typeface="+mj-cs"/>
              </a:rPr>
              <a:t> </a:t>
            </a:r>
            <a:r>
              <a:rPr lang="en-US" sz="7200" kern="1200" dirty="0" err="1">
                <a:latin typeface="Sigmar One" panose="00000500000000000000" pitchFamily="2" charset="0"/>
                <a:ea typeface="+mj-ea"/>
                <a:cs typeface="+mj-cs"/>
              </a:rPr>
              <a:t>động</a:t>
            </a:r>
            <a:endParaRPr lang="en-US" sz="7200" kern="1200" dirty="0">
              <a:latin typeface="Sigmar One" panose="00000500000000000000" pitchFamily="2" charset="0"/>
              <a:ea typeface="+mj-ea"/>
              <a:cs typeface="+mj-cs"/>
            </a:endParaRPr>
          </a:p>
        </p:txBody>
      </p:sp>
    </p:spTree>
    <p:extLst>
      <p:ext uri="{BB962C8B-B14F-4D97-AF65-F5344CB8AC3E}">
        <p14:creationId xmlns:p14="http://schemas.microsoft.com/office/powerpoint/2010/main" val="4225901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55277"/>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a:off x="3474720" y="2926080"/>
            <a:ext cx="1139483" cy="1871003"/>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CF5E9D71-58FB-669C-5AE3-4A076CB36D84}"/>
              </a:ext>
            </a:extLst>
          </p:cNvPr>
          <p:cNvSpPr txBox="1"/>
          <p:nvPr/>
        </p:nvSpPr>
        <p:spPr>
          <a:xfrm>
            <a:off x="219820" y="1689744"/>
            <a:ext cx="11428229" cy="1815882"/>
          </a:xfrm>
          <a:prstGeom prst="rect">
            <a:avLst/>
          </a:prstGeom>
          <a:noFill/>
        </p:spPr>
        <p:txBody>
          <a:bodyPr wrap="square">
            <a:spAutoFit/>
          </a:bodyPr>
          <a:lstStyle/>
          <a:p>
            <a:pPr algn="l"/>
            <a:r>
              <a:rPr lang="vi-VN" sz="2800" b="1" i="0">
                <a:solidFill>
                  <a:srgbClr val="0070C0"/>
                </a:solidFill>
                <a:effectLst/>
                <a:latin typeface="Nunito" pitchFamily="2" charset="0"/>
              </a:rPr>
              <a:t>Cách 1: Cắt tờ giấy theo đoạn thẳng AN ta được 1 hình tam giác ADN và 1 hình tứ giác ANCB.</a:t>
            </a:r>
          </a:p>
          <a:p>
            <a:br>
              <a:rPr lang="vi-VN" sz="2800" b="1" i="0">
                <a:solidFill>
                  <a:srgbClr val="0070C0"/>
                </a:solidFill>
                <a:effectLst/>
                <a:latin typeface="Nunito" pitchFamily="2" charset="0"/>
              </a:rPr>
            </a:br>
            <a:endParaRPr lang="en-US" sz="2800" b="1">
              <a:solidFill>
                <a:srgbClr val="0070C0"/>
              </a:solidFill>
              <a:latin typeface="Nunito" pitchFamily="2" charset="0"/>
            </a:endParaRPr>
          </a:p>
        </p:txBody>
      </p:sp>
    </p:spTree>
    <p:extLst>
      <p:ext uri="{BB962C8B-B14F-4D97-AF65-F5344CB8AC3E}">
        <p14:creationId xmlns:p14="http://schemas.microsoft.com/office/powerpoint/2010/main" val="3558755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13074"/>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flipH="1">
            <a:off x="4586068" y="2940148"/>
            <a:ext cx="2404150" cy="1856935"/>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049DF377-D2C0-AC3D-5099-2D06B295C53E}"/>
              </a:ext>
            </a:extLst>
          </p:cNvPr>
          <p:cNvSpPr txBox="1"/>
          <p:nvPr/>
        </p:nvSpPr>
        <p:spPr>
          <a:xfrm>
            <a:off x="358725" y="1572125"/>
            <a:ext cx="10965767" cy="954107"/>
          </a:xfrm>
          <a:prstGeom prst="rect">
            <a:avLst/>
          </a:prstGeom>
          <a:noFill/>
        </p:spPr>
        <p:txBody>
          <a:bodyPr wrap="square">
            <a:spAutoFit/>
          </a:bodyPr>
          <a:lstStyle/>
          <a:p>
            <a:r>
              <a:rPr lang="vi-VN" sz="2800" b="1" i="0" dirty="0">
                <a:solidFill>
                  <a:srgbClr val="0070C0"/>
                </a:solidFill>
                <a:effectLst/>
                <a:latin typeface="Nunito" pitchFamily="2" charset="0"/>
              </a:rPr>
              <a:t>Cách 2: Cắt tờ giấy theo đoạn thẳng BN ta được 1 hình tam giác BCN và 1 hình tứ giác ABND.</a:t>
            </a:r>
            <a:endParaRPr lang="en-US" sz="2800" b="1" dirty="0">
              <a:solidFill>
                <a:srgbClr val="0070C0"/>
              </a:solidFill>
              <a:latin typeface="Nunito" pitchFamily="2" charset="0"/>
            </a:endParaRPr>
          </a:p>
        </p:txBody>
      </p:sp>
    </p:spTree>
    <p:extLst>
      <p:ext uri="{BB962C8B-B14F-4D97-AF65-F5344CB8AC3E}">
        <p14:creationId xmlns:p14="http://schemas.microsoft.com/office/powerpoint/2010/main" val="96837731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13074"/>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flipH="1">
            <a:off x="3460652" y="2952121"/>
            <a:ext cx="2615166" cy="1816827"/>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6A8378A-9EBF-EABE-D4AE-A12D2635BED5}"/>
              </a:ext>
            </a:extLst>
          </p:cNvPr>
          <p:cNvSpPr txBox="1"/>
          <p:nvPr/>
        </p:nvSpPr>
        <p:spPr>
          <a:xfrm>
            <a:off x="503093" y="1691390"/>
            <a:ext cx="10314962" cy="954107"/>
          </a:xfrm>
          <a:prstGeom prst="rect">
            <a:avLst/>
          </a:prstGeom>
          <a:noFill/>
        </p:spPr>
        <p:txBody>
          <a:bodyPr wrap="square">
            <a:spAutoFit/>
          </a:bodyPr>
          <a:lstStyle/>
          <a:p>
            <a:r>
              <a:rPr lang="vi-VN" sz="2800" b="1" i="0" dirty="0">
                <a:solidFill>
                  <a:srgbClr val="0070C0"/>
                </a:solidFill>
                <a:effectLst/>
                <a:latin typeface="Nunito" pitchFamily="2" charset="0"/>
              </a:rPr>
              <a:t>Cách 3: Cắt tờ giấy theo đoạn thẳng DM ta được hình tam giác ADM và hình tứ giác MBCD.</a:t>
            </a:r>
            <a:endParaRPr lang="en-US" sz="2800" b="1" dirty="0">
              <a:solidFill>
                <a:srgbClr val="0070C0"/>
              </a:solidFill>
              <a:latin typeface="Nunito" pitchFamily="2" charset="0"/>
            </a:endParaRPr>
          </a:p>
        </p:txBody>
      </p:sp>
    </p:spTree>
    <p:extLst>
      <p:ext uri="{BB962C8B-B14F-4D97-AF65-F5344CB8AC3E}">
        <p14:creationId xmlns:p14="http://schemas.microsoft.com/office/powerpoint/2010/main" val="378092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13074"/>
            <a:ext cx="4720099" cy="2634425"/>
          </a:xfrm>
          <a:prstGeom prst="rect">
            <a:avLst/>
          </a:prstGeom>
        </p:spPr>
      </p:pic>
      <p:cxnSp>
        <p:nvCxnSpPr>
          <p:cNvPr id="14" name="Straight Connector 13">
            <a:extLst>
              <a:ext uri="{FF2B5EF4-FFF2-40B4-BE49-F238E27FC236}">
                <a16:creationId xmlns:a16="http://schemas.microsoft.com/office/drawing/2014/main" id="{84F05365-4214-1C21-3197-652C65CB3701}"/>
              </a:ext>
            </a:extLst>
          </p:cNvPr>
          <p:cNvCxnSpPr>
            <a:cxnSpLocks/>
          </p:cNvCxnSpPr>
          <p:nvPr/>
        </p:nvCxnSpPr>
        <p:spPr>
          <a:xfrm>
            <a:off x="6075818" y="2952121"/>
            <a:ext cx="914400" cy="1802759"/>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6A8378A-9EBF-EABE-D4AE-A12D2635BED5}"/>
              </a:ext>
            </a:extLst>
          </p:cNvPr>
          <p:cNvSpPr txBox="1"/>
          <p:nvPr/>
        </p:nvSpPr>
        <p:spPr>
          <a:xfrm>
            <a:off x="503093" y="1691390"/>
            <a:ext cx="10314962" cy="954107"/>
          </a:xfrm>
          <a:prstGeom prst="rect">
            <a:avLst/>
          </a:prstGeom>
          <a:noFill/>
        </p:spPr>
        <p:txBody>
          <a:bodyPr wrap="square">
            <a:spAutoFit/>
          </a:bodyPr>
          <a:lstStyle/>
          <a:p>
            <a:r>
              <a:rPr lang="vi-VN" sz="2800" b="1">
                <a:solidFill>
                  <a:srgbClr val="0070C0"/>
                </a:solidFill>
                <a:latin typeface="Nunito" pitchFamily="2" charset="0"/>
              </a:rPr>
              <a:t>Cách 4: Cắt tờ giấy theo đoạn thẳng MC ta được hình tam giác MBC và hình tứ giác AMCD.</a:t>
            </a:r>
            <a:endParaRPr lang="en-US" sz="2800" b="1">
              <a:solidFill>
                <a:srgbClr val="0070C0"/>
              </a:solidFill>
              <a:latin typeface="Nunito" pitchFamily="2" charset="0"/>
            </a:endParaRPr>
          </a:p>
        </p:txBody>
      </p:sp>
    </p:spTree>
    <p:extLst>
      <p:ext uri="{BB962C8B-B14F-4D97-AF65-F5344CB8AC3E}">
        <p14:creationId xmlns:p14="http://schemas.microsoft.com/office/powerpoint/2010/main" val="25336905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049485" y="2424545"/>
            <a:ext cx="7942217" cy="1938992"/>
          </a:xfrm>
          <a:prstGeom prst="rect">
            <a:avLst/>
          </a:prstGeom>
          <a:noFill/>
        </p:spPr>
        <p:txBody>
          <a:bodyPr wrap="square" rtlCol="0">
            <a:spAutoFit/>
          </a:bodyPr>
          <a:lstStyle/>
          <a:p>
            <a:pPr algn="ctr"/>
            <a:r>
              <a:rPr lang="en-US" sz="8000" dirty="0" err="1">
                <a:solidFill>
                  <a:srgbClr val="FFC000"/>
                </a:solidFill>
                <a:latin typeface="Sigmar One" panose="00000500000000000000" pitchFamily="2" charset="0"/>
              </a:rPr>
              <a:t>Tiết</a:t>
            </a:r>
            <a:r>
              <a:rPr lang="en-US" sz="8000" dirty="0">
                <a:solidFill>
                  <a:srgbClr val="FFC000"/>
                </a:solidFill>
                <a:latin typeface="Sigmar One" panose="00000500000000000000" pitchFamily="2" charset="0"/>
              </a:rPr>
              <a:t> 2</a:t>
            </a:r>
          </a:p>
          <a:p>
            <a:pPr algn="ct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chữ</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nhật</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vuông</a:t>
            </a:r>
            <a:endParaRPr lang="en-US" sz="3600" dirty="0">
              <a:solidFill>
                <a:srgbClr val="FFC000"/>
              </a:solidFill>
              <a:latin typeface="Sigmar One" panose="00000500000000000000" pitchFamily="2" charset="0"/>
            </a:endParaRPr>
          </a:p>
        </p:txBody>
      </p:sp>
    </p:spTree>
    <p:extLst>
      <p:ext uri="{BB962C8B-B14F-4D97-AF65-F5344CB8AC3E}">
        <p14:creationId xmlns:p14="http://schemas.microsoft.com/office/powerpoint/2010/main" val="3211105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312EDB-73BB-1923-8514-92CD753A17B6}"/>
              </a:ext>
            </a:extLst>
          </p:cNvPr>
          <p:cNvPicPr>
            <a:picLocks noChangeAspect="1"/>
          </p:cNvPicPr>
          <p:nvPr/>
        </p:nvPicPr>
        <p:blipFill>
          <a:blip r:embed="rId2"/>
          <a:stretch>
            <a:fillRect/>
          </a:stretch>
        </p:blipFill>
        <p:spPr>
          <a:xfrm>
            <a:off x="2915057" y="1320724"/>
            <a:ext cx="1762371" cy="2200582"/>
          </a:xfrm>
          <a:prstGeom prst="rect">
            <a:avLst/>
          </a:prstGeom>
        </p:spPr>
      </p:pic>
      <p:pic>
        <p:nvPicPr>
          <p:cNvPr id="7" name="Picture 6">
            <a:extLst>
              <a:ext uri="{FF2B5EF4-FFF2-40B4-BE49-F238E27FC236}">
                <a16:creationId xmlns:a16="http://schemas.microsoft.com/office/drawing/2014/main" id="{AB3C0B6C-5002-E5DA-3F50-A3606B6814F2}"/>
              </a:ext>
            </a:extLst>
          </p:cNvPr>
          <p:cNvPicPr>
            <a:picLocks noChangeAspect="1"/>
          </p:cNvPicPr>
          <p:nvPr/>
        </p:nvPicPr>
        <p:blipFill>
          <a:blip r:embed="rId3"/>
          <a:stretch>
            <a:fillRect/>
          </a:stretch>
        </p:blipFill>
        <p:spPr>
          <a:xfrm>
            <a:off x="5623753" y="1320724"/>
            <a:ext cx="3458058" cy="2257740"/>
          </a:xfrm>
          <a:prstGeom prst="rect">
            <a:avLst/>
          </a:prstGeom>
        </p:spPr>
      </p:pic>
      <p:pic>
        <p:nvPicPr>
          <p:cNvPr id="9" name="Picture 8">
            <a:extLst>
              <a:ext uri="{FF2B5EF4-FFF2-40B4-BE49-F238E27FC236}">
                <a16:creationId xmlns:a16="http://schemas.microsoft.com/office/drawing/2014/main" id="{1902737B-5468-91AF-552E-E6ADF032277E}"/>
              </a:ext>
            </a:extLst>
          </p:cNvPr>
          <p:cNvPicPr>
            <a:picLocks noChangeAspect="1"/>
          </p:cNvPicPr>
          <p:nvPr/>
        </p:nvPicPr>
        <p:blipFill>
          <a:blip r:embed="rId4"/>
          <a:stretch>
            <a:fillRect/>
          </a:stretch>
        </p:blipFill>
        <p:spPr>
          <a:xfrm>
            <a:off x="0" y="-114300"/>
            <a:ext cx="2915057" cy="1333686"/>
          </a:xfrm>
          <a:prstGeom prst="rect">
            <a:avLst/>
          </a:prstGeom>
        </p:spPr>
      </p:pic>
      <p:sp>
        <p:nvSpPr>
          <p:cNvPr id="10" name="TextBox 9">
            <a:extLst>
              <a:ext uri="{FF2B5EF4-FFF2-40B4-BE49-F238E27FC236}">
                <a16:creationId xmlns:a16="http://schemas.microsoft.com/office/drawing/2014/main" id="{F3E15846-5C77-B59B-660A-9C7047552349}"/>
              </a:ext>
            </a:extLst>
          </p:cNvPr>
          <p:cNvSpPr txBox="1"/>
          <p:nvPr/>
        </p:nvSpPr>
        <p:spPr>
          <a:xfrm>
            <a:off x="2110680" y="3928307"/>
            <a:ext cx="7621149" cy="584775"/>
          </a:xfrm>
          <a:prstGeom prst="rect">
            <a:avLst/>
          </a:prstGeom>
          <a:noFill/>
        </p:spPr>
        <p:txBody>
          <a:bodyPr wrap="square">
            <a:spAutoFit/>
          </a:bodyPr>
          <a:lstStyle/>
          <a:p>
            <a:r>
              <a:rPr lang="en-US" sz="3200" b="1" dirty="0" err="1">
                <a:solidFill>
                  <a:srgbClr val="00B050"/>
                </a:solidFill>
                <a:latin typeface="Nunito Black" pitchFamily="2" charset="0"/>
                <a:cs typeface="Times New Roman" panose="02020603050405020304" pitchFamily="18" charset="0"/>
              </a:rPr>
              <a:t>Khung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tranh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có</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dạng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hình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gì</a:t>
            </a:r>
            <a:r>
              <a:rPr lang="en-US" sz="3200" b="1" dirty="0">
                <a:solidFill>
                  <a:srgbClr val="00B050"/>
                </a:solidFill>
                <a:latin typeface="Nunito Black"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F3E15846-5C77-B59B-660A-9C7047552349}"/>
              </a:ext>
            </a:extLst>
          </p:cNvPr>
          <p:cNvSpPr txBox="1"/>
          <p:nvPr/>
        </p:nvSpPr>
        <p:spPr>
          <a:xfrm>
            <a:off x="2093261" y="4564033"/>
            <a:ext cx="7621149" cy="584775"/>
          </a:xfrm>
          <a:prstGeom prst="rect">
            <a:avLst/>
          </a:prstGeom>
          <a:noFill/>
        </p:spPr>
        <p:txBody>
          <a:bodyPr wrap="square">
            <a:spAutoFit/>
          </a:bodyPr>
          <a:lstStyle/>
          <a:p>
            <a:r>
              <a:rPr lang="en-US" sz="3200" b="1" dirty="0" err="1">
                <a:solidFill>
                  <a:srgbClr val="FF0000"/>
                </a:solidFill>
                <a:latin typeface="Nunito Black" pitchFamily="2" charset="0"/>
                <a:cs typeface="Times New Roman" panose="02020603050405020304" pitchFamily="18" charset="0"/>
              </a:rPr>
              <a:t>Khung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tranh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có</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dạng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hình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chữ</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nhật</a:t>
            </a:r>
            <a:endParaRPr lang="en-US" sz="3200"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45724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1026" name="Picture 2" descr="20220425102040_wm_shs-toan-3---tap-1">
            <a:extLst>
              <a:ext uri="{FF2B5EF4-FFF2-40B4-BE49-F238E27FC236}">
                <a16:creationId xmlns:a16="http://schemas.microsoft.com/office/drawing/2014/main" id="{758AE241-DC80-CE00-DE84-D1F57BC662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8" t="16857" r="10335" b="51322"/>
          <a:stretch/>
        </p:blipFill>
        <p:spPr bwMode="auto">
          <a:xfrm>
            <a:off x="2015563" y="1615440"/>
            <a:ext cx="8160873" cy="3368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77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5" y="76200"/>
            <a:ext cx="2352944" cy="1076510"/>
          </a:xfrm>
          <a:prstGeom prst="rect">
            <a:avLst/>
          </a:prstGeom>
        </p:spPr>
      </p:pic>
      <p:pic>
        <p:nvPicPr>
          <p:cNvPr id="4" name="Picture 3">
            <a:extLst>
              <a:ext uri="{FF2B5EF4-FFF2-40B4-BE49-F238E27FC236}">
                <a16:creationId xmlns:a16="http://schemas.microsoft.com/office/drawing/2014/main" id="{046A3CBD-713D-0B2F-E4ED-E87B9750A0A2}"/>
              </a:ext>
            </a:extLst>
          </p:cNvPr>
          <p:cNvPicPr>
            <a:picLocks noChangeAspect="1"/>
          </p:cNvPicPr>
          <p:nvPr/>
        </p:nvPicPr>
        <p:blipFill rotWithShape="1">
          <a:blip r:embed="rId3"/>
          <a:srcRect t="4832" r="59495" b="3302"/>
          <a:stretch/>
        </p:blipFill>
        <p:spPr>
          <a:xfrm>
            <a:off x="4503678" y="333039"/>
            <a:ext cx="4030721" cy="2412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DB2A62B-D943-678F-5988-24B99E391A74}"/>
              </a:ext>
            </a:extLst>
          </p:cNvPr>
          <p:cNvPicPr>
            <a:picLocks noChangeAspect="1"/>
          </p:cNvPicPr>
          <p:nvPr/>
        </p:nvPicPr>
        <p:blipFill>
          <a:blip r:embed="rId4"/>
          <a:stretch>
            <a:fillRect/>
          </a:stretch>
        </p:blipFill>
        <p:spPr>
          <a:xfrm>
            <a:off x="3478041" y="3182139"/>
            <a:ext cx="6016479" cy="2797471"/>
          </a:xfrm>
          <a:prstGeom prst="rect">
            <a:avLst/>
          </a:prstGeom>
        </p:spPr>
      </p:pic>
    </p:spTree>
    <p:extLst>
      <p:ext uri="{BB962C8B-B14F-4D97-AF65-F5344CB8AC3E}">
        <p14:creationId xmlns:p14="http://schemas.microsoft.com/office/powerpoint/2010/main" val="1852672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6" name="Picture 5">
            <a:extLst>
              <a:ext uri="{FF2B5EF4-FFF2-40B4-BE49-F238E27FC236}">
                <a16:creationId xmlns:a16="http://schemas.microsoft.com/office/drawing/2014/main" id="{0BD6F4DF-EF0A-F986-43C4-81C4D3DD0BA1}"/>
              </a:ext>
            </a:extLst>
          </p:cNvPr>
          <p:cNvPicPr>
            <a:picLocks noChangeAspect="1"/>
          </p:cNvPicPr>
          <p:nvPr/>
        </p:nvPicPr>
        <p:blipFill rotWithShape="1">
          <a:blip r:embed="rId3"/>
          <a:srcRect l="64949" r="2930"/>
          <a:stretch/>
        </p:blipFill>
        <p:spPr>
          <a:xfrm>
            <a:off x="4814081" y="291358"/>
            <a:ext cx="3412531" cy="2803534"/>
          </a:xfrm>
          <a:prstGeom prst="rect">
            <a:avLst/>
          </a:prstGeom>
        </p:spPr>
      </p:pic>
      <p:pic>
        <p:nvPicPr>
          <p:cNvPr id="5" name="Picture 4">
            <a:extLst>
              <a:ext uri="{FF2B5EF4-FFF2-40B4-BE49-F238E27FC236}">
                <a16:creationId xmlns:a16="http://schemas.microsoft.com/office/drawing/2014/main" id="{76F866ED-A719-3DE3-3092-98F3F695EB7A}"/>
              </a:ext>
            </a:extLst>
          </p:cNvPr>
          <p:cNvPicPr>
            <a:picLocks noChangeAspect="1"/>
          </p:cNvPicPr>
          <p:nvPr/>
        </p:nvPicPr>
        <p:blipFill>
          <a:blip r:embed="rId4"/>
          <a:stretch>
            <a:fillRect/>
          </a:stretch>
        </p:blipFill>
        <p:spPr>
          <a:xfrm>
            <a:off x="3947161" y="3171172"/>
            <a:ext cx="4279451" cy="2447546"/>
          </a:xfrm>
          <a:prstGeom prst="rect">
            <a:avLst/>
          </a:prstGeom>
        </p:spPr>
      </p:pic>
    </p:spTree>
    <p:extLst>
      <p:ext uri="{BB962C8B-B14F-4D97-AF65-F5344CB8AC3E}">
        <p14:creationId xmlns:p14="http://schemas.microsoft.com/office/powerpoint/2010/main" val="1170146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8" name="Picture 7">
            <a:extLst>
              <a:ext uri="{FF2B5EF4-FFF2-40B4-BE49-F238E27FC236}">
                <a16:creationId xmlns:a16="http://schemas.microsoft.com/office/drawing/2014/main" id="{9899142C-C09A-6672-53B1-87D4957F5B58}"/>
              </a:ext>
            </a:extLst>
          </p:cNvPr>
          <p:cNvPicPr>
            <a:picLocks noChangeAspect="1"/>
          </p:cNvPicPr>
          <p:nvPr/>
        </p:nvPicPr>
        <p:blipFill rotWithShape="1">
          <a:blip r:embed="rId3"/>
          <a:srcRect l="5012" b="36064"/>
          <a:stretch/>
        </p:blipFill>
        <p:spPr>
          <a:xfrm>
            <a:off x="966379" y="2346961"/>
            <a:ext cx="10442122" cy="174516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F31B87C-70B1-FEF4-1EB9-932D4239D09E}"/>
              </a:ext>
            </a:extLst>
          </p:cNvPr>
          <p:cNvPicPr>
            <a:picLocks noChangeAspect="1"/>
          </p:cNvPicPr>
          <p:nvPr/>
        </p:nvPicPr>
        <p:blipFill rotWithShape="1">
          <a:blip r:embed="rId3"/>
          <a:srcRect l="5012" t="73379"/>
          <a:stretch/>
        </p:blipFill>
        <p:spPr>
          <a:xfrm>
            <a:off x="1057819" y="4511039"/>
            <a:ext cx="10259242" cy="822587"/>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74138987-904E-C94E-5E1B-0E11868798A4}"/>
              </a:ext>
            </a:extLst>
          </p:cNvPr>
          <p:cNvSpPr/>
          <p:nvPr/>
        </p:nvSpPr>
        <p:spPr>
          <a:xfrm>
            <a:off x="727228" y="1245606"/>
            <a:ext cx="2367664"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a:latin typeface="Nunito Black" pitchFamily="2" charset="0"/>
                <a:cs typeface="Times New Roman" panose="02020603050405020304" pitchFamily="18" charset="0"/>
              </a:rPr>
              <a:t>Ghi nhớ</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134313106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07764E5-9C8E-4D0A-9697-9AF7297315BF}"/>
              </a:ext>
            </a:extLst>
          </p:cNvPr>
          <p:cNvGrpSpPr/>
          <p:nvPr/>
        </p:nvGrpSpPr>
        <p:grpSpPr>
          <a:xfrm>
            <a:off x="-101600" y="-8653"/>
            <a:ext cx="13266695" cy="7126630"/>
            <a:chOff x="-226768" y="3233"/>
            <a:chExt cx="19900043" cy="10689945"/>
          </a:xfrm>
        </p:grpSpPr>
        <p:pic>
          <p:nvPicPr>
            <p:cNvPr id="3" name="Picture 3"/>
            <p:cNvPicPr>
              <a:picLocks noChangeAspect="1"/>
            </p:cNvPicPr>
            <p:nvPr/>
          </p:nvPicPr>
          <p:blipFill>
            <a:blip r:embed="rId2"/>
            <a:srcRect/>
            <a:stretch>
              <a:fillRect/>
            </a:stretch>
          </p:blipFill>
          <p:spPr>
            <a:xfrm rot="1339021">
              <a:off x="15783937" y="3922479"/>
              <a:ext cx="3832738" cy="3736920"/>
            </a:xfrm>
            <a:prstGeom prst="rect">
              <a:avLst/>
            </a:prstGeom>
          </p:spPr>
        </p:pic>
        <p:pic>
          <p:nvPicPr>
            <p:cNvPr id="4" name="Picture 4"/>
            <p:cNvPicPr>
              <a:picLocks noChangeAspect="1"/>
            </p:cNvPicPr>
            <p:nvPr/>
          </p:nvPicPr>
          <p:blipFill>
            <a:blip r:embed="rId3"/>
            <a:srcRect/>
            <a:stretch>
              <a:fillRect/>
            </a:stretch>
          </p:blipFill>
          <p:spPr>
            <a:xfrm rot="-420943">
              <a:off x="15426134" y="7065901"/>
              <a:ext cx="4247141" cy="3572907"/>
            </a:xfrm>
            <a:prstGeom prst="rect">
              <a:avLst/>
            </a:prstGeom>
          </p:spPr>
        </p:pic>
        <p:pic>
          <p:nvPicPr>
            <p:cNvPr id="5" name="Picture 5"/>
            <p:cNvPicPr>
              <a:picLocks noChangeAspect="1"/>
            </p:cNvPicPr>
            <p:nvPr/>
          </p:nvPicPr>
          <p:blipFill>
            <a:blip r:embed="rId4"/>
            <a:srcRect/>
            <a:stretch>
              <a:fillRect/>
            </a:stretch>
          </p:blipFill>
          <p:spPr>
            <a:xfrm rot="757708">
              <a:off x="792843" y="2911188"/>
              <a:ext cx="3388652" cy="3367473"/>
            </a:xfrm>
            <a:prstGeom prst="rect">
              <a:avLst/>
            </a:prstGeom>
          </p:spPr>
        </p:pic>
        <p:pic>
          <p:nvPicPr>
            <p:cNvPr id="7" name="Picture 7"/>
            <p:cNvPicPr>
              <a:picLocks noChangeAspect="1"/>
            </p:cNvPicPr>
            <p:nvPr/>
          </p:nvPicPr>
          <p:blipFill>
            <a:blip r:embed="rId5"/>
            <a:srcRect/>
            <a:stretch>
              <a:fillRect/>
            </a:stretch>
          </p:blipFill>
          <p:spPr>
            <a:xfrm>
              <a:off x="-226768" y="5451311"/>
              <a:ext cx="4265570" cy="5241867"/>
            </a:xfrm>
            <a:prstGeom prst="rect">
              <a:avLst/>
            </a:prstGeom>
          </p:spPr>
        </p:pic>
        <p:grpSp>
          <p:nvGrpSpPr>
            <p:cNvPr id="9" name="Group 9"/>
            <p:cNvGrpSpPr/>
            <p:nvPr/>
          </p:nvGrpSpPr>
          <p:grpSpPr>
            <a:xfrm rot="423397">
              <a:off x="3271329" y="3233"/>
              <a:ext cx="12635767" cy="3093943"/>
              <a:chOff x="-4504735" y="862998"/>
              <a:chExt cx="16847688" cy="4125258"/>
            </a:xfrm>
          </p:grpSpPr>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428">
                <a:off x="-4504735" y="862998"/>
                <a:ext cx="16847688" cy="4125258"/>
              </a:xfrm>
              <a:prstGeom prst="rect">
                <a:avLst/>
              </a:prstGeom>
            </p:spPr>
          </p:pic>
          <p:sp>
            <p:nvSpPr>
              <p:cNvPr id="11" name="TextBox 11"/>
              <p:cNvSpPr txBox="1"/>
              <p:nvPr/>
            </p:nvSpPr>
            <p:spPr>
              <a:xfrm>
                <a:off x="1096855" y="2932013"/>
                <a:ext cx="8112014" cy="586956"/>
              </a:xfrm>
              <a:prstGeom prst="rect">
                <a:avLst/>
              </a:prstGeom>
            </p:spPr>
            <p:txBody>
              <a:bodyPr lIns="0" tIns="0" rIns="0" bIns="0" rtlCol="0" anchor="t">
                <a:spAutoFit/>
              </a:bodyPr>
              <a:lstStyle/>
              <a:p>
                <a:pPr algn="ctr">
                  <a:lnSpc>
                    <a:spcPts val="2543"/>
                  </a:lnSpc>
                </a:pPr>
                <a:endParaRPr lang="en-US" sz="1816">
                  <a:solidFill>
                    <a:srgbClr val="FFFFFF"/>
                  </a:solidFill>
                  <a:latin typeface="Muli Regular Bold"/>
                </a:endParaRPr>
              </a:p>
            </p:txBody>
          </p:sp>
        </p:grpSp>
        <p:pic>
          <p:nvPicPr>
            <p:cNvPr id="12" name="Content Placeholder 6" descr="A picture containing bell, music, yellow&#10;&#10;Description automatically generated">
              <a:extLst>
                <a:ext uri="{FF2B5EF4-FFF2-40B4-BE49-F238E27FC236}">
                  <a16:creationId xmlns:a16="http://schemas.microsoft.com/office/drawing/2014/main" id="{936893D4-398F-4487-977F-10A61320B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669" y="3633708"/>
              <a:ext cx="4801116" cy="480111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9DF92E6-CB70-4657-B729-267F9864487A}"/>
                </a:ext>
              </a:extLst>
            </p:cNvPr>
            <p:cNvPicPr>
              <a:picLocks noChangeAspect="1"/>
            </p:cNvPicPr>
            <p:nvPr/>
          </p:nvPicPr>
          <p:blipFill rotWithShape="1">
            <a:blip r:embed="rId9">
              <a:extLst>
                <a:ext uri="{28A0092B-C50C-407E-A947-70E740481C1C}">
                  <a14:useLocalDpi xmlns:a14="http://schemas.microsoft.com/office/drawing/2010/main" val="0"/>
                </a:ext>
              </a:extLst>
            </a:blip>
            <a:srcRect l="17377" t="2160" r="1795" b="24162"/>
            <a:stretch/>
          </p:blipFill>
          <p:spPr>
            <a:xfrm>
              <a:off x="3935525" y="2630346"/>
              <a:ext cx="11658600" cy="7689594"/>
            </a:xfrm>
            <a:prstGeom prst="rect">
              <a:avLst/>
            </a:prstGeom>
            <a:ln>
              <a:noFill/>
            </a:ln>
            <a:effectLst>
              <a:softEdge rad="112500"/>
            </a:effectLst>
          </p:spPr>
        </p:pic>
        <p:pic>
          <p:nvPicPr>
            <p:cNvPr id="14" name="Picture 13" descr="A picture containing bell, music, yellow&#10;&#10;Description automatically generated">
              <a:extLst>
                <a:ext uri="{FF2B5EF4-FFF2-40B4-BE49-F238E27FC236}">
                  <a16:creationId xmlns:a16="http://schemas.microsoft.com/office/drawing/2014/main" id="{B4258F55-D794-465A-82AA-A41F2F7C43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400" y="7153575"/>
              <a:ext cx="3653231" cy="2095116"/>
            </a:xfrm>
            <a:prstGeom prst="rect">
              <a:avLst/>
            </a:prstGeom>
            <a:ln>
              <a:noFill/>
            </a:ln>
            <a:effectLst>
              <a:softEdge rad="112500"/>
            </a:effectLst>
          </p:spPr>
        </p:pic>
        <p:sp>
          <p:nvSpPr>
            <p:cNvPr id="8" name="TextBox 8"/>
            <p:cNvSpPr txBox="1"/>
            <p:nvPr/>
          </p:nvSpPr>
          <p:spPr>
            <a:xfrm>
              <a:off x="2206364" y="253205"/>
              <a:ext cx="14683412" cy="1520417"/>
            </a:xfrm>
            <a:prstGeom prst="rect">
              <a:avLst/>
            </a:prstGeom>
          </p:spPr>
          <p:txBody>
            <a:bodyPr wrap="square" lIns="0" tIns="0" rIns="0" bIns="0" rtlCol="0" anchor="t">
              <a:spAutoFit/>
            </a:bodyPr>
            <a:lstStyle/>
            <a:p>
              <a:pPr algn="ctr">
                <a:lnSpc>
                  <a:spcPts val="9640"/>
                </a:lnSpc>
              </a:pPr>
              <a:r>
                <a:rPr lang="en-US" sz="2667" b="1" dirty="0" err="1">
                  <a:solidFill>
                    <a:srgbClr val="FFFFFF"/>
                  </a:solidFill>
                  <a:latin typeface="Sigmar One"/>
                </a:rPr>
                <a:t>Chào</a:t>
              </a:r>
              <a:r>
                <a:rPr lang="en-US" sz="2667" b="1" dirty="0">
                  <a:solidFill>
                    <a:srgbClr val="FFFFFF"/>
                  </a:solidFill>
                  <a:latin typeface="Sigmar One"/>
                </a:rPr>
                <a:t> </a:t>
              </a:r>
              <a:r>
                <a:rPr lang="en-US" sz="2667" b="1" dirty="0" err="1">
                  <a:solidFill>
                    <a:srgbClr val="FFFFFF"/>
                  </a:solidFill>
                  <a:latin typeface="Sigmar One"/>
                </a:rPr>
                <a:t>mừng</a:t>
              </a:r>
              <a:r>
                <a:rPr lang="en-US" sz="2667" b="1" dirty="0">
                  <a:solidFill>
                    <a:srgbClr val="FFFFFF"/>
                  </a:solidFill>
                  <a:latin typeface="Sigmar One"/>
                </a:rPr>
                <a:t> </a:t>
              </a:r>
              <a:r>
                <a:rPr lang="en-US" sz="2667" b="1" dirty="0" err="1">
                  <a:solidFill>
                    <a:srgbClr val="FFFFFF"/>
                  </a:solidFill>
                  <a:latin typeface="Sigmar One"/>
                </a:rPr>
                <a:t>các</a:t>
              </a:r>
              <a:r>
                <a:rPr lang="en-US" sz="2667" b="1" dirty="0">
                  <a:solidFill>
                    <a:srgbClr val="FFFFFF"/>
                  </a:solidFill>
                  <a:latin typeface="Sigmar One"/>
                </a:rPr>
                <a:t> </a:t>
              </a:r>
              <a:r>
                <a:rPr lang="en-US" sz="2667" b="1" dirty="0" err="1">
                  <a:solidFill>
                    <a:srgbClr val="FFFFFF"/>
                  </a:solidFill>
                  <a:latin typeface="Sigmar One"/>
                </a:rPr>
                <a:t>em</a:t>
              </a:r>
              <a:r>
                <a:rPr lang="en-US" sz="2667" b="1" dirty="0">
                  <a:solidFill>
                    <a:srgbClr val="FFFFFF"/>
                  </a:solidFill>
                  <a:latin typeface="Sigmar One"/>
                </a:rPr>
                <a:t> </a:t>
              </a:r>
              <a:r>
                <a:rPr lang="en-US" sz="2667" b="1" dirty="0" err="1">
                  <a:solidFill>
                    <a:srgbClr val="FFFFFF"/>
                  </a:solidFill>
                  <a:latin typeface="Sigmar One"/>
                </a:rPr>
                <a:t>đến</a:t>
              </a:r>
              <a:r>
                <a:rPr lang="en-US" sz="2667" b="1" dirty="0">
                  <a:solidFill>
                    <a:srgbClr val="FFFFFF"/>
                  </a:solidFill>
                  <a:latin typeface="Sigmar One"/>
                </a:rPr>
                <a:t> </a:t>
              </a:r>
              <a:r>
                <a:rPr lang="en-US" sz="2667" b="1" dirty="0" err="1">
                  <a:solidFill>
                    <a:srgbClr val="FFFFFF"/>
                  </a:solidFill>
                  <a:latin typeface="Sigmar One"/>
                </a:rPr>
                <a:t>với</a:t>
              </a:r>
              <a:r>
                <a:rPr lang="en-US" sz="2667" b="1" dirty="0">
                  <a:solidFill>
                    <a:srgbClr val="FFFFFF"/>
                  </a:solidFill>
                  <a:latin typeface="Sigmar One"/>
                </a:rPr>
                <a:t> </a:t>
              </a:r>
              <a:r>
                <a:rPr lang="en-US" sz="2667" b="1" dirty="0" err="1">
                  <a:solidFill>
                    <a:srgbClr val="FFFFFF"/>
                  </a:solidFill>
                  <a:latin typeface="Sigmar One"/>
                </a:rPr>
                <a:t>trò</a:t>
              </a:r>
              <a:r>
                <a:rPr lang="en-US" sz="2667" b="1" dirty="0">
                  <a:solidFill>
                    <a:srgbClr val="FFFFFF"/>
                  </a:solidFill>
                  <a:latin typeface="Sigmar One"/>
                </a:rPr>
                <a:t> </a:t>
              </a:r>
              <a:r>
                <a:rPr lang="en-US" sz="2667" b="1" dirty="0" err="1">
                  <a:solidFill>
                    <a:srgbClr val="FFFFFF"/>
                  </a:solidFill>
                  <a:latin typeface="Sigmar One"/>
                </a:rPr>
                <a:t>chơi</a:t>
              </a:r>
              <a:endParaRPr lang="en-US" sz="2667" b="1" dirty="0">
                <a:solidFill>
                  <a:srgbClr val="FFFFFF"/>
                </a:solidFill>
                <a:latin typeface="Sigmar One"/>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645920"/>
            <a:ext cx="5212080" cy="5212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304714" y="2494884"/>
            <a:ext cx="7243631" cy="1323439"/>
          </a:xfrm>
          <a:prstGeom prst="rect">
            <a:avLst/>
          </a:prstGeom>
          <a:noFill/>
        </p:spPr>
        <p:txBody>
          <a:bodyPr wrap="square" rtlCol="0">
            <a:spAutoFit/>
          </a:bodyPr>
          <a:lstStyle/>
          <a:p>
            <a:r>
              <a:rPr lang="en-US" sz="8000">
                <a:solidFill>
                  <a:srgbClr val="FFC000"/>
                </a:solidFill>
                <a:latin typeface="Sigmar One" panose="00000500000000000000" pitchFamily="2" charset="0"/>
              </a:rPr>
              <a:t>HOẠTĐỘNG</a:t>
            </a:r>
          </a:p>
        </p:txBody>
      </p:sp>
    </p:spTree>
    <p:extLst>
      <p:ext uri="{BB962C8B-B14F-4D97-AF65-F5344CB8AC3E}">
        <p14:creationId xmlns:p14="http://schemas.microsoft.com/office/powerpoint/2010/main" val="1322240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075AB-BCF9-4206-8F4F-79DE596ED1ED}"/>
              </a:ext>
            </a:extLst>
          </p:cNvPr>
          <p:cNvPicPr>
            <a:picLocks noChangeAspect="1"/>
          </p:cNvPicPr>
          <p:nvPr/>
        </p:nvPicPr>
        <p:blipFill>
          <a:blip r:embed="rId2"/>
          <a:stretch>
            <a:fillRect/>
          </a:stretch>
        </p:blipFill>
        <p:spPr>
          <a:xfrm>
            <a:off x="0" y="71893"/>
            <a:ext cx="2518118" cy="845168"/>
          </a:xfrm>
          <a:prstGeom prst="rect">
            <a:avLst/>
          </a:prstGeom>
        </p:spPr>
      </p:pic>
      <p:pic>
        <p:nvPicPr>
          <p:cNvPr id="6" name="Picture 5">
            <a:extLst>
              <a:ext uri="{FF2B5EF4-FFF2-40B4-BE49-F238E27FC236}">
                <a16:creationId xmlns:a16="http://schemas.microsoft.com/office/drawing/2014/main" id="{0A781D83-0E9B-4347-8DDD-DDB0655FD7AE}"/>
              </a:ext>
            </a:extLst>
          </p:cNvPr>
          <p:cNvPicPr>
            <a:picLocks noChangeAspect="1"/>
          </p:cNvPicPr>
          <p:nvPr/>
        </p:nvPicPr>
        <p:blipFill>
          <a:blip r:embed="rId3"/>
          <a:stretch>
            <a:fillRect/>
          </a:stretch>
        </p:blipFill>
        <p:spPr>
          <a:xfrm>
            <a:off x="0" y="917061"/>
            <a:ext cx="11179816" cy="3209364"/>
          </a:xfrm>
          <a:prstGeom prst="rect">
            <a:avLst/>
          </a:prstGeom>
        </p:spPr>
      </p:pic>
      <p:sp>
        <p:nvSpPr>
          <p:cNvPr id="8" name="Rectangle: Rounded Corners 7">
            <a:extLst>
              <a:ext uri="{FF2B5EF4-FFF2-40B4-BE49-F238E27FC236}">
                <a16:creationId xmlns:a16="http://schemas.microsoft.com/office/drawing/2014/main" id="{77BC6BED-774B-4824-97AF-285E3FAF8607}"/>
              </a:ext>
            </a:extLst>
          </p:cNvPr>
          <p:cNvSpPr/>
          <p:nvPr/>
        </p:nvSpPr>
        <p:spPr>
          <a:xfrm>
            <a:off x="2376820" y="4258732"/>
            <a:ext cx="6678706"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EGHI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vuông</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27683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FC368-CEE2-405F-82D6-219F274F1EA5}"/>
              </a:ext>
            </a:extLst>
          </p:cNvPr>
          <p:cNvPicPr>
            <a:picLocks noChangeAspect="1"/>
          </p:cNvPicPr>
          <p:nvPr/>
        </p:nvPicPr>
        <p:blipFill>
          <a:blip r:embed="rId2"/>
          <a:stretch>
            <a:fillRect/>
          </a:stretch>
        </p:blipFill>
        <p:spPr>
          <a:xfrm>
            <a:off x="1030941" y="1425564"/>
            <a:ext cx="10793506" cy="2689236"/>
          </a:xfrm>
          <a:prstGeom prst="rect">
            <a:avLst/>
          </a:prstGeom>
        </p:spPr>
      </p:pic>
      <p:pic>
        <p:nvPicPr>
          <p:cNvPr id="5" name="Picture 4">
            <a:extLst>
              <a:ext uri="{FF2B5EF4-FFF2-40B4-BE49-F238E27FC236}">
                <a16:creationId xmlns:a16="http://schemas.microsoft.com/office/drawing/2014/main" id="{A812D881-727F-4EF3-9BCA-F86E6018E8DF}"/>
              </a:ext>
            </a:extLst>
          </p:cNvPr>
          <p:cNvPicPr>
            <a:picLocks noChangeAspect="1"/>
          </p:cNvPicPr>
          <p:nvPr/>
        </p:nvPicPr>
        <p:blipFill>
          <a:blip r:embed="rId3"/>
          <a:stretch>
            <a:fillRect/>
          </a:stretch>
        </p:blipFill>
        <p:spPr>
          <a:xfrm>
            <a:off x="-1" y="71893"/>
            <a:ext cx="3818965" cy="1281778"/>
          </a:xfrm>
          <a:prstGeom prst="rect">
            <a:avLst/>
          </a:prstGeom>
        </p:spPr>
      </p:pic>
      <p:sp>
        <p:nvSpPr>
          <p:cNvPr id="6" name="Rectangle: Rounded Corners 5">
            <a:extLst>
              <a:ext uri="{FF2B5EF4-FFF2-40B4-BE49-F238E27FC236}">
                <a16:creationId xmlns:a16="http://schemas.microsoft.com/office/drawing/2014/main" id="{157396A6-40A7-4F8C-B440-97D9C4740AD9}"/>
              </a:ext>
            </a:extLst>
          </p:cNvPr>
          <p:cNvSpPr/>
          <p:nvPr/>
        </p:nvSpPr>
        <p:spPr>
          <a:xfrm>
            <a:off x="1030941" y="4491142"/>
            <a:ext cx="9986682"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MNPQ, RTXY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chữ</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nhật</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7869816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13A336-F702-00BD-61B2-1A764B80E0F1}"/>
              </a:ext>
            </a:extLst>
          </p:cNvPr>
          <p:cNvSpPr txBox="1"/>
          <p:nvPr/>
        </p:nvSpPr>
        <p:spPr>
          <a:xfrm>
            <a:off x="864468" y="3807241"/>
            <a:ext cx="10607040" cy="1532334"/>
          </a:xfrm>
          <a:prstGeom prst="roundRect">
            <a:avLst/>
          </a:prstGeom>
          <a:noFill/>
          <a:ln w="28575">
            <a:solidFill>
              <a:srgbClr val="00B0F0"/>
            </a:solidFill>
            <a:prstDash val="sysDash"/>
          </a:ln>
        </p:spPr>
        <p:txBody>
          <a:bodyPr wrap="square">
            <a:spAutoFit/>
          </a:bodyPr>
          <a:lstStyle/>
          <a:p>
            <a:r>
              <a:rPr lang="en-US" sz="2800" b="1" i="0">
                <a:solidFill>
                  <a:srgbClr val="FF0000"/>
                </a:solidFill>
                <a:effectLst/>
                <a:latin typeface="Nunito" pitchFamily="2" charset="0"/>
              </a:rPr>
              <a:t>Bằng cách đo trên hình vẽ, hình vuông ABCD có độ dài cạnh là ...... cm; hình chữ nhật MNPQ có chiều dài là .... cm và chiều rộng là .... cm.</a:t>
            </a:r>
            <a:endParaRPr lang="en-US" sz="2800" b="1">
              <a:solidFill>
                <a:srgbClr val="FF0000"/>
              </a:solidFill>
              <a:latin typeface="Nunito" pitchFamily="2" charset="0"/>
            </a:endParaRPr>
          </a:p>
        </p:txBody>
      </p:sp>
      <p:sp>
        <p:nvSpPr>
          <p:cNvPr id="7" name="Rectangle: Rounded Corners 6">
            <a:extLst>
              <a:ext uri="{FF2B5EF4-FFF2-40B4-BE49-F238E27FC236}">
                <a16:creationId xmlns:a16="http://schemas.microsoft.com/office/drawing/2014/main" id="{F203F860-9B99-487F-971D-F06A188587C0}"/>
              </a:ext>
            </a:extLst>
          </p:cNvPr>
          <p:cNvSpPr/>
          <p:nvPr/>
        </p:nvSpPr>
        <p:spPr>
          <a:xfrm>
            <a:off x="8262151" y="4308923"/>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sp>
        <p:nvSpPr>
          <p:cNvPr id="8" name="Rectangle: Rounded Corners 7">
            <a:extLst>
              <a:ext uri="{FF2B5EF4-FFF2-40B4-BE49-F238E27FC236}">
                <a16:creationId xmlns:a16="http://schemas.microsoft.com/office/drawing/2014/main" id="{FE1F6C1D-8E4C-4F27-A8E6-AD526FBC9650}"/>
              </a:ext>
            </a:extLst>
          </p:cNvPr>
          <p:cNvSpPr/>
          <p:nvPr/>
        </p:nvSpPr>
        <p:spPr>
          <a:xfrm>
            <a:off x="2294065" y="4756471"/>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2</a:t>
            </a:r>
          </a:p>
        </p:txBody>
      </p:sp>
      <p:pic>
        <p:nvPicPr>
          <p:cNvPr id="4" name="Picture 3">
            <a:extLst>
              <a:ext uri="{FF2B5EF4-FFF2-40B4-BE49-F238E27FC236}">
                <a16:creationId xmlns:a16="http://schemas.microsoft.com/office/drawing/2014/main" id="{1CCB9BFF-1AF3-4130-A153-4EB45F8A3148}"/>
              </a:ext>
            </a:extLst>
          </p:cNvPr>
          <p:cNvPicPr>
            <a:picLocks noChangeAspect="1"/>
          </p:cNvPicPr>
          <p:nvPr/>
        </p:nvPicPr>
        <p:blipFill rotWithShape="1">
          <a:blip r:embed="rId2"/>
          <a:srcRect r="84529" b="80289"/>
          <a:stretch/>
        </p:blipFill>
        <p:spPr>
          <a:xfrm>
            <a:off x="-1" y="1389529"/>
            <a:ext cx="1531990" cy="690977"/>
          </a:xfrm>
          <a:prstGeom prst="rect">
            <a:avLst/>
          </a:prstGeom>
        </p:spPr>
      </p:pic>
      <p:pic>
        <p:nvPicPr>
          <p:cNvPr id="5" name="Picture 4">
            <a:extLst>
              <a:ext uri="{FF2B5EF4-FFF2-40B4-BE49-F238E27FC236}">
                <a16:creationId xmlns:a16="http://schemas.microsoft.com/office/drawing/2014/main" id="{D7FD7AA4-D93C-4217-A6F6-8F8B5C84B392}"/>
              </a:ext>
            </a:extLst>
          </p:cNvPr>
          <p:cNvPicPr>
            <a:picLocks noChangeAspect="1"/>
          </p:cNvPicPr>
          <p:nvPr/>
        </p:nvPicPr>
        <p:blipFill>
          <a:blip r:embed="rId3"/>
          <a:stretch>
            <a:fillRect/>
          </a:stretch>
        </p:blipFill>
        <p:spPr>
          <a:xfrm>
            <a:off x="-1" y="71893"/>
            <a:ext cx="3818965" cy="1317636"/>
          </a:xfrm>
          <a:prstGeom prst="rect">
            <a:avLst/>
          </a:prstGeom>
        </p:spPr>
      </p:pic>
      <p:pic>
        <p:nvPicPr>
          <p:cNvPr id="9" name="Picture 8">
            <a:extLst>
              <a:ext uri="{FF2B5EF4-FFF2-40B4-BE49-F238E27FC236}">
                <a16:creationId xmlns:a16="http://schemas.microsoft.com/office/drawing/2014/main" id="{8F1D205D-EF70-8536-0692-0F392E5EBC93}"/>
              </a:ext>
            </a:extLst>
          </p:cNvPr>
          <p:cNvPicPr>
            <a:picLocks noChangeAspect="1"/>
          </p:cNvPicPr>
          <p:nvPr/>
        </p:nvPicPr>
        <p:blipFill rotWithShape="1">
          <a:blip r:embed="rId2"/>
          <a:srcRect l="20105" t="16902" r="14260" b="26872"/>
          <a:stretch/>
        </p:blipFill>
        <p:spPr>
          <a:xfrm>
            <a:off x="2672861" y="1836252"/>
            <a:ext cx="6499274" cy="1970989"/>
          </a:xfrm>
          <a:prstGeom prst="rect">
            <a:avLst/>
          </a:prstGeom>
        </p:spPr>
      </p:pic>
      <p:sp>
        <p:nvSpPr>
          <p:cNvPr id="6" name="Rectangle: Rounded Corners 5">
            <a:extLst>
              <a:ext uri="{FF2B5EF4-FFF2-40B4-BE49-F238E27FC236}">
                <a16:creationId xmlns:a16="http://schemas.microsoft.com/office/drawing/2014/main" id="{6FCD2796-A4C8-4E28-8FF5-AB943686EEBA}"/>
              </a:ext>
            </a:extLst>
          </p:cNvPr>
          <p:cNvSpPr/>
          <p:nvPr/>
        </p:nvSpPr>
        <p:spPr>
          <a:xfrm>
            <a:off x="1131196" y="4310825"/>
            <a:ext cx="358589"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spTree>
    <p:extLst>
      <p:ext uri="{BB962C8B-B14F-4D97-AF65-F5344CB8AC3E}">
        <p14:creationId xmlns:p14="http://schemas.microsoft.com/office/powerpoint/2010/main" val="4178678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5DC24-1399-4596-8EAE-D9A545A85F35}"/>
              </a:ext>
            </a:extLst>
          </p:cNvPr>
          <p:cNvPicPr>
            <a:picLocks noChangeAspect="1"/>
          </p:cNvPicPr>
          <p:nvPr/>
        </p:nvPicPr>
        <p:blipFill rotWithShape="1">
          <a:blip r:embed="rId2"/>
          <a:srcRect r="15683"/>
          <a:stretch/>
        </p:blipFill>
        <p:spPr>
          <a:xfrm>
            <a:off x="331694" y="986118"/>
            <a:ext cx="9909586" cy="4454045"/>
          </a:xfrm>
          <a:prstGeom prst="rect">
            <a:avLst/>
          </a:prstGeom>
        </p:spPr>
      </p:pic>
      <p:pic>
        <p:nvPicPr>
          <p:cNvPr id="5" name="Picture 4">
            <a:extLst>
              <a:ext uri="{FF2B5EF4-FFF2-40B4-BE49-F238E27FC236}">
                <a16:creationId xmlns:a16="http://schemas.microsoft.com/office/drawing/2014/main" id="{A043A957-CD23-4A8C-9546-9C859C483EBA}"/>
              </a:ext>
            </a:extLst>
          </p:cNvPr>
          <p:cNvPicPr>
            <a:picLocks noChangeAspect="1"/>
          </p:cNvPicPr>
          <p:nvPr/>
        </p:nvPicPr>
        <p:blipFill>
          <a:blip r:embed="rId3"/>
          <a:stretch>
            <a:fillRect/>
          </a:stretch>
        </p:blipFill>
        <p:spPr>
          <a:xfrm>
            <a:off x="107576" y="71893"/>
            <a:ext cx="3729319" cy="1075589"/>
          </a:xfrm>
          <a:prstGeom prst="rect">
            <a:avLst/>
          </a:prstGeom>
        </p:spPr>
      </p:pic>
      <p:sp>
        <p:nvSpPr>
          <p:cNvPr id="6" name="Oval 5">
            <a:extLst>
              <a:ext uri="{FF2B5EF4-FFF2-40B4-BE49-F238E27FC236}">
                <a16:creationId xmlns:a16="http://schemas.microsoft.com/office/drawing/2014/main" id="{5BAA11B0-4E6B-43F8-AE79-30A808531878}"/>
              </a:ext>
            </a:extLst>
          </p:cNvPr>
          <p:cNvSpPr/>
          <p:nvPr/>
        </p:nvSpPr>
        <p:spPr>
          <a:xfrm>
            <a:off x="896471" y="4770637"/>
            <a:ext cx="555811" cy="5006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CE3DEF-82E3-E714-5D4F-C105C6AC3C84}"/>
              </a:ext>
            </a:extLst>
          </p:cNvPr>
          <p:cNvPicPr>
            <a:picLocks noChangeAspect="1"/>
          </p:cNvPicPr>
          <p:nvPr/>
        </p:nvPicPr>
        <p:blipFill rotWithShape="1">
          <a:blip r:embed="rId4"/>
          <a:srcRect l="83711" t="8354" b="37277"/>
          <a:stretch/>
        </p:blipFill>
        <p:spPr>
          <a:xfrm>
            <a:off x="9706708" y="4061425"/>
            <a:ext cx="1914653" cy="2419644"/>
          </a:xfrm>
          <a:prstGeom prst="rect">
            <a:avLst/>
          </a:prstGeom>
        </p:spPr>
      </p:pic>
    </p:spTree>
    <p:extLst>
      <p:ext uri="{BB962C8B-B14F-4D97-AF65-F5344CB8AC3E}">
        <p14:creationId xmlns:p14="http://schemas.microsoft.com/office/powerpoint/2010/main" val="51869184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5926187" y="2424545"/>
            <a:ext cx="3758140" cy="1323439"/>
          </a:xfrm>
          <a:prstGeom prst="rect">
            <a:avLst/>
          </a:prstGeom>
          <a:noFill/>
        </p:spPr>
        <p:txBody>
          <a:bodyPr wrap="square" rtlCol="0">
            <a:spAutoFit/>
          </a:bodyPr>
          <a:lstStyle/>
          <a:p>
            <a:r>
              <a:rPr lang="en-US" sz="8000">
                <a:solidFill>
                  <a:srgbClr val="FFC000"/>
                </a:solidFill>
                <a:latin typeface="Sigmar One" panose="00000500000000000000" pitchFamily="2" charset="0"/>
              </a:rPr>
              <a:t>Tiết 3</a:t>
            </a:r>
          </a:p>
        </p:txBody>
      </p:sp>
    </p:spTree>
    <p:extLst>
      <p:ext uri="{BB962C8B-B14F-4D97-AF65-F5344CB8AC3E}">
        <p14:creationId xmlns:p14="http://schemas.microsoft.com/office/powerpoint/2010/main" val="262458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5205046" y="2424545"/>
            <a:ext cx="6020971" cy="1200329"/>
          </a:xfrm>
          <a:prstGeom prst="rect">
            <a:avLst/>
          </a:prstGeom>
          <a:noFill/>
        </p:spPr>
        <p:txBody>
          <a:bodyPr wrap="square" rtlCol="0">
            <a:spAutoFit/>
          </a:bodyPr>
          <a:lstStyle/>
          <a:p>
            <a:pPr algn="ctr"/>
            <a:r>
              <a:rPr lang="en-US" sz="7200">
                <a:solidFill>
                  <a:srgbClr val="FFC000"/>
                </a:solidFill>
                <a:latin typeface="Sigmar One" panose="00000500000000000000" pitchFamily="2" charset="0"/>
              </a:rPr>
              <a:t>Luyện tập</a:t>
            </a:r>
          </a:p>
        </p:txBody>
      </p:sp>
    </p:spTree>
    <p:extLst>
      <p:ext uri="{BB962C8B-B14F-4D97-AF65-F5344CB8AC3E}">
        <p14:creationId xmlns:p14="http://schemas.microsoft.com/office/powerpoint/2010/main" val="4732331"/>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A72AA-B23A-4CEF-A0D5-F308675E604B}"/>
              </a:ext>
            </a:extLst>
          </p:cNvPr>
          <p:cNvPicPr>
            <a:picLocks noChangeAspect="1"/>
          </p:cNvPicPr>
          <p:nvPr/>
        </p:nvPicPr>
        <p:blipFill>
          <a:blip r:embed="rId2"/>
          <a:stretch>
            <a:fillRect/>
          </a:stretch>
        </p:blipFill>
        <p:spPr>
          <a:xfrm>
            <a:off x="0" y="116541"/>
            <a:ext cx="2614246" cy="761907"/>
          </a:xfrm>
          <a:prstGeom prst="rect">
            <a:avLst/>
          </a:prstGeom>
          <a:ln>
            <a:noFill/>
          </a:ln>
          <a:effectLst>
            <a:softEdge rad="112500"/>
          </a:effectLst>
        </p:spPr>
      </p:pic>
      <p:pic>
        <p:nvPicPr>
          <p:cNvPr id="6" name="Picture 5">
            <a:extLst>
              <a:ext uri="{FF2B5EF4-FFF2-40B4-BE49-F238E27FC236}">
                <a16:creationId xmlns:a16="http://schemas.microsoft.com/office/drawing/2014/main" id="{FDC839B8-F9E3-47C6-8502-B537101AA9E3}"/>
              </a:ext>
            </a:extLst>
          </p:cNvPr>
          <p:cNvPicPr>
            <a:picLocks noChangeAspect="1"/>
          </p:cNvPicPr>
          <p:nvPr/>
        </p:nvPicPr>
        <p:blipFill rotWithShape="1">
          <a:blip r:embed="rId3"/>
          <a:srcRect b="19191"/>
          <a:stretch/>
        </p:blipFill>
        <p:spPr>
          <a:xfrm>
            <a:off x="351693" y="1084668"/>
            <a:ext cx="10747717" cy="3917698"/>
          </a:xfrm>
          <a:prstGeom prst="rect">
            <a:avLst/>
          </a:prstGeom>
          <a:ln>
            <a:noFill/>
          </a:ln>
          <a:effectLst>
            <a:softEdge rad="112500"/>
          </a:effectLst>
        </p:spPr>
      </p:pic>
      <p:sp>
        <p:nvSpPr>
          <p:cNvPr id="9" name="TextBox 8">
            <a:extLst>
              <a:ext uri="{FF2B5EF4-FFF2-40B4-BE49-F238E27FC236}">
                <a16:creationId xmlns:a16="http://schemas.microsoft.com/office/drawing/2014/main" id="{882758DB-2AC2-0DDE-426B-A1D866E1CC67}"/>
              </a:ext>
            </a:extLst>
          </p:cNvPr>
          <p:cNvSpPr txBox="1"/>
          <p:nvPr/>
        </p:nvSpPr>
        <p:spPr>
          <a:xfrm>
            <a:off x="2053216" y="5258096"/>
            <a:ext cx="8944708" cy="830997"/>
          </a:xfrm>
          <a:prstGeom prst="rect">
            <a:avLst/>
          </a:prstGeom>
          <a:noFill/>
        </p:spPr>
        <p:txBody>
          <a:bodyPr wrap="square">
            <a:spAutoFit/>
          </a:bodyPr>
          <a:lstStyle/>
          <a:p>
            <a:pPr algn="l"/>
            <a:r>
              <a:rPr lang="en-US" sz="2400" b="1" i="0" dirty="0">
                <a:solidFill>
                  <a:srgbClr val="0070C0"/>
                </a:solidFill>
                <a:effectLst/>
                <a:latin typeface="OpenSans"/>
              </a:rPr>
              <a:t>a)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dế</a:t>
            </a:r>
            <a:r>
              <a:rPr lang="en-US" sz="2400" b="1" i="0" dirty="0">
                <a:solidFill>
                  <a:srgbClr val="0070C0"/>
                </a:solidFill>
                <a:effectLst/>
                <a:latin typeface="OpenSans"/>
              </a:rPr>
              <a:t> </a:t>
            </a:r>
            <a:r>
              <a:rPr lang="en-US" sz="2400" b="1" i="0" dirty="0" err="1">
                <a:solidFill>
                  <a:srgbClr val="0070C0"/>
                </a:solidFill>
                <a:effectLst/>
                <a:latin typeface="OpenSans"/>
              </a:rPr>
              <a:t>mèn</a:t>
            </a:r>
            <a:r>
              <a:rPr lang="en-US" sz="2400" b="1" i="0" dirty="0">
                <a:solidFill>
                  <a:srgbClr val="0070C0"/>
                </a:solidFill>
                <a:effectLst/>
                <a:latin typeface="OpenSans"/>
              </a:rPr>
              <a:t> </a:t>
            </a:r>
            <a:r>
              <a:rPr lang="en-US" sz="2400" b="1" i="0" dirty="0" err="1">
                <a:solidFill>
                  <a:srgbClr val="0070C0"/>
                </a:solidFill>
                <a:effectLst/>
                <a:latin typeface="OpenSans"/>
              </a:rPr>
              <a:t>cách</a:t>
            </a:r>
            <a:r>
              <a:rPr lang="en-US" sz="2400" b="1" i="0" dirty="0">
                <a:solidFill>
                  <a:srgbClr val="0070C0"/>
                </a:solidFill>
                <a:effectLst/>
                <a:latin typeface="OpenSans"/>
              </a:rPr>
              <a:t>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xén</a:t>
            </a:r>
            <a:r>
              <a:rPr lang="en-US" sz="2400" b="1" i="0" dirty="0">
                <a:solidFill>
                  <a:srgbClr val="0070C0"/>
                </a:solidFill>
                <a:effectLst/>
                <a:latin typeface="OpenSans"/>
              </a:rPr>
              <a:t> </a:t>
            </a:r>
            <a:r>
              <a:rPr lang="en-US" sz="2400" b="1" i="0" dirty="0" err="1">
                <a:solidFill>
                  <a:srgbClr val="0070C0"/>
                </a:solidFill>
                <a:effectLst/>
                <a:latin typeface="OpenSans"/>
              </a:rPr>
              <a:t>tóc</a:t>
            </a:r>
            <a:r>
              <a:rPr lang="en-US" sz="2400" b="1" i="0" dirty="0">
                <a:solidFill>
                  <a:srgbClr val="0070C0"/>
                </a:solidFill>
                <a:effectLst/>
                <a:latin typeface="OpenSans"/>
              </a:rPr>
              <a:t> </a:t>
            </a:r>
            <a:r>
              <a:rPr lang="en-US" sz="2400" b="1" i="0" dirty="0" err="1">
                <a:solidFill>
                  <a:srgbClr val="0070C0"/>
                </a:solidFill>
                <a:effectLst/>
                <a:latin typeface="OpenSans"/>
              </a:rPr>
              <a:t>bao</a:t>
            </a:r>
            <a:r>
              <a:rPr lang="en-US" sz="2400" b="1" i="0" dirty="0">
                <a:solidFill>
                  <a:srgbClr val="0070C0"/>
                </a:solidFill>
                <a:effectLst/>
                <a:latin typeface="OpenSans"/>
              </a:rPr>
              <a:t> </a:t>
            </a:r>
            <a:r>
              <a:rPr lang="en-US" sz="2400" b="1" i="0" dirty="0" err="1">
                <a:solidFill>
                  <a:srgbClr val="0070C0"/>
                </a:solidFill>
                <a:effectLst/>
                <a:latin typeface="OpenSans"/>
              </a:rPr>
              <a:t>nhiêu</a:t>
            </a:r>
            <a:r>
              <a:rPr lang="en-US" sz="2400" b="1" i="0" dirty="0">
                <a:solidFill>
                  <a:srgbClr val="0070C0"/>
                </a:solidFill>
                <a:effectLst/>
                <a:latin typeface="OpenSans"/>
              </a:rPr>
              <a:t> </a:t>
            </a:r>
            <a:r>
              <a:rPr lang="en-US" sz="2400" b="1" i="0" dirty="0" err="1">
                <a:solidFill>
                  <a:srgbClr val="0070C0"/>
                </a:solidFill>
                <a:effectLst/>
                <a:latin typeface="OpenSans"/>
              </a:rPr>
              <a:t>đề</a:t>
            </a:r>
            <a:r>
              <a:rPr lang="en-US" sz="2400" b="1" i="0" dirty="0">
                <a:solidFill>
                  <a:srgbClr val="0070C0"/>
                </a:solidFill>
                <a:effectLst/>
                <a:latin typeface="OpenSans"/>
              </a:rPr>
              <a:t>-xi-</a:t>
            </a:r>
            <a:r>
              <a:rPr lang="en-US" sz="2400" b="1" i="0" dirty="0" err="1">
                <a:solidFill>
                  <a:srgbClr val="0070C0"/>
                </a:solidFill>
                <a:effectLst/>
                <a:latin typeface="OpenSans"/>
              </a:rPr>
              <a:t>mét</a:t>
            </a:r>
            <a:r>
              <a:rPr lang="en-US" sz="2400" b="1" i="0" dirty="0">
                <a:solidFill>
                  <a:srgbClr val="0070C0"/>
                </a:solidFill>
                <a:effectLst/>
                <a:latin typeface="OpenSans"/>
              </a:rPr>
              <a:t>?</a:t>
            </a:r>
          </a:p>
          <a:p>
            <a:pPr algn="l"/>
            <a:r>
              <a:rPr lang="en-US" sz="2400" b="1" i="0" dirty="0">
                <a:solidFill>
                  <a:srgbClr val="0070C0"/>
                </a:solidFill>
                <a:effectLst/>
                <a:latin typeface="OpenSans"/>
              </a:rPr>
              <a:t>b)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dế</a:t>
            </a:r>
            <a:r>
              <a:rPr lang="en-US" sz="2400" b="1" i="0" dirty="0">
                <a:solidFill>
                  <a:srgbClr val="0070C0"/>
                </a:solidFill>
                <a:effectLst/>
                <a:latin typeface="OpenSans"/>
              </a:rPr>
              <a:t> </a:t>
            </a:r>
            <a:r>
              <a:rPr lang="en-US" sz="2400" b="1" i="0" dirty="0" err="1">
                <a:solidFill>
                  <a:srgbClr val="0070C0"/>
                </a:solidFill>
                <a:effectLst/>
                <a:latin typeface="OpenSans"/>
              </a:rPr>
              <a:t>mèn</a:t>
            </a:r>
            <a:r>
              <a:rPr lang="en-US" sz="2400" b="1" i="0" dirty="0">
                <a:solidFill>
                  <a:srgbClr val="0070C0"/>
                </a:solidFill>
                <a:effectLst/>
                <a:latin typeface="OpenSans"/>
              </a:rPr>
              <a:t> </a:t>
            </a:r>
            <a:r>
              <a:rPr lang="en-US" sz="2400" b="1" i="0" dirty="0" err="1">
                <a:solidFill>
                  <a:srgbClr val="0070C0"/>
                </a:solidFill>
                <a:effectLst/>
                <a:latin typeface="OpenSans"/>
              </a:rPr>
              <a:t>cách</a:t>
            </a:r>
            <a:r>
              <a:rPr lang="en-US" sz="2400" b="1" i="0" dirty="0">
                <a:solidFill>
                  <a:srgbClr val="0070C0"/>
                </a:solidFill>
                <a:effectLst/>
                <a:latin typeface="OpenSans"/>
              </a:rPr>
              <a:t>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dế</a:t>
            </a:r>
            <a:r>
              <a:rPr lang="en-US" sz="2400" b="1" i="0" dirty="0">
                <a:solidFill>
                  <a:srgbClr val="0070C0"/>
                </a:solidFill>
                <a:effectLst/>
                <a:latin typeface="OpenSans"/>
              </a:rPr>
              <a:t> </a:t>
            </a:r>
            <a:r>
              <a:rPr lang="en-US" sz="2400" b="1" i="0" dirty="0" err="1">
                <a:solidFill>
                  <a:srgbClr val="0070C0"/>
                </a:solidFill>
                <a:effectLst/>
                <a:latin typeface="OpenSans"/>
              </a:rPr>
              <a:t>trũi</a:t>
            </a:r>
            <a:r>
              <a:rPr lang="en-US" sz="2400" b="1" i="0" dirty="0">
                <a:solidFill>
                  <a:srgbClr val="0070C0"/>
                </a:solidFill>
                <a:effectLst/>
                <a:latin typeface="OpenSans"/>
              </a:rPr>
              <a:t> </a:t>
            </a:r>
            <a:r>
              <a:rPr lang="en-US" sz="2400" b="1" i="0" dirty="0" err="1">
                <a:solidFill>
                  <a:srgbClr val="0070C0"/>
                </a:solidFill>
                <a:effectLst/>
                <a:latin typeface="OpenSans"/>
              </a:rPr>
              <a:t>bao</a:t>
            </a:r>
            <a:r>
              <a:rPr lang="en-US" sz="2400" b="1" i="0" dirty="0">
                <a:solidFill>
                  <a:srgbClr val="0070C0"/>
                </a:solidFill>
                <a:effectLst/>
                <a:latin typeface="OpenSans"/>
              </a:rPr>
              <a:t> </a:t>
            </a:r>
            <a:r>
              <a:rPr lang="en-US" sz="2400" b="1" i="0" dirty="0" err="1">
                <a:solidFill>
                  <a:srgbClr val="0070C0"/>
                </a:solidFill>
                <a:effectLst/>
                <a:latin typeface="OpenSans"/>
              </a:rPr>
              <a:t>nhiêu</a:t>
            </a:r>
            <a:r>
              <a:rPr lang="en-US" sz="2400" b="1" i="0" dirty="0">
                <a:solidFill>
                  <a:srgbClr val="0070C0"/>
                </a:solidFill>
                <a:effectLst/>
                <a:latin typeface="OpenSans"/>
              </a:rPr>
              <a:t> </a:t>
            </a:r>
            <a:r>
              <a:rPr lang="en-US" sz="2400" b="1" i="0" dirty="0" err="1">
                <a:solidFill>
                  <a:srgbClr val="0070C0"/>
                </a:solidFill>
                <a:effectLst/>
                <a:latin typeface="OpenSans"/>
              </a:rPr>
              <a:t>đề</a:t>
            </a:r>
            <a:r>
              <a:rPr lang="en-US" sz="2400" b="1" i="0" dirty="0">
                <a:solidFill>
                  <a:srgbClr val="0070C0"/>
                </a:solidFill>
                <a:effectLst/>
                <a:latin typeface="OpenSans"/>
              </a:rPr>
              <a:t>-xi-</a:t>
            </a:r>
            <a:r>
              <a:rPr lang="en-US" sz="2400" b="1" i="0" dirty="0" err="1">
                <a:solidFill>
                  <a:srgbClr val="0070C0"/>
                </a:solidFill>
                <a:effectLst/>
                <a:latin typeface="OpenSans"/>
              </a:rPr>
              <a:t>mét</a:t>
            </a:r>
            <a:r>
              <a:rPr lang="en-US" sz="2400" b="1" i="0" dirty="0">
                <a:solidFill>
                  <a:srgbClr val="0070C0"/>
                </a:solidFill>
                <a:effectLst/>
                <a:latin typeface="OpenSans"/>
              </a:rPr>
              <a:t>?</a:t>
            </a:r>
          </a:p>
        </p:txBody>
      </p:sp>
    </p:spTree>
    <p:extLst>
      <p:ext uri="{BB962C8B-B14F-4D97-AF65-F5344CB8AC3E}">
        <p14:creationId xmlns:p14="http://schemas.microsoft.com/office/powerpoint/2010/main" val="791470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A72AA-B23A-4CEF-A0D5-F308675E604B}"/>
              </a:ext>
            </a:extLst>
          </p:cNvPr>
          <p:cNvPicPr>
            <a:picLocks noChangeAspect="1"/>
          </p:cNvPicPr>
          <p:nvPr/>
        </p:nvPicPr>
        <p:blipFill>
          <a:blip r:embed="rId2"/>
          <a:stretch>
            <a:fillRect/>
          </a:stretch>
        </p:blipFill>
        <p:spPr>
          <a:xfrm>
            <a:off x="0" y="116541"/>
            <a:ext cx="3352800" cy="977154"/>
          </a:xfrm>
          <a:prstGeom prst="rect">
            <a:avLst/>
          </a:prstGeom>
          <a:ln>
            <a:noFill/>
          </a:ln>
          <a:effectLst>
            <a:softEdge rad="112500"/>
          </a:effectLst>
        </p:spPr>
      </p:pic>
      <p:pic>
        <p:nvPicPr>
          <p:cNvPr id="6" name="Picture 5">
            <a:extLst>
              <a:ext uri="{FF2B5EF4-FFF2-40B4-BE49-F238E27FC236}">
                <a16:creationId xmlns:a16="http://schemas.microsoft.com/office/drawing/2014/main" id="{FDC839B8-F9E3-47C6-8502-B537101AA9E3}"/>
              </a:ext>
            </a:extLst>
          </p:cNvPr>
          <p:cNvPicPr>
            <a:picLocks noChangeAspect="1"/>
          </p:cNvPicPr>
          <p:nvPr/>
        </p:nvPicPr>
        <p:blipFill rotWithShape="1">
          <a:blip r:embed="rId3"/>
          <a:srcRect l="11658" t="15059" r="9686" b="19191"/>
          <a:stretch/>
        </p:blipFill>
        <p:spPr>
          <a:xfrm>
            <a:off x="3158680" y="328217"/>
            <a:ext cx="6665778" cy="251345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9D45D71-A417-678E-785E-321B52B4E282}"/>
              </a:ext>
            </a:extLst>
          </p:cNvPr>
          <p:cNvSpPr txBox="1"/>
          <p:nvPr/>
        </p:nvSpPr>
        <p:spPr>
          <a:xfrm>
            <a:off x="618977" y="3011146"/>
            <a:ext cx="11155680" cy="343923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800" b="1" dirty="0" err="1">
                <a:solidFill>
                  <a:schemeClr val="bg1"/>
                </a:solidFill>
                <a:latin typeface="Nunito" pitchFamily="2" charset="0"/>
              </a:rPr>
              <a:t>Hình</a:t>
            </a:r>
            <a:r>
              <a:rPr lang="en-US" sz="2800" b="1" dirty="0">
                <a:solidFill>
                  <a:schemeClr val="bg1"/>
                </a:solidFill>
                <a:latin typeface="Nunito" pitchFamily="2" charset="0"/>
              </a:rPr>
              <a:t> </a:t>
            </a:r>
            <a:r>
              <a:rPr lang="en-US" sz="2800" b="1" dirty="0" err="1">
                <a:solidFill>
                  <a:schemeClr val="bg1"/>
                </a:solidFill>
                <a:latin typeface="Nunito" pitchFamily="2" charset="0"/>
              </a:rPr>
              <a:t>chữ</a:t>
            </a:r>
            <a:r>
              <a:rPr lang="en-US" sz="2800" b="1" dirty="0">
                <a:solidFill>
                  <a:schemeClr val="bg1"/>
                </a:solidFill>
                <a:latin typeface="Nunito" pitchFamily="2" charset="0"/>
              </a:rPr>
              <a:t> </a:t>
            </a:r>
            <a:r>
              <a:rPr lang="en-US" sz="2800" b="1" dirty="0" err="1">
                <a:solidFill>
                  <a:schemeClr val="bg1"/>
                </a:solidFill>
                <a:latin typeface="Nunito" pitchFamily="2" charset="0"/>
              </a:rPr>
              <a:t>nhật</a:t>
            </a:r>
            <a:r>
              <a:rPr lang="en-US" sz="2800" b="1" dirty="0">
                <a:solidFill>
                  <a:schemeClr val="bg1"/>
                </a:solidFill>
                <a:latin typeface="Nunito" pitchFamily="2" charset="0"/>
              </a:rPr>
              <a:t> ABCD </a:t>
            </a:r>
            <a:r>
              <a:rPr lang="en-US" sz="2800" b="1" dirty="0" err="1">
                <a:solidFill>
                  <a:schemeClr val="bg1"/>
                </a:solidFill>
                <a:latin typeface="Nunito" pitchFamily="2" charset="0"/>
              </a:rPr>
              <a:t>có</a:t>
            </a:r>
            <a:r>
              <a:rPr lang="en-US" sz="2800" b="1" dirty="0">
                <a:solidFill>
                  <a:schemeClr val="bg1"/>
                </a:solidFill>
                <a:latin typeface="Nunito" pitchFamily="2" charset="0"/>
              </a:rPr>
              <a:t>:</a:t>
            </a:r>
          </a:p>
          <a:p>
            <a:pPr algn="ct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rộng</a:t>
            </a:r>
            <a:r>
              <a:rPr lang="en-US" sz="2800" b="1" dirty="0">
                <a:solidFill>
                  <a:schemeClr val="bg1"/>
                </a:solidFill>
                <a:latin typeface="Nunito" pitchFamily="2" charset="0"/>
              </a:rPr>
              <a:t> AD = BC = 13 </a:t>
            </a:r>
            <a:r>
              <a:rPr lang="en-US" sz="2800" b="1" dirty="0" err="1">
                <a:solidFill>
                  <a:schemeClr val="bg1"/>
                </a:solidFill>
                <a:latin typeface="Nunito" pitchFamily="2" charset="0"/>
              </a:rPr>
              <a:t>dm</a:t>
            </a:r>
            <a:endParaRPr lang="en-US" sz="2800" b="1" dirty="0">
              <a:solidFill>
                <a:schemeClr val="bg1"/>
              </a:solidFill>
              <a:latin typeface="Nunito" pitchFamily="2" charset="0"/>
            </a:endParaRPr>
          </a:p>
          <a:p>
            <a:pPr algn="ct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dài</a:t>
            </a:r>
            <a:r>
              <a:rPr lang="en-US" sz="2800" b="1" dirty="0">
                <a:solidFill>
                  <a:schemeClr val="bg1"/>
                </a:solidFill>
                <a:latin typeface="Nunito" pitchFamily="2" charset="0"/>
              </a:rPr>
              <a:t> AB = DC = 20 </a:t>
            </a:r>
            <a:r>
              <a:rPr lang="en-US" sz="2800" b="1" dirty="0" err="1">
                <a:solidFill>
                  <a:schemeClr val="bg1"/>
                </a:solidFill>
                <a:latin typeface="Nunito" pitchFamily="2" charset="0"/>
              </a:rPr>
              <a:t>dm</a:t>
            </a:r>
            <a:endParaRPr lang="en-US" sz="2800" b="1" dirty="0">
              <a:solidFill>
                <a:schemeClr val="bg1"/>
              </a:solidFill>
              <a:latin typeface="Nunito" pitchFamily="2" charset="0"/>
            </a:endParaRPr>
          </a:p>
          <a:p>
            <a:r>
              <a:rPr lang="en-US" sz="2800" b="1" dirty="0">
                <a:solidFill>
                  <a:schemeClr val="bg1"/>
                </a:solidFill>
                <a:latin typeface="Nunito" pitchFamily="2" charset="0"/>
              </a:rPr>
              <a:t>a) </a:t>
            </a:r>
            <a:r>
              <a:rPr lang="en-US" sz="2800" b="1" dirty="0" err="1">
                <a:solidFill>
                  <a:schemeClr val="bg1"/>
                </a:solidFill>
                <a:latin typeface="Nunito" pitchFamily="2" charset="0"/>
              </a:rPr>
              <a:t>Khoảng</a:t>
            </a:r>
            <a:r>
              <a:rPr lang="en-US" sz="2800" b="1" dirty="0">
                <a:solidFill>
                  <a:schemeClr val="bg1"/>
                </a:solidFill>
                <a:latin typeface="Nunito" pitchFamily="2" charset="0"/>
              </a:rPr>
              <a:t> </a:t>
            </a:r>
            <a:r>
              <a:rPr lang="en-US" sz="2800" b="1" dirty="0" err="1">
                <a:solidFill>
                  <a:schemeClr val="bg1"/>
                </a:solidFill>
                <a:latin typeface="Nunito" pitchFamily="2" charset="0"/>
              </a:rPr>
              <a:t>cách</a:t>
            </a:r>
            <a:r>
              <a:rPr lang="en-US" sz="2800" b="1" dirty="0">
                <a:solidFill>
                  <a:schemeClr val="bg1"/>
                </a:solidFill>
                <a:latin typeface="Nunito" pitchFamily="2" charset="0"/>
              </a:rPr>
              <a:t> </a:t>
            </a:r>
            <a:r>
              <a:rPr lang="en-US" sz="2800" b="1" dirty="0" err="1">
                <a:solidFill>
                  <a:schemeClr val="bg1"/>
                </a:solidFill>
                <a:latin typeface="Nunito" pitchFamily="2" charset="0"/>
              </a:rPr>
              <a:t>từ</a:t>
            </a:r>
            <a:r>
              <a:rPr lang="en-US" sz="2800" b="1" dirty="0">
                <a:solidFill>
                  <a:schemeClr val="bg1"/>
                </a:solidFill>
                <a:latin typeface="Nunito" pitchFamily="2" charset="0"/>
              </a:rPr>
              <a:t> </a:t>
            </a:r>
            <a:r>
              <a:rPr lang="en-US" sz="2800" b="1" dirty="0" err="1">
                <a:solidFill>
                  <a:schemeClr val="bg1"/>
                </a:solidFill>
                <a:latin typeface="Nunito" pitchFamily="2" charset="0"/>
              </a:rPr>
              <a:t>nhà</a:t>
            </a:r>
            <a:r>
              <a:rPr lang="en-US" sz="2800" b="1" dirty="0">
                <a:solidFill>
                  <a:schemeClr val="bg1"/>
                </a:solidFill>
                <a:latin typeface="Nunito" pitchFamily="2" charset="0"/>
              </a:rPr>
              <a:t> </a:t>
            </a:r>
            <a:r>
              <a:rPr lang="en-US" sz="2800" b="1" dirty="0" err="1">
                <a:solidFill>
                  <a:schemeClr val="bg1"/>
                </a:solidFill>
                <a:latin typeface="Nunito" pitchFamily="2" charset="0"/>
              </a:rPr>
              <a:t>dế</a:t>
            </a:r>
            <a:r>
              <a:rPr lang="en-US" sz="2800" b="1" dirty="0">
                <a:solidFill>
                  <a:schemeClr val="bg1"/>
                </a:solidFill>
                <a:latin typeface="Nunito" pitchFamily="2" charset="0"/>
              </a:rPr>
              <a:t> </a:t>
            </a:r>
            <a:r>
              <a:rPr lang="en-US" sz="2800" b="1" dirty="0" err="1">
                <a:solidFill>
                  <a:schemeClr val="bg1"/>
                </a:solidFill>
                <a:latin typeface="Nunito" pitchFamily="2" charset="0"/>
              </a:rPr>
              <a:t>mèn</a:t>
            </a:r>
            <a:r>
              <a:rPr lang="en-US" sz="2800" b="1" dirty="0">
                <a:solidFill>
                  <a:schemeClr val="bg1"/>
                </a:solidFill>
                <a:latin typeface="Nunito" pitchFamily="2" charset="0"/>
              </a:rPr>
              <a:t> </a:t>
            </a:r>
            <a:r>
              <a:rPr lang="en-US" sz="2800" b="1" dirty="0" err="1">
                <a:solidFill>
                  <a:schemeClr val="bg1"/>
                </a:solidFill>
                <a:latin typeface="Nunito" pitchFamily="2" charset="0"/>
              </a:rPr>
              <a:t>đến</a:t>
            </a:r>
            <a:r>
              <a:rPr lang="en-US" sz="2800" b="1" dirty="0">
                <a:solidFill>
                  <a:schemeClr val="bg1"/>
                </a:solidFill>
                <a:latin typeface="Nunito" pitchFamily="2" charset="0"/>
              </a:rPr>
              <a:t> </a:t>
            </a:r>
            <a:r>
              <a:rPr lang="en-US" sz="2800" b="1" dirty="0" err="1">
                <a:solidFill>
                  <a:schemeClr val="bg1"/>
                </a:solidFill>
                <a:latin typeface="Nunito" pitchFamily="2" charset="0"/>
              </a:rPr>
              <a:t>nhà</a:t>
            </a:r>
            <a:r>
              <a:rPr lang="en-US" sz="2800" b="1" dirty="0">
                <a:solidFill>
                  <a:schemeClr val="bg1"/>
                </a:solidFill>
                <a:latin typeface="Nunito" pitchFamily="2" charset="0"/>
              </a:rPr>
              <a:t> </a:t>
            </a:r>
            <a:r>
              <a:rPr lang="en-US" sz="2800" b="1" dirty="0" err="1">
                <a:solidFill>
                  <a:schemeClr val="bg1"/>
                </a:solidFill>
                <a:latin typeface="Nunito" pitchFamily="2" charset="0"/>
              </a:rPr>
              <a:t>xén</a:t>
            </a:r>
            <a:r>
              <a:rPr lang="en-US" sz="2800" b="1" dirty="0">
                <a:solidFill>
                  <a:schemeClr val="bg1"/>
                </a:solidFill>
                <a:latin typeface="Nunito" pitchFamily="2" charset="0"/>
              </a:rPr>
              <a:t> </a:t>
            </a:r>
            <a:r>
              <a:rPr lang="en-US" sz="2800" b="1" dirty="0" err="1">
                <a:solidFill>
                  <a:schemeClr val="bg1"/>
                </a:solidFill>
                <a:latin typeface="Nunito" pitchFamily="2" charset="0"/>
              </a:rPr>
              <a:t>tóc</a:t>
            </a:r>
            <a:r>
              <a:rPr lang="en-US" sz="2800" b="1" dirty="0">
                <a:solidFill>
                  <a:schemeClr val="bg1"/>
                </a:solidFill>
                <a:latin typeface="Nunito" pitchFamily="2" charset="0"/>
              </a:rPr>
              <a:t> </a:t>
            </a:r>
            <a:r>
              <a:rPr lang="en-US" sz="2800" b="1" dirty="0" err="1">
                <a:solidFill>
                  <a:schemeClr val="bg1"/>
                </a:solidFill>
                <a:latin typeface="Nunito" pitchFamily="2" charset="0"/>
              </a:rPr>
              <a:t>bằng</a:t>
            </a:r>
            <a:r>
              <a:rPr lang="en-US" sz="2800" b="1" dirty="0">
                <a:solidFill>
                  <a:schemeClr val="bg1"/>
                </a:solidFill>
                <a:latin typeface="Nunito" pitchFamily="2" charset="0"/>
              </a:rPr>
              <a:t> </a:t>
            </a: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rộng</a:t>
            </a:r>
            <a:r>
              <a:rPr lang="en-US" sz="2800" b="1" dirty="0">
                <a:solidFill>
                  <a:schemeClr val="bg1"/>
                </a:solidFill>
                <a:latin typeface="Nunito" pitchFamily="2" charset="0"/>
              </a:rPr>
              <a:t> </a:t>
            </a:r>
            <a:r>
              <a:rPr lang="en-US" sz="2800" b="1" dirty="0" err="1">
                <a:solidFill>
                  <a:schemeClr val="bg1"/>
                </a:solidFill>
                <a:latin typeface="Nunito" pitchFamily="2" charset="0"/>
              </a:rPr>
              <a:t>của</a:t>
            </a:r>
            <a:r>
              <a:rPr lang="en-US" sz="2800" b="1" dirty="0">
                <a:solidFill>
                  <a:schemeClr val="bg1"/>
                </a:solidFill>
                <a:latin typeface="Nunito" pitchFamily="2" charset="0"/>
              </a:rPr>
              <a:t> </a:t>
            </a:r>
            <a:r>
              <a:rPr lang="en-US" sz="2800" b="1" dirty="0" err="1">
                <a:solidFill>
                  <a:schemeClr val="bg1"/>
                </a:solidFill>
                <a:latin typeface="Nunito" pitchFamily="2" charset="0"/>
              </a:rPr>
              <a:t>hình</a:t>
            </a:r>
            <a:r>
              <a:rPr lang="en-US" sz="2800" b="1" dirty="0">
                <a:solidFill>
                  <a:schemeClr val="bg1"/>
                </a:solidFill>
                <a:latin typeface="Nunito" pitchFamily="2" charset="0"/>
              </a:rPr>
              <a:t> </a:t>
            </a:r>
            <a:r>
              <a:rPr lang="en-US" sz="2800" b="1" dirty="0" err="1">
                <a:solidFill>
                  <a:schemeClr val="bg1"/>
                </a:solidFill>
                <a:latin typeface="Nunito" pitchFamily="2" charset="0"/>
              </a:rPr>
              <a:t>chữ</a:t>
            </a:r>
            <a:r>
              <a:rPr lang="en-US" sz="2800" b="1" dirty="0">
                <a:solidFill>
                  <a:schemeClr val="bg1"/>
                </a:solidFill>
                <a:latin typeface="Nunito" pitchFamily="2" charset="0"/>
              </a:rPr>
              <a:t> </a:t>
            </a:r>
            <a:r>
              <a:rPr lang="en-US" sz="2800" b="1" dirty="0" err="1">
                <a:solidFill>
                  <a:schemeClr val="bg1"/>
                </a:solidFill>
                <a:latin typeface="Nunito" pitchFamily="2" charset="0"/>
              </a:rPr>
              <a:t>nhật</a:t>
            </a:r>
            <a:r>
              <a:rPr lang="en-US" sz="2800" b="1" dirty="0">
                <a:solidFill>
                  <a:schemeClr val="bg1"/>
                </a:solidFill>
                <a:latin typeface="Nunito" pitchFamily="2" charset="0"/>
              </a:rPr>
              <a:t> ABCD </a:t>
            </a:r>
            <a:r>
              <a:rPr lang="en-US" sz="2800" b="1" dirty="0" err="1">
                <a:solidFill>
                  <a:schemeClr val="bg1"/>
                </a:solidFill>
                <a:latin typeface="Nunito" pitchFamily="2" charset="0"/>
              </a:rPr>
              <a:t>và</a:t>
            </a:r>
            <a:r>
              <a:rPr lang="en-US" sz="2800" b="1" dirty="0">
                <a:solidFill>
                  <a:schemeClr val="bg1"/>
                </a:solidFill>
                <a:latin typeface="Nunito" pitchFamily="2" charset="0"/>
              </a:rPr>
              <a:t> </a:t>
            </a:r>
            <a:r>
              <a:rPr lang="en-US" sz="2800" b="1" dirty="0" err="1">
                <a:solidFill>
                  <a:schemeClr val="bg1"/>
                </a:solidFill>
                <a:latin typeface="Nunito" pitchFamily="2" charset="0"/>
              </a:rPr>
              <a:t>bằng</a:t>
            </a:r>
            <a:r>
              <a:rPr lang="en-US" sz="2800" b="1" dirty="0">
                <a:solidFill>
                  <a:schemeClr val="bg1"/>
                </a:solidFill>
                <a:latin typeface="Nunito" pitchFamily="2" charset="0"/>
              </a:rPr>
              <a:t> 13 dm.</a:t>
            </a:r>
          </a:p>
          <a:p>
            <a:r>
              <a:rPr lang="en-US" sz="2800" b="1" dirty="0">
                <a:solidFill>
                  <a:schemeClr val="bg1"/>
                </a:solidFill>
                <a:latin typeface="Nunito" pitchFamily="2" charset="0"/>
              </a:rPr>
              <a:t>b) </a:t>
            </a:r>
            <a:r>
              <a:rPr lang="en-US" sz="2800" b="1" dirty="0" err="1">
                <a:solidFill>
                  <a:schemeClr val="bg1"/>
                </a:solidFill>
                <a:latin typeface="Nunito" pitchFamily="2" charset="0"/>
              </a:rPr>
              <a:t>Khoảng</a:t>
            </a:r>
            <a:r>
              <a:rPr lang="en-US" sz="2800" b="1" dirty="0">
                <a:solidFill>
                  <a:schemeClr val="bg1"/>
                </a:solidFill>
                <a:latin typeface="Nunito" pitchFamily="2" charset="0"/>
              </a:rPr>
              <a:t> cách từ nhà </a:t>
            </a:r>
            <a:r>
              <a:rPr lang="en-US" sz="2800" b="1" dirty="0" err="1">
                <a:solidFill>
                  <a:schemeClr val="bg1"/>
                </a:solidFill>
                <a:latin typeface="Nunito" pitchFamily="2" charset="0"/>
              </a:rPr>
              <a:t>dế</a:t>
            </a:r>
            <a:r>
              <a:rPr lang="en-US" sz="2800" b="1" dirty="0">
                <a:solidFill>
                  <a:schemeClr val="bg1"/>
                </a:solidFill>
                <a:latin typeface="Nunito" pitchFamily="2" charset="0"/>
              </a:rPr>
              <a:t> </a:t>
            </a:r>
            <a:r>
              <a:rPr lang="en-US" sz="2800" b="1" dirty="0" err="1">
                <a:solidFill>
                  <a:schemeClr val="bg1"/>
                </a:solidFill>
                <a:latin typeface="Nunito" pitchFamily="2" charset="0"/>
              </a:rPr>
              <a:t>mèn</a:t>
            </a:r>
            <a:r>
              <a:rPr lang="en-US" sz="2800" b="1" dirty="0">
                <a:solidFill>
                  <a:schemeClr val="bg1"/>
                </a:solidFill>
                <a:latin typeface="Nunito" pitchFamily="2" charset="0"/>
              </a:rPr>
              <a:t> đến nhà </a:t>
            </a:r>
            <a:r>
              <a:rPr lang="en-US" sz="2800" b="1" dirty="0" err="1">
                <a:solidFill>
                  <a:schemeClr val="bg1"/>
                </a:solidFill>
                <a:latin typeface="Nunito" pitchFamily="2" charset="0"/>
              </a:rPr>
              <a:t>dế</a:t>
            </a:r>
            <a:r>
              <a:rPr lang="en-US" sz="2800" b="1" dirty="0">
                <a:solidFill>
                  <a:schemeClr val="bg1"/>
                </a:solidFill>
                <a:latin typeface="Nunito" pitchFamily="2" charset="0"/>
              </a:rPr>
              <a:t> </a:t>
            </a:r>
            <a:r>
              <a:rPr lang="en-US" sz="2800" b="1" dirty="0" err="1">
                <a:solidFill>
                  <a:schemeClr val="bg1"/>
                </a:solidFill>
                <a:latin typeface="Nunito" pitchFamily="2" charset="0"/>
              </a:rPr>
              <a:t>trũi</a:t>
            </a:r>
            <a:r>
              <a:rPr lang="en-US" sz="2800" b="1" dirty="0">
                <a:solidFill>
                  <a:schemeClr val="bg1"/>
                </a:solidFill>
                <a:latin typeface="Nunito" pitchFamily="2" charset="0"/>
              </a:rPr>
              <a:t> bằng chiều </a:t>
            </a:r>
            <a:r>
              <a:rPr lang="en-US" sz="2800" b="1" dirty="0" err="1">
                <a:solidFill>
                  <a:schemeClr val="bg1"/>
                </a:solidFill>
                <a:latin typeface="Nunito" pitchFamily="2" charset="0"/>
              </a:rPr>
              <a:t>dài</a:t>
            </a:r>
            <a:r>
              <a:rPr lang="en-US" sz="2800" b="1" dirty="0">
                <a:solidFill>
                  <a:schemeClr val="bg1"/>
                </a:solidFill>
                <a:latin typeface="Nunito" pitchFamily="2" charset="0"/>
              </a:rPr>
              <a:t> của hình </a:t>
            </a:r>
            <a:r>
              <a:rPr lang="en-US" sz="2800" b="1" dirty="0" err="1">
                <a:solidFill>
                  <a:schemeClr val="bg1"/>
                </a:solidFill>
                <a:latin typeface="Nunito" pitchFamily="2" charset="0"/>
              </a:rPr>
              <a:t>chữ</a:t>
            </a:r>
            <a:r>
              <a:rPr lang="en-US" sz="2800" b="1" dirty="0">
                <a:solidFill>
                  <a:schemeClr val="bg1"/>
                </a:solidFill>
                <a:latin typeface="Nunito" pitchFamily="2" charset="0"/>
              </a:rPr>
              <a:t> nhật ABCD và bằng 20 dm.</a:t>
            </a:r>
          </a:p>
        </p:txBody>
      </p:sp>
    </p:spTree>
    <p:extLst>
      <p:ext uri="{BB962C8B-B14F-4D97-AF65-F5344CB8AC3E}">
        <p14:creationId xmlns:p14="http://schemas.microsoft.com/office/powerpoint/2010/main" val="1284192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E44C4-AAE6-45C9-922F-7F368A84348B}"/>
              </a:ext>
            </a:extLst>
          </p:cNvPr>
          <p:cNvPicPr>
            <a:picLocks noChangeAspect="1"/>
          </p:cNvPicPr>
          <p:nvPr/>
        </p:nvPicPr>
        <p:blipFill>
          <a:blip r:embed="rId2"/>
          <a:stretch>
            <a:fillRect/>
          </a:stretch>
        </p:blipFill>
        <p:spPr>
          <a:xfrm>
            <a:off x="244718" y="274930"/>
            <a:ext cx="2191350" cy="867166"/>
          </a:xfrm>
          <a:prstGeom prst="rect">
            <a:avLst/>
          </a:prstGeom>
          <a:ln>
            <a:noFill/>
          </a:ln>
          <a:effectLst>
            <a:softEdge rad="112500"/>
          </a:effectLst>
        </p:spPr>
      </p:pic>
      <p:pic>
        <p:nvPicPr>
          <p:cNvPr id="6" name="Picture 5">
            <a:extLst>
              <a:ext uri="{FF2B5EF4-FFF2-40B4-BE49-F238E27FC236}">
                <a16:creationId xmlns:a16="http://schemas.microsoft.com/office/drawing/2014/main" id="{5483AD99-0AA2-4B8F-AD5D-B1E9F93807EE}"/>
              </a:ext>
            </a:extLst>
          </p:cNvPr>
          <p:cNvPicPr>
            <a:picLocks noChangeAspect="1"/>
          </p:cNvPicPr>
          <p:nvPr/>
        </p:nvPicPr>
        <p:blipFill rotWithShape="1">
          <a:blip r:embed="rId3"/>
          <a:srcRect l="4506" t="39723" r="4344"/>
          <a:stretch/>
        </p:blipFill>
        <p:spPr>
          <a:xfrm>
            <a:off x="562707" y="2883877"/>
            <a:ext cx="10818056" cy="2523496"/>
          </a:xfrm>
          <a:prstGeom prst="rect">
            <a:avLst/>
          </a:prstGeom>
        </p:spPr>
      </p:pic>
      <p:sp>
        <p:nvSpPr>
          <p:cNvPr id="7" name="TextBox 6">
            <a:extLst>
              <a:ext uri="{FF2B5EF4-FFF2-40B4-BE49-F238E27FC236}">
                <a16:creationId xmlns:a16="http://schemas.microsoft.com/office/drawing/2014/main" id="{D824C5F5-EB9B-2EF5-7BA6-88076032BD36}"/>
              </a:ext>
            </a:extLst>
          </p:cNvPr>
          <p:cNvSpPr txBox="1"/>
          <p:nvPr/>
        </p:nvSpPr>
        <p:spPr>
          <a:xfrm>
            <a:off x="562706" y="1450627"/>
            <a:ext cx="11202574" cy="1384995"/>
          </a:xfrm>
          <a:prstGeom prst="rect">
            <a:avLst/>
          </a:prstGeom>
          <a:noFill/>
        </p:spPr>
        <p:txBody>
          <a:bodyPr wrap="square">
            <a:spAutoFit/>
          </a:bodyPr>
          <a:lstStyle/>
          <a:p>
            <a:r>
              <a:rPr lang="vi-VN" sz="2800" b="1" i="0">
                <a:solidFill>
                  <a:srgbClr val="000000"/>
                </a:solidFill>
                <a:effectLst/>
                <a:latin typeface="Nunito" pitchFamily="2" charset="0"/>
              </a:rPr>
              <a:t>Một con đường thẳng nối từ địa điểm A đến địa điểm B. Do đoạn đường CD bị hỏng nên người ta phải làm một đường tránh CMND có kích thước như hình vẽ. Biết CDNM là hình chữ nhật.</a:t>
            </a:r>
            <a:endParaRPr lang="en-US" sz="2800" b="1">
              <a:latin typeface="Nunito" pitchFamily="2" charset="0"/>
            </a:endParaRPr>
          </a:p>
        </p:txBody>
      </p:sp>
      <p:pic>
        <p:nvPicPr>
          <p:cNvPr id="8" name="Picture 7">
            <a:extLst>
              <a:ext uri="{FF2B5EF4-FFF2-40B4-BE49-F238E27FC236}">
                <a16:creationId xmlns:a16="http://schemas.microsoft.com/office/drawing/2014/main" id="{875E2FDC-F8A6-9768-9FA0-A3E58CC2EC19}"/>
              </a:ext>
            </a:extLst>
          </p:cNvPr>
          <p:cNvPicPr>
            <a:picLocks noChangeAspect="1"/>
          </p:cNvPicPr>
          <p:nvPr/>
        </p:nvPicPr>
        <p:blipFill>
          <a:blip r:embed="rId4"/>
          <a:stretch>
            <a:fillRect/>
          </a:stretch>
        </p:blipFill>
        <p:spPr>
          <a:xfrm>
            <a:off x="188595" y="1450627"/>
            <a:ext cx="476250" cy="504825"/>
          </a:xfrm>
          <a:prstGeom prst="rect">
            <a:avLst/>
          </a:prstGeom>
        </p:spPr>
      </p:pic>
    </p:spTree>
    <p:extLst>
      <p:ext uri="{BB962C8B-B14F-4D97-AF65-F5344CB8AC3E}">
        <p14:creationId xmlns:p14="http://schemas.microsoft.com/office/powerpoint/2010/main" val="841801254"/>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2EAEA1-B584-479F-877D-B3A3F9E5E63D}"/>
              </a:ext>
            </a:extLst>
          </p:cNvPr>
          <p:cNvSpPr txBox="1"/>
          <p:nvPr/>
        </p:nvSpPr>
        <p:spPr>
          <a:xfrm>
            <a:off x="5384800" y="495199"/>
            <a:ext cx="5029200" cy="606698"/>
          </a:xfrm>
          <a:prstGeom prst="rect">
            <a:avLst/>
          </a:prstGeom>
        </p:spPr>
        <p:txBody>
          <a:bodyPr vert="horz" lIns="91440" tIns="45720" rIns="91440" bIns="45720" rtlCol="0">
            <a:noAutofit/>
          </a:bodyPr>
          <a:lstStyle/>
          <a:p>
            <a:pPr>
              <a:lnSpc>
                <a:spcPct val="90000"/>
              </a:lnSpc>
              <a:spcAft>
                <a:spcPts val="600"/>
              </a:spcAft>
            </a:pPr>
            <a:r>
              <a:rPr lang="en-US" sz="4800" b="1" dirty="0" err="1">
                <a:solidFill>
                  <a:srgbClr val="002060"/>
                </a:solidFill>
                <a:effectLst>
                  <a:outerShdw blurRad="38100" dist="38100" dir="2700000" algn="tl">
                    <a:srgbClr val="000000">
                      <a:alpha val="43137"/>
                    </a:srgbClr>
                  </a:outerShdw>
                </a:effectLst>
                <a:latin typeface="Gluten" pitchFamily="2" charset="0"/>
              </a:rPr>
              <a:t>Luật</a:t>
            </a:r>
            <a:r>
              <a:rPr lang="en-US" sz="4800" b="1" dirty="0">
                <a:solidFill>
                  <a:srgbClr val="002060"/>
                </a:solidFill>
                <a:effectLst>
                  <a:outerShdw blurRad="38100" dist="38100" dir="2700000" algn="tl">
                    <a:srgbClr val="000000">
                      <a:alpha val="43137"/>
                    </a:srgbClr>
                  </a:outerShdw>
                </a:effectLst>
                <a:latin typeface="Gluten" pitchFamily="2" charset="0"/>
              </a:rPr>
              <a:t> </a:t>
            </a:r>
            <a:r>
              <a:rPr lang="en-US" sz="4800" b="1" dirty="0" err="1">
                <a:solidFill>
                  <a:srgbClr val="002060"/>
                </a:solidFill>
                <a:effectLst>
                  <a:outerShdw blurRad="38100" dist="38100" dir="2700000" algn="tl">
                    <a:srgbClr val="000000">
                      <a:alpha val="43137"/>
                    </a:srgbClr>
                  </a:outerShdw>
                </a:effectLst>
                <a:latin typeface="Gluten" pitchFamily="2" charset="0"/>
              </a:rPr>
              <a:t>chơi</a:t>
            </a:r>
            <a:endParaRPr lang="en-US" sz="4800" b="1" dirty="0">
              <a:solidFill>
                <a:srgbClr val="002060"/>
              </a:solidFill>
              <a:effectLst>
                <a:outerShdw blurRad="38100" dist="38100" dir="2700000" algn="tl">
                  <a:srgbClr val="000000">
                    <a:alpha val="43137"/>
                  </a:srgbClr>
                </a:outerShdw>
              </a:effectLst>
              <a:latin typeface="Gluten" pitchFamily="2" charset="0"/>
            </a:endParaRPr>
          </a:p>
        </p:txBody>
      </p:sp>
      <p:grpSp>
        <p:nvGrpSpPr>
          <p:cNvPr id="2" name="Group 1">
            <a:extLst>
              <a:ext uri="{FF2B5EF4-FFF2-40B4-BE49-F238E27FC236}">
                <a16:creationId xmlns:a16="http://schemas.microsoft.com/office/drawing/2014/main" id="{0EA41672-59C3-4C16-9F79-01BAD6801610}"/>
              </a:ext>
            </a:extLst>
          </p:cNvPr>
          <p:cNvGrpSpPr/>
          <p:nvPr/>
        </p:nvGrpSpPr>
        <p:grpSpPr>
          <a:xfrm>
            <a:off x="1930400" y="584200"/>
            <a:ext cx="10558760" cy="6353233"/>
            <a:chOff x="2895600" y="876300"/>
            <a:chExt cx="15838140" cy="9529849"/>
          </a:xfrm>
        </p:grpSpPr>
        <p:pic>
          <p:nvPicPr>
            <p:cNvPr id="31" name="Content Placeholder 4" descr="Whiteboard&#10;&#10;Description automatically generated with medium confidence">
              <a:extLst>
                <a:ext uri="{FF2B5EF4-FFF2-40B4-BE49-F238E27FC236}">
                  <a16:creationId xmlns:a16="http://schemas.microsoft.com/office/drawing/2014/main" id="{30327312-0581-441E-964B-4D3F1A187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876300"/>
              <a:ext cx="15838140" cy="9529849"/>
            </a:xfrm>
            <a:prstGeom prst="rect">
              <a:avLst/>
            </a:prstGeom>
          </p:spPr>
        </p:pic>
        <p:sp>
          <p:nvSpPr>
            <p:cNvPr id="13" name="TextBox 12">
              <a:extLst>
                <a:ext uri="{FF2B5EF4-FFF2-40B4-BE49-F238E27FC236}">
                  <a16:creationId xmlns:a16="http://schemas.microsoft.com/office/drawing/2014/main" id="{CCDC9F06-F89F-458A-977B-B894AC4DBF6C}"/>
                </a:ext>
              </a:extLst>
            </p:cNvPr>
            <p:cNvSpPr txBox="1"/>
            <p:nvPr/>
          </p:nvSpPr>
          <p:spPr>
            <a:xfrm>
              <a:off x="5187221" y="2757729"/>
              <a:ext cx="11524994" cy="5816977"/>
            </a:xfrm>
            <a:prstGeom prst="rect">
              <a:avLst/>
            </a:prstGeom>
            <a:noFill/>
          </p:spPr>
          <p:txBody>
            <a:bodyPr wrap="square" rtlCol="0">
              <a:spAutoFit/>
            </a:bodyPr>
            <a:lstStyle/>
            <a:p>
              <a:pPr algn="ctr"/>
              <a:r>
                <a:rPr lang="en-US" sz="3600" b="1" i="1" dirty="0" err="1">
                  <a:solidFill>
                    <a:srgbClr val="C00000"/>
                  </a:solidFill>
                  <a:latin typeface="Times New Roman" panose="02020603050405020304" pitchFamily="18" charset="0"/>
                  <a:cs typeface="Times New Roman" panose="02020603050405020304" pitchFamily="18" charset="0"/>
                </a:rPr>
                <a:t>Gói</a:t>
              </a:r>
              <a:r>
                <a:rPr lang="en-US" sz="3600" b="1" i="1" dirty="0">
                  <a:solidFill>
                    <a:srgbClr val="C00000"/>
                  </a:solidFill>
                  <a:latin typeface="Times New Roman" panose="02020603050405020304" pitchFamily="18" charset="0"/>
                  <a:cs typeface="Times New Roman" panose="02020603050405020304" pitchFamily="18" charset="0"/>
                </a:rPr>
                <a:t> 3 </a:t>
              </a:r>
              <a:r>
                <a:rPr lang="en-US" sz="3600" b="1" i="1" dirty="0" err="1">
                  <a:solidFill>
                    <a:srgbClr val="C00000"/>
                  </a:solidFill>
                  <a:latin typeface="Times New Roman" panose="02020603050405020304" pitchFamily="18" charset="0"/>
                  <a:cs typeface="Times New Roman" panose="02020603050405020304" pitchFamily="18" charset="0"/>
                </a:rPr>
                <a:t>câu</a:t>
              </a:r>
              <a:r>
                <a:rPr lang="en-US" sz="3600" b="1" i="1" dirty="0">
                  <a:solidFill>
                    <a:srgbClr val="C00000"/>
                  </a:solidFill>
                  <a:latin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cs typeface="Times New Roman" panose="02020603050405020304" pitchFamily="18" charset="0"/>
                </a:rPr>
                <a:t>hỏi</a:t>
              </a:r>
              <a:r>
                <a:rPr lang="en-US" sz="3600" b="1" i="1" dirty="0">
                  <a:solidFill>
                    <a:srgbClr val="C00000"/>
                  </a:solidFill>
                  <a:latin typeface="Times New Roman" panose="02020603050405020304" pitchFamily="18" charset="0"/>
                  <a:cs typeface="Times New Roman" panose="02020603050405020304" pitchFamily="18" charset="0"/>
                </a:rPr>
                <a:t> </a:t>
              </a:r>
            </a:p>
            <a:p>
              <a:pPr algn="ct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Nhiệm</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vụ</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trả</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lời</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hỏi</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trên</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bảng</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cách</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chọn</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3500" b="1"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500" b="1"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A,B,C,D. </a:t>
              </a:r>
              <a:r>
                <a:rPr lang="en-US" sz="3500" b="1" i="1" dirty="0" err="1">
                  <a:solidFill>
                    <a:srgbClr val="C00000"/>
                  </a:solidFill>
                  <a:latin typeface="Times New Roman" panose="02020603050405020304" pitchFamily="18" charset="0"/>
                  <a:cs typeface="Times New Roman" panose="02020603050405020304" pitchFamily="18" charset="0"/>
                </a:rPr>
                <a:t>Bạn</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nào</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trả</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lời</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sai</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một</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câu</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sẽ</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bị</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mất</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quyền</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trả</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lời</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những</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câu</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hỏi</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sau</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Bạn</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nào</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trả</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lời</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đúng</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sẽ</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nhận</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được</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một</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món</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quà</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tinh</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thần</a:t>
              </a:r>
              <a:r>
                <a:rPr lang="en-US" sz="3500" b="1" i="1" dirty="0">
                  <a:solidFill>
                    <a:srgbClr val="C00000"/>
                  </a:solidFill>
                  <a:latin typeface="Times New Roman" panose="02020603050405020304" pitchFamily="18" charset="0"/>
                  <a:cs typeface="Times New Roman" panose="02020603050405020304" pitchFamily="18" charset="0"/>
                </a:rPr>
                <a:t> </a:t>
              </a:r>
              <a:r>
                <a:rPr lang="en-US" sz="3500" b="1" i="1" dirty="0" err="1">
                  <a:solidFill>
                    <a:srgbClr val="C00000"/>
                  </a:solidFill>
                  <a:latin typeface="Times New Roman" panose="02020603050405020304" pitchFamily="18" charset="0"/>
                  <a:cs typeface="Times New Roman" panose="02020603050405020304" pitchFamily="18" charset="0"/>
                </a:rPr>
                <a:t>thật</a:t>
              </a:r>
              <a:r>
                <a:rPr lang="en-US" sz="3500" b="1" i="1" dirty="0">
                  <a:solidFill>
                    <a:srgbClr val="C00000"/>
                  </a:solidFill>
                  <a:latin typeface="Times New Roman" panose="02020603050405020304" pitchFamily="18" charset="0"/>
                  <a:cs typeface="Times New Roman" panose="02020603050405020304" pitchFamily="18" charset="0"/>
                </a:rPr>
                <a:t> ý </a:t>
              </a:r>
              <a:r>
                <a:rPr lang="en-US" sz="3500" b="1" i="1" dirty="0" err="1">
                  <a:solidFill>
                    <a:srgbClr val="C00000"/>
                  </a:solidFill>
                  <a:latin typeface="Times New Roman" panose="02020603050405020304" pitchFamily="18" charset="0"/>
                  <a:cs typeface="Times New Roman" panose="02020603050405020304" pitchFamily="18" charset="0"/>
                </a:rPr>
                <a:t>nghĩa</a:t>
              </a:r>
              <a:r>
                <a:rPr lang="en-US" sz="3500" b="1" i="1" dirty="0">
                  <a:solidFill>
                    <a:srgbClr val="C00000"/>
                  </a:solidFill>
                  <a:latin typeface="Times New Roman" panose="02020603050405020304" pitchFamily="18" charset="0"/>
                  <a:cs typeface="Times New Roman" panose="02020603050405020304" pitchFamily="18" charset="0"/>
                </a:rPr>
                <a:t>.</a:t>
              </a:r>
            </a:p>
          </p:txBody>
        </p:sp>
      </p:grpSp>
      <p:pic>
        <p:nvPicPr>
          <p:cNvPr id="5" name="Picture 5">
            <a:extLst>
              <a:ext uri="{FF2B5EF4-FFF2-40B4-BE49-F238E27FC236}">
                <a16:creationId xmlns:a16="http://schemas.microsoft.com/office/drawing/2014/main" id="{80C83F77-FE44-41DA-867B-A88B271D0604}"/>
              </a:ext>
            </a:extLst>
          </p:cNvPr>
          <p:cNvPicPr>
            <a:picLocks noChangeAspect="1"/>
          </p:cNvPicPr>
          <p:nvPr/>
        </p:nvPicPr>
        <p:blipFill>
          <a:blip r:embed="rId3"/>
          <a:srcRect/>
          <a:stretch>
            <a:fillRect/>
          </a:stretch>
        </p:blipFill>
        <p:spPr>
          <a:xfrm rot="757708">
            <a:off x="116482" y="1769197"/>
            <a:ext cx="2259101" cy="2244982"/>
          </a:xfrm>
          <a:prstGeom prst="rect">
            <a:avLst/>
          </a:prstGeom>
        </p:spPr>
      </p:pic>
      <p:pic>
        <p:nvPicPr>
          <p:cNvPr id="6" name="Picture 7">
            <a:extLst>
              <a:ext uri="{FF2B5EF4-FFF2-40B4-BE49-F238E27FC236}">
                <a16:creationId xmlns:a16="http://schemas.microsoft.com/office/drawing/2014/main" id="{1D5B278C-2E2E-46E5-B96A-DB88C72A9813}"/>
              </a:ext>
            </a:extLst>
          </p:cNvPr>
          <p:cNvPicPr>
            <a:picLocks noChangeAspect="1"/>
          </p:cNvPicPr>
          <p:nvPr/>
        </p:nvPicPr>
        <p:blipFill>
          <a:blip r:embed="rId4"/>
          <a:srcRect/>
          <a:stretch>
            <a:fillRect/>
          </a:stretch>
        </p:blipFill>
        <p:spPr>
          <a:xfrm>
            <a:off x="-299893" y="3442855"/>
            <a:ext cx="2843713" cy="3494578"/>
          </a:xfrm>
          <a:prstGeom prst="rect">
            <a:avLst/>
          </a:prstGeom>
        </p:spPr>
      </p:pic>
    </p:spTree>
    <p:extLst>
      <p:ext uri="{BB962C8B-B14F-4D97-AF65-F5344CB8AC3E}">
        <p14:creationId xmlns:p14="http://schemas.microsoft.com/office/powerpoint/2010/main" val="3753009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D74881-9173-47E6-B1B5-100013D85422}"/>
              </a:ext>
            </a:extLst>
          </p:cNvPr>
          <p:cNvPicPr>
            <a:picLocks noChangeAspect="1"/>
          </p:cNvPicPr>
          <p:nvPr/>
        </p:nvPicPr>
        <p:blipFill rotWithShape="1">
          <a:blip r:embed="rId2"/>
          <a:srcRect r="17762"/>
          <a:stretch/>
        </p:blipFill>
        <p:spPr>
          <a:xfrm>
            <a:off x="-1" y="1"/>
            <a:ext cx="1927275" cy="864728"/>
          </a:xfrm>
          <a:prstGeom prst="rect">
            <a:avLst/>
          </a:prstGeom>
          <a:ln>
            <a:noFill/>
          </a:ln>
          <a:effectLst>
            <a:softEdge rad="112500"/>
          </a:effectLst>
        </p:spPr>
      </p:pic>
      <p:sp>
        <p:nvSpPr>
          <p:cNvPr id="7" name="Oval 6">
            <a:extLst>
              <a:ext uri="{FF2B5EF4-FFF2-40B4-BE49-F238E27FC236}">
                <a16:creationId xmlns:a16="http://schemas.microsoft.com/office/drawing/2014/main" id="{6B62AF39-DF35-432C-8BCC-42536E2B7E2D}"/>
              </a:ext>
            </a:extLst>
          </p:cNvPr>
          <p:cNvSpPr/>
          <p:nvPr/>
        </p:nvSpPr>
        <p:spPr>
          <a:xfrm>
            <a:off x="3686148" y="3173506"/>
            <a:ext cx="519953" cy="528918"/>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EF5094BD-FACA-BBD6-1494-F04CE9C984C4}"/>
              </a:ext>
            </a:extLst>
          </p:cNvPr>
          <p:cNvPicPr>
            <a:picLocks noChangeAspect="1"/>
          </p:cNvPicPr>
          <p:nvPr/>
        </p:nvPicPr>
        <p:blipFill rotWithShape="1">
          <a:blip r:embed="rId3"/>
          <a:srcRect r="84024" b="77148"/>
          <a:stretch/>
        </p:blipFill>
        <p:spPr>
          <a:xfrm>
            <a:off x="121628" y="864729"/>
            <a:ext cx="1369548" cy="528919"/>
          </a:xfrm>
          <a:prstGeom prst="rect">
            <a:avLst/>
          </a:prstGeom>
          <a:ln>
            <a:noFill/>
          </a:ln>
          <a:effectLst>
            <a:softEdge rad="112500"/>
          </a:effectLst>
        </p:spPr>
      </p:pic>
      <p:sp>
        <p:nvSpPr>
          <p:cNvPr id="10" name="TextBox 9">
            <a:extLst>
              <a:ext uri="{FF2B5EF4-FFF2-40B4-BE49-F238E27FC236}">
                <a16:creationId xmlns:a16="http://schemas.microsoft.com/office/drawing/2014/main" id="{97462435-2B42-C402-22EA-42693824297C}"/>
              </a:ext>
            </a:extLst>
          </p:cNvPr>
          <p:cNvSpPr txBox="1"/>
          <p:nvPr/>
        </p:nvSpPr>
        <p:spPr>
          <a:xfrm>
            <a:off x="576672" y="1455655"/>
            <a:ext cx="10930700" cy="2246769"/>
          </a:xfrm>
          <a:prstGeom prst="rect">
            <a:avLst/>
          </a:prstGeom>
          <a:noFill/>
        </p:spPr>
        <p:txBody>
          <a:bodyPr wrap="square">
            <a:spAutoFit/>
          </a:bodyPr>
          <a:lstStyle/>
          <a:p>
            <a:pPr algn="l"/>
            <a:r>
              <a:rPr lang="vi-VN" sz="2800" b="0" i="0" dirty="0">
                <a:effectLst/>
                <a:latin typeface="Nunito Black" pitchFamily="2" charset="0"/>
              </a:rPr>
              <a:t>Độ dài đoạn đường CD là .... km.</a:t>
            </a:r>
          </a:p>
          <a:p>
            <a:pPr algn="l"/>
            <a:r>
              <a:rPr lang="vi-VN" sz="2800" b="0" i="0" dirty="0">
                <a:solidFill>
                  <a:srgbClr val="0070C0"/>
                </a:solidFill>
                <a:effectLst/>
                <a:latin typeface="Nunito Black" pitchFamily="2" charset="0"/>
              </a:rPr>
              <a:t>b) Chọn câu trả lời đúng.</a:t>
            </a:r>
          </a:p>
          <a:p>
            <a:pPr algn="l"/>
            <a:r>
              <a:rPr lang="vi-VN" sz="2800" b="0" i="0" dirty="0">
                <a:solidFill>
                  <a:srgbClr val="0070C0"/>
                </a:solidFill>
                <a:effectLst/>
                <a:latin typeface="Nunito Black" pitchFamily="2" charset="0"/>
              </a:rPr>
              <a:t>Đi từ địa điểm A đến địa điểm B theo đường tránh dài hơn đi theo đường thẳng bao nhiêu ki-lô-mét?</a:t>
            </a:r>
          </a:p>
          <a:p>
            <a:pPr algn="l"/>
            <a:r>
              <a:rPr lang="vi-VN" sz="2800" b="0" i="0" dirty="0">
                <a:solidFill>
                  <a:srgbClr val="0070C0"/>
                </a:solidFill>
                <a:effectLst/>
                <a:latin typeface="Nunito Black" pitchFamily="2" charset="0"/>
              </a:rPr>
              <a:t>A. 1km                   B. 3 km                  C. 2 km</a:t>
            </a:r>
          </a:p>
        </p:txBody>
      </p:sp>
      <p:sp>
        <p:nvSpPr>
          <p:cNvPr id="6" name="Rectangle: Rounded Corners 5">
            <a:extLst>
              <a:ext uri="{FF2B5EF4-FFF2-40B4-BE49-F238E27FC236}">
                <a16:creationId xmlns:a16="http://schemas.microsoft.com/office/drawing/2014/main" id="{88798EB2-DEEC-4512-914D-779F96B30502}"/>
              </a:ext>
            </a:extLst>
          </p:cNvPr>
          <p:cNvSpPr/>
          <p:nvPr/>
        </p:nvSpPr>
        <p:spPr>
          <a:xfrm>
            <a:off x="5020098" y="1294967"/>
            <a:ext cx="519953" cy="528918"/>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latin typeface="Nunito Black" pitchFamily="2" charset="0"/>
              </a:rPr>
              <a:t>2</a:t>
            </a:r>
          </a:p>
        </p:txBody>
      </p:sp>
      <p:pic>
        <p:nvPicPr>
          <p:cNvPr id="11" name="Picture 10">
            <a:extLst>
              <a:ext uri="{FF2B5EF4-FFF2-40B4-BE49-F238E27FC236}">
                <a16:creationId xmlns:a16="http://schemas.microsoft.com/office/drawing/2014/main" id="{D0EDD3A9-8C50-565A-8F47-B80A552D1DBF}"/>
              </a:ext>
            </a:extLst>
          </p:cNvPr>
          <p:cNvPicPr>
            <a:picLocks noChangeAspect="1"/>
          </p:cNvPicPr>
          <p:nvPr/>
        </p:nvPicPr>
        <p:blipFill>
          <a:blip r:embed="rId4"/>
          <a:stretch>
            <a:fillRect/>
          </a:stretch>
        </p:blipFill>
        <p:spPr>
          <a:xfrm>
            <a:off x="576672" y="3764431"/>
            <a:ext cx="10821338" cy="2523963"/>
          </a:xfrm>
          <a:prstGeom prst="rect">
            <a:avLst/>
          </a:prstGeom>
        </p:spPr>
      </p:pic>
    </p:spTree>
    <p:extLst>
      <p:ext uri="{BB962C8B-B14F-4D97-AF65-F5344CB8AC3E}">
        <p14:creationId xmlns:p14="http://schemas.microsoft.com/office/powerpoint/2010/main" val="4029296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1000"/>
                                        <p:tgtEl>
                                          <p:spTgt spid="10">
                                            <p:txEl>
                                              <p:pRg st="3" end="3"/>
                                            </p:txEl>
                                          </p:spTgt>
                                        </p:tgtEl>
                                      </p:cBhvr>
                                    </p:animEffect>
                                    <p:anim calcmode="lin" valueType="num">
                                      <p:cBhvr>
                                        <p:cTn id="3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AFA98-1EB5-46D5-9EDE-376E09193914}"/>
              </a:ext>
            </a:extLst>
          </p:cNvPr>
          <p:cNvPicPr>
            <a:picLocks noChangeAspect="1"/>
          </p:cNvPicPr>
          <p:nvPr/>
        </p:nvPicPr>
        <p:blipFill>
          <a:blip r:embed="rId2"/>
          <a:stretch>
            <a:fillRect/>
          </a:stretch>
        </p:blipFill>
        <p:spPr>
          <a:xfrm>
            <a:off x="327225" y="926363"/>
            <a:ext cx="10541942" cy="2289894"/>
          </a:xfrm>
          <a:prstGeom prst="rect">
            <a:avLst/>
          </a:prstGeom>
        </p:spPr>
      </p:pic>
      <p:pic>
        <p:nvPicPr>
          <p:cNvPr id="7" name="Picture 6">
            <a:extLst>
              <a:ext uri="{FF2B5EF4-FFF2-40B4-BE49-F238E27FC236}">
                <a16:creationId xmlns:a16="http://schemas.microsoft.com/office/drawing/2014/main" id="{869212E2-1CC3-4472-BB35-C5A8777E0E1C}"/>
              </a:ext>
            </a:extLst>
          </p:cNvPr>
          <p:cNvPicPr>
            <a:picLocks noChangeAspect="1"/>
          </p:cNvPicPr>
          <p:nvPr/>
        </p:nvPicPr>
        <p:blipFill rotWithShape="1">
          <a:blip r:embed="rId3"/>
          <a:srcRect r="17343"/>
          <a:stretch/>
        </p:blipFill>
        <p:spPr>
          <a:xfrm>
            <a:off x="-1" y="0"/>
            <a:ext cx="2222696" cy="992215"/>
          </a:xfrm>
          <a:prstGeom prst="rect">
            <a:avLst/>
          </a:prstGeom>
          <a:ln>
            <a:noFill/>
          </a:ln>
          <a:effectLst>
            <a:softEdge rad="112500"/>
          </a:effectLst>
        </p:spPr>
      </p:pic>
      <p:sp>
        <p:nvSpPr>
          <p:cNvPr id="8" name="TextBox 7">
            <a:extLst>
              <a:ext uri="{FF2B5EF4-FFF2-40B4-BE49-F238E27FC236}">
                <a16:creationId xmlns:a16="http://schemas.microsoft.com/office/drawing/2014/main" id="{4FAB2063-522F-40AE-9520-15CA66E82A3E}"/>
              </a:ext>
            </a:extLst>
          </p:cNvPr>
          <p:cNvSpPr txBox="1"/>
          <p:nvPr/>
        </p:nvSpPr>
        <p:spPr>
          <a:xfrm>
            <a:off x="327225" y="3339381"/>
            <a:ext cx="5257800" cy="461665"/>
          </a:xfrm>
          <a:prstGeom prst="rect">
            <a:avLst/>
          </a:prstGeom>
          <a:noFill/>
        </p:spPr>
        <p:txBody>
          <a:bodyPr wrap="square" rtlCol="0">
            <a:spAutoFit/>
          </a:bodyPr>
          <a:lstStyle/>
          <a:p>
            <a:r>
              <a:rPr lang="en-US" sz="2400" dirty="0" err="1"/>
              <a:t>Có</a:t>
            </a:r>
            <a:r>
              <a:rPr lang="en-US" sz="2400" dirty="0"/>
              <a:t> 2 </a:t>
            </a:r>
            <a:r>
              <a:rPr lang="en-US" sz="2400" dirty="0" err="1"/>
              <a:t>cách</a:t>
            </a:r>
            <a:r>
              <a:rPr lang="en-US" sz="2400" dirty="0"/>
              <a:t> </a:t>
            </a:r>
            <a:r>
              <a:rPr lang="en-US" sz="2400" dirty="0" err="1"/>
              <a:t>xếp</a:t>
            </a:r>
            <a:r>
              <a:rPr lang="en-US" sz="2400" dirty="0"/>
              <a:t>:</a:t>
            </a:r>
          </a:p>
        </p:txBody>
      </p:sp>
      <p:pic>
        <p:nvPicPr>
          <p:cNvPr id="15" name="Picture 14">
            <a:extLst>
              <a:ext uri="{FF2B5EF4-FFF2-40B4-BE49-F238E27FC236}">
                <a16:creationId xmlns:a16="http://schemas.microsoft.com/office/drawing/2014/main" id="{46651B93-887C-4A61-9A9A-9B32303237AC}"/>
              </a:ext>
            </a:extLst>
          </p:cNvPr>
          <p:cNvPicPr>
            <a:picLocks noChangeAspect="1"/>
          </p:cNvPicPr>
          <p:nvPr/>
        </p:nvPicPr>
        <p:blipFill>
          <a:blip r:embed="rId4"/>
          <a:stretch>
            <a:fillRect/>
          </a:stretch>
        </p:blipFill>
        <p:spPr>
          <a:xfrm>
            <a:off x="2448621" y="3570213"/>
            <a:ext cx="3078747" cy="2339543"/>
          </a:xfrm>
          <a:prstGeom prst="rect">
            <a:avLst/>
          </a:prstGeom>
        </p:spPr>
      </p:pic>
      <p:pic>
        <p:nvPicPr>
          <p:cNvPr id="17" name="Picture 16">
            <a:extLst>
              <a:ext uri="{FF2B5EF4-FFF2-40B4-BE49-F238E27FC236}">
                <a16:creationId xmlns:a16="http://schemas.microsoft.com/office/drawing/2014/main" id="{7737A9CF-C9C2-45FE-A7CE-849667808620}"/>
              </a:ext>
            </a:extLst>
          </p:cNvPr>
          <p:cNvPicPr>
            <a:picLocks noChangeAspect="1"/>
          </p:cNvPicPr>
          <p:nvPr/>
        </p:nvPicPr>
        <p:blipFill>
          <a:blip r:embed="rId5"/>
          <a:stretch>
            <a:fillRect/>
          </a:stretch>
        </p:blipFill>
        <p:spPr>
          <a:xfrm>
            <a:off x="5682633" y="3429000"/>
            <a:ext cx="3932261" cy="2248095"/>
          </a:xfrm>
          <a:prstGeom prst="rect">
            <a:avLst/>
          </a:prstGeom>
        </p:spPr>
      </p:pic>
    </p:spTree>
    <p:extLst>
      <p:ext uri="{BB962C8B-B14F-4D97-AF65-F5344CB8AC3E}">
        <p14:creationId xmlns:p14="http://schemas.microsoft.com/office/powerpoint/2010/main" val="329242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ctor con mèo hoạt hình dễ thương | Thư viện stock vector đẹp miễn phí">
            <a:extLst>
              <a:ext uri="{FF2B5EF4-FFF2-40B4-BE49-F238E27FC236}">
                <a16:creationId xmlns:a16="http://schemas.microsoft.com/office/drawing/2014/main" id="{B7FB7BCF-9CD0-028D-4C49-9752B6E0DFA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5533C3-177C-AEE7-EFD8-1C083F0A2106}"/>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Tree>
    <p:extLst>
      <p:ext uri="{BB962C8B-B14F-4D97-AF65-F5344CB8AC3E}">
        <p14:creationId xmlns:p14="http://schemas.microsoft.com/office/powerpoint/2010/main" val="2094506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2676B225-E0F2-4DFB-8DD3-351A731D8B57}"/>
              </a:ext>
            </a:extLst>
          </p:cNvPr>
          <p:cNvPicPr>
            <a:picLocks noChangeAspect="1"/>
          </p:cNvPicPr>
          <p:nvPr/>
        </p:nvPicPr>
        <p:blipFill>
          <a:blip r:embed="rId4"/>
          <a:srcRect/>
          <a:stretch>
            <a:fillRect/>
          </a:stretch>
        </p:blipFill>
        <p:spPr>
          <a:xfrm rot="1339021">
            <a:off x="208633" y="2620098"/>
            <a:ext cx="2161811" cy="2107766"/>
          </a:xfrm>
          <a:prstGeom prst="rect">
            <a:avLst/>
          </a:prstGeom>
        </p:spPr>
      </p:pic>
      <p:pic>
        <p:nvPicPr>
          <p:cNvPr id="5" name="Content Placeholder 4" descr="Whiteboard&#10;&#10;Description automatically generated with medium confidence">
            <a:extLst>
              <a:ext uri="{FF2B5EF4-FFF2-40B4-BE49-F238E27FC236}">
                <a16:creationId xmlns:a16="http://schemas.microsoft.com/office/drawing/2014/main" id="{5D27581A-7E90-4862-B6A5-183EE566C4E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31099" y="295727"/>
            <a:ext cx="10662011" cy="6541142"/>
          </a:xfrm>
        </p:spPr>
      </p:pic>
      <p:pic>
        <p:nvPicPr>
          <p:cNvPr id="9" name="Picture 8" descr="Icon&#10;&#10;Description automatically generated">
            <a:extLst>
              <a:ext uri="{FF2B5EF4-FFF2-40B4-BE49-F238E27FC236}">
                <a16:creationId xmlns:a16="http://schemas.microsoft.com/office/drawing/2014/main" id="{0CAAB12A-37F4-42DB-8F93-BFC5FBCBF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61" y="64757"/>
            <a:ext cx="1424281" cy="133224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69FCD45F-B36D-4470-AFD8-CC073CFA0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7" y="1773280"/>
            <a:ext cx="7256883" cy="1368842"/>
          </a:xfrm>
          <a:prstGeom prst="rect">
            <a:avLst/>
          </a:prstGeom>
        </p:spPr>
      </p:pic>
      <p:sp>
        <p:nvSpPr>
          <p:cNvPr id="14" name="Title 1">
            <a:extLst>
              <a:ext uri="{FF2B5EF4-FFF2-40B4-BE49-F238E27FC236}">
                <a16:creationId xmlns:a16="http://schemas.microsoft.com/office/drawing/2014/main" id="{3CEE157F-F975-4F0D-8346-69F2B4E3E48F}"/>
              </a:ext>
            </a:extLst>
          </p:cNvPr>
          <p:cNvSpPr>
            <a:spLocks noGrp="1"/>
          </p:cNvSpPr>
          <p:nvPr>
            <p:ph type="title"/>
          </p:nvPr>
        </p:nvSpPr>
        <p:spPr>
          <a:xfrm>
            <a:off x="3100247" y="1999889"/>
            <a:ext cx="7723713" cy="718622"/>
          </a:xfrm>
        </p:spPr>
        <p:txBody>
          <a:bodyPr>
            <a:no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a:t>
            </a:r>
          </a:p>
        </p:txBody>
      </p:sp>
      <p:pic>
        <p:nvPicPr>
          <p:cNvPr id="16" name="ĐỒNG HỒ ĐẾM NGƯỢC 5 GIÂY + CHUÔNG BÁO HẾT GIỜ">
            <a:hlinkClick r:id="" action="ppaction://media"/>
            <a:extLst>
              <a:ext uri="{FF2B5EF4-FFF2-40B4-BE49-F238E27FC236}">
                <a16:creationId xmlns:a16="http://schemas.microsoft.com/office/drawing/2014/main" id="{31058BD8-1582-493E-A3A0-D8BCFD7B5A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1" y="364266"/>
            <a:ext cx="986619" cy="775649"/>
          </a:xfrm>
          <a:prstGeom prst="rect">
            <a:avLst/>
          </a:prstGeom>
          <a:ln>
            <a:noFill/>
          </a:ln>
          <a:effectLst>
            <a:softEdge rad="112500"/>
          </a:effectLst>
        </p:spPr>
      </p:pic>
      <p:sp>
        <p:nvSpPr>
          <p:cNvPr id="17" name="TextBox 16">
            <a:extLst>
              <a:ext uri="{FF2B5EF4-FFF2-40B4-BE49-F238E27FC236}">
                <a16:creationId xmlns:a16="http://schemas.microsoft.com/office/drawing/2014/main" id="{72D5A9C1-FFF0-4AEA-93EB-54FE883D631E}"/>
              </a:ext>
            </a:extLst>
          </p:cNvPr>
          <p:cNvSpPr txBox="1"/>
          <p:nvPr/>
        </p:nvSpPr>
        <p:spPr>
          <a:xfrm>
            <a:off x="6750051" y="4057651"/>
            <a:ext cx="1920875" cy="369332"/>
          </a:xfrm>
          <a:prstGeom prst="rect">
            <a:avLst/>
          </a:prstGeom>
          <a:noFill/>
        </p:spPr>
        <p:txBody>
          <a:bodyPr wrap="square" rtlCol="0">
            <a:spAutoFit/>
          </a:bodyPr>
          <a:lstStyle/>
          <a:p>
            <a:endParaRPr lang="en-US" dirty="0"/>
          </a:p>
        </p:txBody>
      </p:sp>
      <p:pic>
        <p:nvPicPr>
          <p:cNvPr id="22" name="Picture 7">
            <a:extLst>
              <a:ext uri="{FF2B5EF4-FFF2-40B4-BE49-F238E27FC236}">
                <a16:creationId xmlns:a16="http://schemas.microsoft.com/office/drawing/2014/main" id="{8558E840-760F-4D38-8E75-7184BDC6A98B}"/>
              </a:ext>
            </a:extLst>
          </p:cNvPr>
          <p:cNvPicPr>
            <a:picLocks noChangeAspect="1"/>
          </p:cNvPicPr>
          <p:nvPr/>
        </p:nvPicPr>
        <p:blipFill>
          <a:blip r:embed="rId9"/>
          <a:srcRect/>
          <a:stretch>
            <a:fillRect/>
          </a:stretch>
        </p:blipFill>
        <p:spPr>
          <a:xfrm>
            <a:off x="-52860" y="3613135"/>
            <a:ext cx="2587814" cy="3180109"/>
          </a:xfrm>
          <a:prstGeom prst="rect">
            <a:avLst/>
          </a:prstGeom>
        </p:spPr>
      </p:pic>
      <p:pic>
        <p:nvPicPr>
          <p:cNvPr id="3" name="Picture 2">
            <a:extLst>
              <a:ext uri="{FF2B5EF4-FFF2-40B4-BE49-F238E27FC236}">
                <a16:creationId xmlns:a16="http://schemas.microsoft.com/office/drawing/2014/main" id="{606A91C3-15D4-492C-B385-E91C555AEE36}"/>
              </a:ext>
            </a:extLst>
          </p:cNvPr>
          <p:cNvPicPr>
            <a:picLocks noChangeAspect="1"/>
          </p:cNvPicPr>
          <p:nvPr/>
        </p:nvPicPr>
        <p:blipFill>
          <a:blip r:embed="rId10"/>
          <a:stretch>
            <a:fillRect/>
          </a:stretch>
        </p:blipFill>
        <p:spPr>
          <a:xfrm>
            <a:off x="3531130" y="3368731"/>
            <a:ext cx="2059388" cy="1730524"/>
          </a:xfrm>
          <a:prstGeom prst="rect">
            <a:avLst/>
          </a:prstGeom>
        </p:spPr>
      </p:pic>
      <p:sp>
        <p:nvSpPr>
          <p:cNvPr id="21" name="TextBox 20">
            <a:extLst>
              <a:ext uri="{FF2B5EF4-FFF2-40B4-BE49-F238E27FC236}">
                <a16:creationId xmlns:a16="http://schemas.microsoft.com/office/drawing/2014/main" id="{BB82C0B1-24FE-45E0-B3D6-7ACA28EC9B42}"/>
              </a:ext>
            </a:extLst>
          </p:cNvPr>
          <p:cNvSpPr txBox="1"/>
          <p:nvPr/>
        </p:nvSpPr>
        <p:spPr>
          <a:xfrm>
            <a:off x="6548993" y="3903763"/>
            <a:ext cx="368421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không</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504738D6-7517-42A8-A752-DC4443206C13}"/>
              </a:ext>
            </a:extLst>
          </p:cNvPr>
          <p:cNvSpPr txBox="1"/>
          <p:nvPr/>
        </p:nvSpPr>
        <p:spPr>
          <a:xfrm>
            <a:off x="6548993" y="4576035"/>
            <a:ext cx="308942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nhọn</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79199D13-84DD-4ED2-8588-BBF40795FA58}"/>
              </a:ext>
            </a:extLst>
          </p:cNvPr>
          <p:cNvSpPr txBox="1"/>
          <p:nvPr/>
        </p:nvSpPr>
        <p:spPr>
          <a:xfrm>
            <a:off x="6548993" y="3335465"/>
            <a:ext cx="3882039" cy="461665"/>
          </a:xfrm>
          <a:prstGeom prst="rect">
            <a:avLst/>
          </a:prstGeom>
          <a:noFill/>
        </p:spPr>
        <p:txBody>
          <a:bodyPr wrap="square" rtlCol="0">
            <a:spAutoFit/>
          </a:bodyPr>
          <a:lstStyle/>
          <a:p>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32158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9"/>
                                        </p:tgtEl>
                                        <p:attrNameLst>
                                          <p:attrName>style.color</p:attrName>
                                        </p:attrNameLst>
                                      </p:cBhvr>
                                      <p:to>
                                        <p:clrVal>
                                          <a:srgbClr val="FF0000"/>
                                        </p:clrVal>
                                      </p:to>
                                    </p:set>
                                    <p:set>
                                      <p:cBhvr>
                                        <p:cTn id="11" dur="500" fill="hold"/>
                                        <p:tgtEl>
                                          <p:spTgt spid="19"/>
                                        </p:tgtEl>
                                        <p:attrNameLst>
                                          <p:attrName>fillcolor</p:attrName>
                                        </p:attrNameLst>
                                      </p:cBhvr>
                                      <p:to>
                                        <p:clrVal>
                                          <a:srgbClr val="FF0000"/>
                                        </p:clrVal>
                                      </p:to>
                                    </p:set>
                                    <p:set>
                                      <p:cBhvr>
                                        <p:cTn id="1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iteboard&#10;&#10;Description automatically generated with medium confidence">
            <a:extLst>
              <a:ext uri="{FF2B5EF4-FFF2-40B4-BE49-F238E27FC236}">
                <a16:creationId xmlns:a16="http://schemas.microsoft.com/office/drawing/2014/main" id="{4AA30FB6-EADF-4076-95B1-0A0830E33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402" y="541000"/>
            <a:ext cx="10713998" cy="63424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7B59B7A-EA1B-4A79-AEF0-839D9806C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581" y="1872362"/>
            <a:ext cx="6642100" cy="1916590"/>
          </a:xfrm>
          <a:prstGeom prst="rect">
            <a:avLst/>
          </a:prstGeom>
        </p:spPr>
      </p:pic>
      <p:sp>
        <p:nvSpPr>
          <p:cNvPr id="10" name="Title 1">
            <a:extLst>
              <a:ext uri="{FF2B5EF4-FFF2-40B4-BE49-F238E27FC236}">
                <a16:creationId xmlns:a16="http://schemas.microsoft.com/office/drawing/2014/main" id="{7D18CA3D-8E3E-434F-B925-8369736AE888}"/>
              </a:ext>
            </a:extLst>
          </p:cNvPr>
          <p:cNvSpPr txBox="1">
            <a:spLocks/>
          </p:cNvSpPr>
          <p:nvPr/>
        </p:nvSpPr>
        <p:spPr>
          <a:xfrm>
            <a:off x="4426972" y="1786612"/>
            <a:ext cx="5649184"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Theo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nhọn</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6E25663E-CAB2-44D0-81AB-FB7CBCAEA6E0}"/>
              </a:ext>
            </a:extLst>
          </p:cNvPr>
          <p:cNvSpPr txBox="1"/>
          <p:nvPr/>
        </p:nvSpPr>
        <p:spPr>
          <a:xfrm>
            <a:off x="5786141" y="4604310"/>
            <a:ext cx="429001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M</a:t>
            </a:r>
          </a:p>
        </p:txBody>
      </p:sp>
      <p:pic>
        <p:nvPicPr>
          <p:cNvPr id="12" name="ĐỒNG HỒ ĐẾM NGƯỢC 5 GIÂY + CHUÔNG BÁO HẾT GIỜ">
            <a:hlinkClick r:id="" action="ppaction://media"/>
            <a:extLst>
              <a:ext uri="{FF2B5EF4-FFF2-40B4-BE49-F238E27FC236}">
                <a16:creationId xmlns:a16="http://schemas.microsoft.com/office/drawing/2014/main" id="{F3E563AE-0D90-4F1D-94E8-1F124D4681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a16="http://schemas.microsoft.com/office/drawing/2014/main" id="{24F63BD2-5424-4271-BBB0-D39CF4B90548}"/>
              </a:ext>
            </a:extLst>
          </p:cNvPr>
          <p:cNvSpPr txBox="1"/>
          <p:nvPr/>
        </p:nvSpPr>
        <p:spPr>
          <a:xfrm>
            <a:off x="6750051" y="4057651"/>
            <a:ext cx="1920875"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E618DD33-259F-4D10-8D04-BD2ABB7EB08E}"/>
              </a:ext>
            </a:extLst>
          </p:cNvPr>
          <p:cNvSpPr txBox="1"/>
          <p:nvPr/>
        </p:nvSpPr>
        <p:spPr>
          <a:xfrm>
            <a:off x="5766404" y="3991843"/>
            <a:ext cx="404893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a:t>
            </a:r>
          </a:p>
        </p:txBody>
      </p:sp>
      <p:sp>
        <p:nvSpPr>
          <p:cNvPr id="15" name="TextBox 14">
            <a:extLst>
              <a:ext uri="{FF2B5EF4-FFF2-40B4-BE49-F238E27FC236}">
                <a16:creationId xmlns:a16="http://schemas.microsoft.com/office/drawing/2014/main" id="{4814806C-F97A-450F-BC99-00E25344BFCA}"/>
              </a:ext>
            </a:extLst>
          </p:cNvPr>
          <p:cNvSpPr txBox="1"/>
          <p:nvPr/>
        </p:nvSpPr>
        <p:spPr>
          <a:xfrm>
            <a:off x="5766404" y="5285318"/>
            <a:ext cx="3405400"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P</a:t>
            </a:r>
          </a:p>
        </p:txBody>
      </p:sp>
      <p:pic>
        <p:nvPicPr>
          <p:cNvPr id="17" name="Content Placeholder 4" descr="Icon&#10;&#10;Description automatically generated">
            <a:extLst>
              <a:ext uri="{FF2B5EF4-FFF2-40B4-BE49-F238E27FC236}">
                <a16:creationId xmlns:a16="http://schemas.microsoft.com/office/drawing/2014/main" id="{66C78AE5-35DA-416B-B86A-4301B6C232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2" y="42109"/>
            <a:ext cx="1394183" cy="1304091"/>
          </a:xfrm>
          <a:prstGeom prst="rect">
            <a:avLst/>
          </a:prstGeom>
        </p:spPr>
      </p:pic>
      <p:pic>
        <p:nvPicPr>
          <p:cNvPr id="18" name="Picture 7">
            <a:extLst>
              <a:ext uri="{FF2B5EF4-FFF2-40B4-BE49-F238E27FC236}">
                <a16:creationId xmlns:a16="http://schemas.microsoft.com/office/drawing/2014/main" id="{D55BBE90-796B-4B7E-A633-97D994809C25}"/>
              </a:ext>
            </a:extLst>
          </p:cNvPr>
          <p:cNvPicPr>
            <a:picLocks noChangeAspect="1"/>
          </p:cNvPicPr>
          <p:nvPr/>
        </p:nvPicPr>
        <p:blipFill>
          <a:blip r:embed="rId8"/>
          <a:srcRect/>
          <a:stretch>
            <a:fillRect/>
          </a:stretch>
        </p:blipFill>
        <p:spPr>
          <a:xfrm>
            <a:off x="103794" y="4447070"/>
            <a:ext cx="1790020" cy="2199717"/>
          </a:xfrm>
          <a:prstGeom prst="rect">
            <a:avLst/>
          </a:prstGeom>
        </p:spPr>
      </p:pic>
      <p:pic>
        <p:nvPicPr>
          <p:cNvPr id="19" name="Picture 3">
            <a:extLst>
              <a:ext uri="{FF2B5EF4-FFF2-40B4-BE49-F238E27FC236}">
                <a16:creationId xmlns:a16="http://schemas.microsoft.com/office/drawing/2014/main" id="{2541795C-4B85-4FE1-B828-0206B63A0369}"/>
              </a:ext>
            </a:extLst>
          </p:cNvPr>
          <p:cNvPicPr>
            <a:picLocks noChangeAspect="1"/>
          </p:cNvPicPr>
          <p:nvPr/>
        </p:nvPicPr>
        <p:blipFill>
          <a:blip r:embed="rId9"/>
          <a:srcRect/>
          <a:stretch>
            <a:fillRect/>
          </a:stretch>
        </p:blipFill>
        <p:spPr>
          <a:xfrm rot="1339021">
            <a:off x="695683" y="3718087"/>
            <a:ext cx="1495349" cy="1457965"/>
          </a:xfrm>
          <a:prstGeom prst="rect">
            <a:avLst/>
          </a:prstGeom>
        </p:spPr>
      </p:pic>
      <p:pic>
        <p:nvPicPr>
          <p:cNvPr id="20" name="Picture 7">
            <a:extLst>
              <a:ext uri="{FF2B5EF4-FFF2-40B4-BE49-F238E27FC236}">
                <a16:creationId xmlns:a16="http://schemas.microsoft.com/office/drawing/2014/main" id="{D8AD059B-E74C-4808-9242-3FD376C786D1}"/>
              </a:ext>
            </a:extLst>
          </p:cNvPr>
          <p:cNvPicPr>
            <a:picLocks noChangeAspect="1"/>
          </p:cNvPicPr>
          <p:nvPr/>
        </p:nvPicPr>
        <p:blipFill>
          <a:blip r:embed="rId8"/>
          <a:srcRect/>
          <a:stretch>
            <a:fillRect/>
          </a:stretch>
        </p:blipFill>
        <p:spPr>
          <a:xfrm>
            <a:off x="167454" y="4432707"/>
            <a:ext cx="1790020" cy="2199717"/>
          </a:xfrm>
          <a:prstGeom prst="rect">
            <a:avLst/>
          </a:prstGeom>
        </p:spPr>
      </p:pic>
      <p:pic>
        <p:nvPicPr>
          <p:cNvPr id="21" name="Picture 7">
            <a:extLst>
              <a:ext uri="{FF2B5EF4-FFF2-40B4-BE49-F238E27FC236}">
                <a16:creationId xmlns:a16="http://schemas.microsoft.com/office/drawing/2014/main" id="{A566338B-7623-4578-BACA-71181A821DE7}"/>
              </a:ext>
            </a:extLst>
          </p:cNvPr>
          <p:cNvPicPr>
            <a:picLocks noChangeAspect="1"/>
          </p:cNvPicPr>
          <p:nvPr/>
        </p:nvPicPr>
        <p:blipFill>
          <a:blip r:embed="rId8"/>
          <a:srcRect/>
          <a:stretch>
            <a:fillRect/>
          </a:stretch>
        </p:blipFill>
        <p:spPr>
          <a:xfrm>
            <a:off x="65751" y="4475192"/>
            <a:ext cx="1790020" cy="2199717"/>
          </a:xfrm>
          <a:prstGeom prst="rect">
            <a:avLst/>
          </a:prstGeom>
        </p:spPr>
      </p:pic>
      <p:pic>
        <p:nvPicPr>
          <p:cNvPr id="22" name="Picture 3">
            <a:extLst>
              <a:ext uri="{FF2B5EF4-FFF2-40B4-BE49-F238E27FC236}">
                <a16:creationId xmlns:a16="http://schemas.microsoft.com/office/drawing/2014/main" id="{2A3C6D04-7E74-4F6D-9184-526F909E0595}"/>
              </a:ext>
            </a:extLst>
          </p:cNvPr>
          <p:cNvPicPr>
            <a:picLocks noChangeAspect="1"/>
          </p:cNvPicPr>
          <p:nvPr/>
        </p:nvPicPr>
        <p:blipFill>
          <a:blip r:embed="rId9"/>
          <a:srcRect/>
          <a:stretch>
            <a:fillRect/>
          </a:stretch>
        </p:blipFill>
        <p:spPr>
          <a:xfrm rot="1339021">
            <a:off x="679154" y="3738055"/>
            <a:ext cx="1495349" cy="1457965"/>
          </a:xfrm>
          <a:prstGeom prst="rect">
            <a:avLst/>
          </a:prstGeom>
        </p:spPr>
      </p:pic>
      <p:pic>
        <p:nvPicPr>
          <p:cNvPr id="23" name="Picture 7">
            <a:extLst>
              <a:ext uri="{FF2B5EF4-FFF2-40B4-BE49-F238E27FC236}">
                <a16:creationId xmlns:a16="http://schemas.microsoft.com/office/drawing/2014/main" id="{773CCEF2-CF60-45D4-BB4F-A886D2ECF277}"/>
              </a:ext>
            </a:extLst>
          </p:cNvPr>
          <p:cNvPicPr>
            <a:picLocks noChangeAspect="1"/>
          </p:cNvPicPr>
          <p:nvPr/>
        </p:nvPicPr>
        <p:blipFill>
          <a:blip r:embed="rId8"/>
          <a:srcRect/>
          <a:stretch>
            <a:fillRect/>
          </a:stretch>
        </p:blipFill>
        <p:spPr>
          <a:xfrm>
            <a:off x="49221" y="3907374"/>
            <a:ext cx="2243389" cy="2908517"/>
          </a:xfrm>
          <a:prstGeom prst="rect">
            <a:avLst/>
          </a:prstGeom>
        </p:spPr>
      </p:pic>
      <p:pic>
        <p:nvPicPr>
          <p:cNvPr id="3" name="Picture 2">
            <a:extLst>
              <a:ext uri="{FF2B5EF4-FFF2-40B4-BE49-F238E27FC236}">
                <a16:creationId xmlns:a16="http://schemas.microsoft.com/office/drawing/2014/main" id="{EB084681-0B5F-2F37-44FB-80665536A5CD}"/>
              </a:ext>
            </a:extLst>
          </p:cNvPr>
          <p:cNvPicPr>
            <a:picLocks noChangeAspect="1"/>
          </p:cNvPicPr>
          <p:nvPr/>
        </p:nvPicPr>
        <p:blipFill>
          <a:blip r:embed="rId10"/>
          <a:stretch>
            <a:fillRect/>
          </a:stretch>
        </p:blipFill>
        <p:spPr>
          <a:xfrm>
            <a:off x="4064717" y="2487243"/>
            <a:ext cx="5845367" cy="1123215"/>
          </a:xfrm>
          <a:prstGeom prst="rect">
            <a:avLst/>
          </a:prstGeom>
        </p:spPr>
      </p:pic>
    </p:spTree>
    <p:extLst>
      <p:ext uri="{BB962C8B-B14F-4D97-AF65-F5344CB8AC3E}">
        <p14:creationId xmlns:p14="http://schemas.microsoft.com/office/powerpoint/2010/main" val="86650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Whiteboard&#10;&#10;Description automatically generated with medium confidence">
            <a:extLst>
              <a:ext uri="{FF2B5EF4-FFF2-40B4-BE49-F238E27FC236}">
                <a16:creationId xmlns:a16="http://schemas.microsoft.com/office/drawing/2014/main" id="{B992B7DD-81A7-4C20-920D-DB032B142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789" y="503853"/>
            <a:ext cx="10357211" cy="635414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6C4F38F7-0EED-4FFF-9A21-7DA2213EF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0321" y="1651100"/>
            <a:ext cx="7132580" cy="1368842"/>
          </a:xfrm>
          <a:prstGeom prst="rect">
            <a:avLst/>
          </a:prstGeom>
        </p:spPr>
      </p:pic>
      <p:sp>
        <p:nvSpPr>
          <p:cNvPr id="10" name="Title 1">
            <a:extLst>
              <a:ext uri="{FF2B5EF4-FFF2-40B4-BE49-F238E27FC236}">
                <a16:creationId xmlns:a16="http://schemas.microsoft.com/office/drawing/2014/main" id="{012417D5-AC24-4A1D-BB0E-F8C5CA164938}"/>
              </a:ext>
            </a:extLst>
          </p:cNvPr>
          <p:cNvSpPr txBox="1">
            <a:spLocks/>
          </p:cNvSpPr>
          <p:nvPr/>
        </p:nvSpPr>
        <p:spPr>
          <a:xfrm>
            <a:off x="2831649" y="1903878"/>
            <a:ext cx="7723713"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9199D13-84DD-4ED2-8588-BBF40795FA58}"/>
              </a:ext>
            </a:extLst>
          </p:cNvPr>
          <p:cNvSpPr txBox="1"/>
          <p:nvPr/>
        </p:nvSpPr>
        <p:spPr>
          <a:xfrm>
            <a:off x="3552933" y="3591838"/>
            <a:ext cx="388203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2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ĐỒNG HỒ ĐẾM NGƯỢC 5 GIÂY + CHUÔNG BÁO HẾT GIỜ">
            <a:hlinkClick r:id="" action="ppaction://media"/>
            <a:extLst>
              <a:ext uri="{FF2B5EF4-FFF2-40B4-BE49-F238E27FC236}">
                <a16:creationId xmlns:a16="http://schemas.microsoft.com/office/drawing/2014/main" id="{8F695929-627F-44D9-92B2-54B297947C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a16="http://schemas.microsoft.com/office/drawing/2014/main" id="{AA3AC9E6-D7E5-42D1-8E4A-9F3C37DCF05D}"/>
              </a:ext>
            </a:extLst>
          </p:cNvPr>
          <p:cNvSpPr txBox="1"/>
          <p:nvPr/>
        </p:nvSpPr>
        <p:spPr>
          <a:xfrm>
            <a:off x="6750051" y="4057650"/>
            <a:ext cx="1920875" cy="523220"/>
          </a:xfrm>
          <a:prstGeom prst="rect">
            <a:avLst/>
          </a:prstGeom>
          <a:noFill/>
        </p:spPr>
        <p:txBody>
          <a:bodyPr wrap="square" rtlCol="0">
            <a:spAutoFit/>
          </a:bodyPr>
          <a:lstStyle/>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2B97E405-714E-4616-9486-1E7E3399AEF4}"/>
              </a:ext>
            </a:extLst>
          </p:cNvPr>
          <p:cNvSpPr txBox="1"/>
          <p:nvPr/>
        </p:nvSpPr>
        <p:spPr>
          <a:xfrm>
            <a:off x="7110222" y="3525237"/>
            <a:ext cx="366388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1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22060519-1DC0-4F8E-9754-DA0356EC2D9C}"/>
              </a:ext>
            </a:extLst>
          </p:cNvPr>
          <p:cNvSpPr txBox="1"/>
          <p:nvPr/>
        </p:nvSpPr>
        <p:spPr>
          <a:xfrm>
            <a:off x="3548867" y="4384471"/>
            <a:ext cx="366388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3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E758142D-64A4-4C3B-ADE5-139386CD1C80}"/>
              </a:ext>
            </a:extLst>
          </p:cNvPr>
          <p:cNvSpPr txBox="1"/>
          <p:nvPr/>
        </p:nvSpPr>
        <p:spPr>
          <a:xfrm>
            <a:off x="7110222" y="4410539"/>
            <a:ext cx="319447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D. 4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ontent Placeholder 4" descr="Icon&#10;&#10;Description automatically generated">
            <a:extLst>
              <a:ext uri="{FF2B5EF4-FFF2-40B4-BE49-F238E27FC236}">
                <a16:creationId xmlns:a16="http://schemas.microsoft.com/office/drawing/2014/main" id="{E3EBB59D-C5AB-40E8-B9BB-2DA436306F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87437" y="53104"/>
            <a:ext cx="1513588" cy="1415779"/>
          </a:xfrm>
          <a:prstGeom prst="rect">
            <a:avLst/>
          </a:prstGeom>
        </p:spPr>
      </p:pic>
      <p:sp>
        <p:nvSpPr>
          <p:cNvPr id="19" name="TextBox 18">
            <a:extLst>
              <a:ext uri="{FF2B5EF4-FFF2-40B4-BE49-F238E27FC236}">
                <a16:creationId xmlns:a16="http://schemas.microsoft.com/office/drawing/2014/main" id="{4649C9A7-D566-43DB-BBAF-F369ED44E84F}"/>
              </a:ext>
            </a:extLst>
          </p:cNvPr>
          <p:cNvSpPr txBox="1"/>
          <p:nvPr/>
        </p:nvSpPr>
        <p:spPr>
          <a:xfrm>
            <a:off x="3370321" y="1695355"/>
            <a:ext cx="6934375" cy="1323632"/>
          </a:xfrm>
          <a:prstGeom prst="rect">
            <a:avLst/>
          </a:prstGeom>
          <a:noFill/>
        </p:spPr>
        <p:txBody>
          <a:bodyPr wrap="square">
            <a:spAutoFit/>
          </a:bodyPr>
          <a:lstStyle/>
          <a:p>
            <a:r>
              <a:rPr lang="en-US" sz="2667" b="1" dirty="0" err="1">
                <a:solidFill>
                  <a:srgbClr val="C00000"/>
                </a:solidFill>
              </a:rPr>
              <a:t>Hình</a:t>
            </a:r>
            <a:r>
              <a:rPr lang="en-US" sz="2667" b="1" dirty="0">
                <a:solidFill>
                  <a:srgbClr val="C00000"/>
                </a:solidFill>
              </a:rPr>
              <a:t> </a:t>
            </a:r>
            <a:r>
              <a:rPr lang="en-US" sz="2667" b="1" dirty="0" err="1">
                <a:solidFill>
                  <a:srgbClr val="C00000"/>
                </a:solidFill>
              </a:rPr>
              <a:t>bên</a:t>
            </a:r>
            <a:r>
              <a:rPr lang="en-US" sz="2667" b="1" dirty="0">
                <a:solidFill>
                  <a:srgbClr val="C00000"/>
                </a:solidFill>
              </a:rPr>
              <a:t> </a:t>
            </a:r>
            <a:r>
              <a:rPr lang="en-US" sz="2667" b="1" dirty="0" err="1">
                <a:solidFill>
                  <a:srgbClr val="C00000"/>
                </a:solidFill>
              </a:rPr>
              <a:t>có</a:t>
            </a:r>
            <a:r>
              <a:rPr lang="en-US" sz="2667" b="1" dirty="0">
                <a:solidFill>
                  <a:srgbClr val="C00000"/>
                </a:solidFill>
              </a:rPr>
              <a:t> </a:t>
            </a:r>
            <a:r>
              <a:rPr lang="en-US" sz="2667" b="1" dirty="0" err="1">
                <a:solidFill>
                  <a:srgbClr val="C00000"/>
                </a:solidFill>
              </a:rPr>
              <a:t>mấy</a:t>
            </a:r>
            <a:r>
              <a:rPr lang="en-US" sz="2667" b="1" dirty="0">
                <a:solidFill>
                  <a:srgbClr val="C00000"/>
                </a:solidFill>
              </a:rPr>
              <a:t> </a:t>
            </a:r>
            <a:r>
              <a:rPr lang="en-US" sz="2667" b="1" dirty="0" err="1">
                <a:solidFill>
                  <a:srgbClr val="C00000"/>
                </a:solidFill>
              </a:rPr>
              <a:t>góc</a:t>
            </a:r>
            <a:r>
              <a:rPr lang="en-US" sz="2667" b="1" dirty="0">
                <a:solidFill>
                  <a:srgbClr val="C00000"/>
                </a:solidFill>
              </a:rPr>
              <a:t> </a:t>
            </a:r>
            <a:r>
              <a:rPr lang="en-US" sz="2667" b="1" dirty="0" err="1">
                <a:solidFill>
                  <a:srgbClr val="C00000"/>
                </a:solidFill>
              </a:rPr>
              <a:t>vuông</a:t>
            </a:r>
            <a:r>
              <a:rPr lang="en-US" sz="2667" b="1" dirty="0">
                <a:solidFill>
                  <a:srgbClr val="C00000"/>
                </a:solidFill>
              </a:rPr>
              <a:t> ?</a:t>
            </a:r>
          </a:p>
          <a:p>
            <a:pPr algn="ctr"/>
            <a:endParaRPr lang="en-US" sz="2667" b="1" dirty="0">
              <a:solidFill>
                <a:srgbClr val="C00000"/>
              </a:solidFill>
            </a:endParaRPr>
          </a:p>
          <a:p>
            <a:pPr algn="ctr"/>
            <a:endParaRPr lang="en-US" sz="2667" b="1" dirty="0">
              <a:solidFill>
                <a:srgbClr val="C00000"/>
              </a:solidFill>
            </a:endParaRPr>
          </a:p>
        </p:txBody>
      </p:sp>
      <p:pic>
        <p:nvPicPr>
          <p:cNvPr id="20" name="Picture 3">
            <a:extLst>
              <a:ext uri="{FF2B5EF4-FFF2-40B4-BE49-F238E27FC236}">
                <a16:creationId xmlns:a16="http://schemas.microsoft.com/office/drawing/2014/main" id="{BD933BB4-6F09-4A6F-8C87-CE05AE1AB21B}"/>
              </a:ext>
            </a:extLst>
          </p:cNvPr>
          <p:cNvPicPr>
            <a:picLocks noChangeAspect="1"/>
          </p:cNvPicPr>
          <p:nvPr/>
        </p:nvPicPr>
        <p:blipFill>
          <a:blip r:embed="rId8"/>
          <a:srcRect/>
          <a:stretch>
            <a:fillRect/>
          </a:stretch>
        </p:blipFill>
        <p:spPr>
          <a:xfrm rot="1339021">
            <a:off x="679154" y="3738055"/>
            <a:ext cx="1495349" cy="1457965"/>
          </a:xfrm>
          <a:prstGeom prst="rect">
            <a:avLst/>
          </a:prstGeom>
        </p:spPr>
      </p:pic>
      <p:pic>
        <p:nvPicPr>
          <p:cNvPr id="21" name="Picture 7">
            <a:extLst>
              <a:ext uri="{FF2B5EF4-FFF2-40B4-BE49-F238E27FC236}">
                <a16:creationId xmlns:a16="http://schemas.microsoft.com/office/drawing/2014/main" id="{7466839C-4F68-44C6-A022-9E1F4F552CC9}"/>
              </a:ext>
            </a:extLst>
          </p:cNvPr>
          <p:cNvPicPr>
            <a:picLocks noChangeAspect="1"/>
          </p:cNvPicPr>
          <p:nvPr/>
        </p:nvPicPr>
        <p:blipFill>
          <a:blip r:embed="rId9"/>
          <a:srcRect/>
          <a:stretch>
            <a:fillRect/>
          </a:stretch>
        </p:blipFill>
        <p:spPr>
          <a:xfrm>
            <a:off x="97285" y="4057650"/>
            <a:ext cx="2290699" cy="2814990"/>
          </a:xfrm>
          <a:prstGeom prst="rect">
            <a:avLst/>
          </a:prstGeom>
        </p:spPr>
      </p:pic>
      <p:pic>
        <p:nvPicPr>
          <p:cNvPr id="3" name="Picture 2">
            <a:extLst>
              <a:ext uri="{FF2B5EF4-FFF2-40B4-BE49-F238E27FC236}">
                <a16:creationId xmlns:a16="http://schemas.microsoft.com/office/drawing/2014/main" id="{576316A0-C492-8974-DE21-95F2CCBB985E}"/>
              </a:ext>
            </a:extLst>
          </p:cNvPr>
          <p:cNvPicPr>
            <a:picLocks noChangeAspect="1"/>
          </p:cNvPicPr>
          <p:nvPr/>
        </p:nvPicPr>
        <p:blipFill>
          <a:blip r:embed="rId10"/>
          <a:stretch>
            <a:fillRect/>
          </a:stretch>
        </p:blipFill>
        <p:spPr>
          <a:xfrm>
            <a:off x="7954172" y="1671119"/>
            <a:ext cx="2484287" cy="1701711"/>
          </a:xfrm>
          <a:prstGeom prst="rect">
            <a:avLst/>
          </a:prstGeom>
        </p:spPr>
      </p:pic>
    </p:spTree>
    <p:extLst>
      <p:ext uri="{BB962C8B-B14F-4D97-AF65-F5344CB8AC3E}">
        <p14:creationId xmlns:p14="http://schemas.microsoft.com/office/powerpoint/2010/main" val="1043132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2F473-097A-4114-A2D0-FFF03C6B1598}"/>
              </a:ext>
            </a:extLst>
          </p:cNvPr>
          <p:cNvPicPr>
            <a:picLocks noChangeAspect="1"/>
          </p:cNvPicPr>
          <p:nvPr/>
        </p:nvPicPr>
        <p:blipFill>
          <a:blip r:embed="rId2"/>
          <a:stretch>
            <a:fillRect/>
          </a:stretch>
        </p:blipFill>
        <p:spPr>
          <a:xfrm>
            <a:off x="0" y="-100468"/>
            <a:ext cx="12102352" cy="6858000"/>
          </a:xfrm>
          <a:prstGeom prst="rect">
            <a:avLst/>
          </a:prstGeom>
        </p:spPr>
      </p:pic>
      <p:pic>
        <p:nvPicPr>
          <p:cNvPr id="6" name="图片 6">
            <a:extLst>
              <a:ext uri="{FF2B5EF4-FFF2-40B4-BE49-F238E27FC236}">
                <a16:creationId xmlns:a16="http://schemas.microsoft.com/office/drawing/2014/main" id="{258CE7C7-E044-4CFB-85D5-1D9750C1FF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86955">
            <a:off x="1037083" y="102240"/>
            <a:ext cx="1303778" cy="77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a:extLst>
              <a:ext uri="{FF2B5EF4-FFF2-40B4-BE49-F238E27FC236}">
                <a16:creationId xmlns:a16="http://schemas.microsoft.com/office/drawing/2014/main" id="{E4D7BE8B-8FC5-4B70-A404-9223D49C27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417529">
            <a:off x="170423" y="1423766"/>
            <a:ext cx="6207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a:extLst>
              <a:ext uri="{FF2B5EF4-FFF2-40B4-BE49-F238E27FC236}">
                <a16:creationId xmlns:a16="http://schemas.microsoft.com/office/drawing/2014/main" id="{21603FF3-EA86-4331-BE1F-35528E5B81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216" y="1296056"/>
            <a:ext cx="67627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a:extLst>
              <a:ext uri="{FF2B5EF4-FFF2-40B4-BE49-F238E27FC236}">
                <a16:creationId xmlns:a16="http://schemas.microsoft.com/office/drawing/2014/main" id="{13E97904-D5A8-4A28-9AF1-70BE78D3A8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100" y="0"/>
            <a:ext cx="8159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6">
            <a:extLst>
              <a:ext uri="{FF2B5EF4-FFF2-40B4-BE49-F238E27FC236}">
                <a16:creationId xmlns:a16="http://schemas.microsoft.com/office/drawing/2014/main" id="{24C475ED-D225-4FB2-A411-7ABCF2483E39}"/>
              </a:ext>
            </a:extLst>
          </p:cNvPr>
          <p:cNvSpPr txBox="1"/>
          <p:nvPr/>
        </p:nvSpPr>
        <p:spPr>
          <a:xfrm>
            <a:off x="4479925" y="2178050"/>
            <a:ext cx="184150" cy="1108075"/>
          </a:xfrm>
          <a:prstGeom prst="rect">
            <a:avLst/>
          </a:prstGeom>
          <a:solidFill>
            <a:schemeClr val="bg1"/>
          </a:solidFill>
        </p:spPr>
        <p:txBody>
          <a:bodyPr wrap="none">
            <a:spAutoFit/>
            <a:scene3d>
              <a:camera prst="orthographicFront"/>
              <a:lightRig rig="threePt" dir="t"/>
            </a:scene3d>
            <a:sp3d contourW="12700"/>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altLang="zh-CN" sz="6600" b="1" i="0" u="none" strike="noStrike" kern="1200" cap="none" spc="0" normalizeH="0" baseline="0" noProof="0" dirty="0">
              <a:ln w="41275">
                <a:solidFill>
                  <a:srgbClr val="42B4AA"/>
                </a:solidFill>
              </a:ln>
              <a:solidFill>
                <a:srgbClr val="00B050"/>
              </a:solidFill>
              <a:effectLst>
                <a:outerShdw blurRad="38100" dist="38100" dir="2700000" algn="tl">
                  <a:srgbClr val="000000">
                    <a:alpha val="43137"/>
                  </a:srgbClr>
                </a:outerShdw>
              </a:effectLst>
              <a:uLnTx/>
              <a:uFillTx/>
              <a:latin typeface="Calibri Light" panose="020F0302020204030204"/>
              <a:ea typeface="华康海报体W12" panose="040B0C09000000000000" pitchFamily="81" charset="-122"/>
              <a:cs typeface="+mn-cs"/>
            </a:endParaRPr>
          </a:p>
        </p:txBody>
      </p:sp>
      <p:pic>
        <p:nvPicPr>
          <p:cNvPr id="13" name="佐藤利奈,大亀あすか - ごはんの練習">
            <a:hlinkClick r:id="" action="ppaction://media"/>
            <a:extLst>
              <a:ext uri="{FF2B5EF4-FFF2-40B4-BE49-F238E27FC236}">
                <a16:creationId xmlns:a16="http://schemas.microsoft.com/office/drawing/2014/main" id="{D0A20605-B311-44F4-B41B-536646582E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9063" y="-581025"/>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1C015C0-BA0A-4DB9-BDD4-2B4B52C72867}"/>
              </a:ext>
            </a:extLst>
          </p:cNvPr>
          <p:cNvSpPr txBox="1"/>
          <p:nvPr/>
        </p:nvSpPr>
        <p:spPr>
          <a:xfrm>
            <a:off x="1770855" y="800465"/>
            <a:ext cx="9444973" cy="1323439"/>
          </a:xfrm>
          <a:prstGeom prst="rect">
            <a:avLst/>
          </a:prstGeom>
          <a:noFill/>
        </p:spPr>
        <p:txBody>
          <a:bodyPr wrap="square">
            <a:spAutoFit/>
          </a:bodyPr>
          <a:lstStyle>
            <a:lvl1pPr>
              <a:defRPr sz="2400">
                <a:solidFill>
                  <a:schemeClr val="tx1"/>
                </a:solidFill>
                <a:latin typeface="Times New Roman" panose="02020603050405020304" pitchFamily="18" charset="0"/>
                <a:ea typeface="Microsoft YaHei" panose="020B0503020204020204" pitchFamily="34" charset="-122"/>
              </a:defRPr>
            </a:lvl1pPr>
            <a:lvl2pPr marL="742950" indent="-285750">
              <a:defRPr sz="2400">
                <a:solidFill>
                  <a:schemeClr val="tx1"/>
                </a:solidFill>
                <a:latin typeface="Times New Roman" panose="02020603050405020304" pitchFamily="18" charset="0"/>
                <a:ea typeface="Microsoft YaHei" panose="020B0503020204020204" pitchFamily="34" charset="-122"/>
              </a:defRPr>
            </a:lvl2pPr>
            <a:lvl3pPr marL="1143000" indent="-228600">
              <a:defRPr sz="2400">
                <a:solidFill>
                  <a:schemeClr val="tx1"/>
                </a:solidFill>
                <a:latin typeface="Times New Roman" panose="02020603050405020304" pitchFamily="18" charset="0"/>
                <a:ea typeface="Microsoft YaHei" panose="020B0503020204020204" pitchFamily="34" charset="-122"/>
              </a:defRPr>
            </a:lvl3pPr>
            <a:lvl4pPr marL="1600200" indent="-228600">
              <a:defRPr sz="2400">
                <a:solidFill>
                  <a:schemeClr val="tx1"/>
                </a:solidFill>
                <a:latin typeface="Times New Roman" panose="02020603050405020304" pitchFamily="18" charset="0"/>
                <a:ea typeface="Microsoft YaHei" panose="020B0503020204020204" pitchFamily="34" charset="-122"/>
              </a:defRPr>
            </a:lvl4pPr>
            <a:lvl5pPr marL="2057400" indent="-228600">
              <a:defRPr sz="2400">
                <a:solidFill>
                  <a:schemeClr val="tx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icrosoft YaHei"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Thứ</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 …</a:t>
            </a: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ngày</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 ….</a:t>
            </a: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tháng</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 …..   </a:t>
            </a:r>
            <a:r>
              <a:rPr kumimoji="0" lang="en-US" altLang="en-US" sz="4000" b="1" i="1" u="none" strike="noStrike" kern="1200" cap="none" spc="0" normalizeH="0" baseline="0" noProof="0" dirty="0" err="1">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năm</a:t>
            </a:r>
            <a:r>
              <a:rPr kumimoji="0" lang="en-US" altLang="en-US" sz="4000" b="1" i="1" u="none" strike="noStrike" kern="1200" cap="none" spc="0" normalizeH="0" baseline="0" noProof="0" dirty="0">
                <a:ln>
                  <a:noFill/>
                </a:ln>
                <a:solidFill>
                  <a:srgbClr val="00B05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srgbClr val="00B0F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rPr>
              <a:t>Toán</a:t>
            </a:r>
            <a:endParaRPr kumimoji="0" lang="en-US" altLang="en-US" sz="4000" b="1" i="1" u="none" strike="noStrike" kern="1200" cap="none" spc="0" normalizeH="0" baseline="0" noProof="0" dirty="0">
              <a:ln>
                <a:noFill/>
              </a:ln>
              <a:solidFill>
                <a:srgbClr val="00B0F0"/>
              </a:solidFill>
              <a:effectLst>
                <a:outerShdw blurRad="38100" dist="38100" dir="2700000" algn="tl">
                  <a:srgbClr val="C0C0C0"/>
                </a:outerShdw>
              </a:effectLst>
              <a:uLnTx/>
              <a:uFillTx/>
              <a:latin typeface="Nunito Black" pitchFamily="2"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C9EFBE34-EA12-428B-8E40-4C3A840E6DC9}"/>
              </a:ext>
            </a:extLst>
          </p:cNvPr>
          <p:cNvPicPr>
            <a:picLocks noChangeAspect="1"/>
          </p:cNvPicPr>
          <p:nvPr/>
        </p:nvPicPr>
        <p:blipFill rotWithShape="1">
          <a:blip r:embed="rId8"/>
          <a:srcRect t="14971"/>
          <a:stretch/>
        </p:blipFill>
        <p:spPr>
          <a:xfrm>
            <a:off x="2647510" y="2379880"/>
            <a:ext cx="7789713" cy="1906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00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0F183B-F461-F208-C447-5F1841BAEE63}"/>
              </a:ext>
            </a:extLst>
          </p:cNvPr>
          <p:cNvSpPr txBox="1"/>
          <p:nvPr/>
        </p:nvSpPr>
        <p:spPr>
          <a:xfrm>
            <a:off x="4049485" y="2424545"/>
            <a:ext cx="79422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C000"/>
                </a:solidFill>
                <a:effectLst/>
                <a:uLnTx/>
                <a:uFillTx/>
                <a:latin typeface="Sigmar One" panose="00000500000000000000" pitchFamily="2" charset="0"/>
                <a:ea typeface="+mn-ea"/>
                <a:cs typeface="+mn-cs"/>
              </a:rPr>
              <a:t>Tiết</a:t>
            </a:r>
            <a:r>
              <a:rPr kumimoji="0" lang="en-US" sz="8000" b="0" i="0" u="none" strike="noStrike" kern="1200" cap="none" spc="0" normalizeH="0" baseline="0" noProof="0" dirty="0">
                <a:ln>
                  <a:noFill/>
                </a:ln>
                <a:solidFill>
                  <a:srgbClr val="FFC000"/>
                </a:solidFill>
                <a:effectLst/>
                <a:uLnTx/>
                <a:uFillTx/>
                <a:latin typeface="Sigmar One" panose="00000500000000000000" pitchFamily="2" charset="0"/>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C000"/>
                </a:solidFill>
                <a:effectLst/>
                <a:uLnTx/>
                <a:uFillTx/>
                <a:latin typeface="Sigmar One" panose="00000500000000000000" pitchFamily="2" charset="0"/>
                <a:ea typeface="+mn-ea"/>
                <a:cs typeface="+mn-cs"/>
              </a:rPr>
              <a:t>Hình</a:t>
            </a:r>
            <a:r>
              <a:rPr kumimoji="0" lang="en-US" sz="3600" b="0" i="0" u="none" strike="noStrike" kern="1200" cap="none" spc="0" normalizeH="0" baseline="0" noProof="0" dirty="0">
                <a:ln>
                  <a:noFill/>
                </a:ln>
                <a:solidFill>
                  <a:srgbClr val="FFC000"/>
                </a:solidFill>
                <a:effectLst/>
                <a:uLnTx/>
                <a:uFillTx/>
                <a:latin typeface="Sigmar One" panose="00000500000000000000" pitchFamily="2" charset="0"/>
                <a:ea typeface="+mn-ea"/>
                <a:cs typeface="+mn-cs"/>
              </a:rPr>
              <a:t> tam </a:t>
            </a:r>
            <a:r>
              <a:rPr kumimoji="0" lang="en-US" sz="3600" b="0" i="0" u="none" strike="noStrike" kern="1200" cap="none" spc="0" normalizeH="0" baseline="0" noProof="0" dirty="0" err="1">
                <a:ln>
                  <a:noFill/>
                </a:ln>
                <a:solidFill>
                  <a:srgbClr val="FFC000"/>
                </a:solidFill>
                <a:effectLst/>
                <a:uLnTx/>
                <a:uFillTx/>
                <a:latin typeface="Sigmar One" panose="00000500000000000000" pitchFamily="2" charset="0"/>
                <a:ea typeface="+mn-ea"/>
                <a:cs typeface="+mn-cs"/>
              </a:rPr>
              <a:t>giác</a:t>
            </a:r>
            <a:r>
              <a:rPr kumimoji="0" lang="en-US" sz="3600" b="0" i="0" u="none" strike="noStrike" kern="1200" cap="none" spc="0" normalizeH="0" baseline="0" noProof="0" dirty="0">
                <a:ln>
                  <a:noFill/>
                </a:ln>
                <a:solidFill>
                  <a:srgbClr val="FFC000"/>
                </a:solidFill>
                <a:effectLst/>
                <a:uLnTx/>
                <a:uFillTx/>
                <a:latin typeface="Sigmar One" panose="00000500000000000000" pitchFamily="2" charset="0"/>
                <a:ea typeface="+mn-ea"/>
                <a:cs typeface="+mn-cs"/>
              </a:rPr>
              <a:t>, </a:t>
            </a:r>
            <a:r>
              <a:rPr kumimoji="0" lang="en-US" sz="3600" b="0" i="0" u="none" strike="noStrike" kern="1200" cap="none" spc="0" normalizeH="0" baseline="0" noProof="0" dirty="0" err="1">
                <a:ln>
                  <a:noFill/>
                </a:ln>
                <a:solidFill>
                  <a:srgbClr val="FFC000"/>
                </a:solidFill>
                <a:effectLst/>
                <a:uLnTx/>
                <a:uFillTx/>
                <a:latin typeface="Sigmar One" panose="00000500000000000000" pitchFamily="2" charset="0"/>
                <a:ea typeface="+mn-ea"/>
                <a:cs typeface="+mn-cs"/>
              </a:rPr>
              <a:t>hình</a:t>
            </a:r>
            <a:r>
              <a:rPr kumimoji="0" lang="en-US" sz="3600" b="0" i="0" u="none" strike="noStrike" kern="1200" cap="none" spc="0" normalizeH="0" baseline="0" noProof="0" dirty="0">
                <a:ln>
                  <a:noFill/>
                </a:ln>
                <a:solidFill>
                  <a:srgbClr val="FFC000"/>
                </a:solidFill>
                <a:effectLst/>
                <a:uLnTx/>
                <a:uFillTx/>
                <a:latin typeface="Sigmar One" panose="00000500000000000000" pitchFamily="2" charset="0"/>
                <a:ea typeface="+mn-ea"/>
                <a:cs typeface="+mn-cs"/>
              </a:rPr>
              <a:t> </a:t>
            </a:r>
            <a:r>
              <a:rPr kumimoji="0" lang="en-US" sz="3600" b="0" i="0" u="none" strike="noStrike" kern="1200" cap="none" spc="0" normalizeH="0" baseline="0" noProof="0" dirty="0" err="1">
                <a:ln>
                  <a:noFill/>
                </a:ln>
                <a:solidFill>
                  <a:srgbClr val="FFC000"/>
                </a:solidFill>
                <a:effectLst/>
                <a:uLnTx/>
                <a:uFillTx/>
                <a:latin typeface="Sigmar One" panose="00000500000000000000" pitchFamily="2" charset="0"/>
                <a:ea typeface="+mn-ea"/>
                <a:cs typeface="+mn-cs"/>
              </a:rPr>
              <a:t>tứ</a:t>
            </a:r>
            <a:r>
              <a:rPr kumimoji="0" lang="en-US" sz="3600" b="0" i="0" u="none" strike="noStrike" kern="1200" cap="none" spc="0" normalizeH="0" noProof="0" dirty="0">
                <a:ln>
                  <a:noFill/>
                </a:ln>
                <a:solidFill>
                  <a:srgbClr val="FFC000"/>
                </a:solidFill>
                <a:effectLst/>
                <a:uLnTx/>
                <a:uFillTx/>
                <a:latin typeface="Sigmar One" panose="00000500000000000000" pitchFamily="2" charset="0"/>
                <a:ea typeface="+mn-ea"/>
                <a:cs typeface="+mn-cs"/>
              </a:rPr>
              <a:t> </a:t>
            </a:r>
            <a:r>
              <a:rPr kumimoji="0" lang="en-US" sz="3600" b="0" i="0" u="none" strike="noStrike" kern="1200" cap="none" spc="0" normalizeH="0" noProof="0" dirty="0" err="1">
                <a:ln>
                  <a:noFill/>
                </a:ln>
                <a:solidFill>
                  <a:srgbClr val="FFC000"/>
                </a:solidFill>
                <a:effectLst/>
                <a:uLnTx/>
                <a:uFillTx/>
                <a:latin typeface="Sigmar One" panose="00000500000000000000" pitchFamily="2" charset="0"/>
                <a:ea typeface="+mn-ea"/>
                <a:cs typeface="+mn-cs"/>
              </a:rPr>
              <a:t>giác</a:t>
            </a:r>
            <a:endParaRPr kumimoji="0" lang="en-US" sz="3600" b="0" i="0" u="none" strike="noStrike" kern="1200" cap="none" spc="0" normalizeH="0" baseline="0" noProof="0" dirty="0">
              <a:ln>
                <a:noFill/>
              </a:ln>
              <a:solidFill>
                <a:srgbClr val="FFC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677084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3ED9921-A11B-4532-9CDF-C665204ADF33}"/>
</file>

<file path=customXml/itemProps2.xml><?xml version="1.0" encoding="utf-8"?>
<ds:datastoreItem xmlns:ds="http://schemas.openxmlformats.org/officeDocument/2006/customXml" ds:itemID="{93194391-1FE6-4031-A722-AA8FFE5C4155}"/>
</file>

<file path=customXml/itemProps3.xml><?xml version="1.0" encoding="utf-8"?>
<ds:datastoreItem xmlns:ds="http://schemas.openxmlformats.org/officeDocument/2006/customXml" ds:itemID="{370CF0CC-2958-418C-B0E4-6F7B53395785}"/>
</file>

<file path=docProps/app.xml><?xml version="1.0" encoding="utf-8"?>
<Properties xmlns="http://schemas.openxmlformats.org/officeDocument/2006/extended-properties" xmlns:vt="http://schemas.openxmlformats.org/officeDocument/2006/docPropsVTypes">
  <TotalTime>655</TotalTime>
  <Words>858</Words>
  <Application>Microsoft Office PowerPoint</Application>
  <PresentationFormat>Widescreen</PresentationFormat>
  <Paragraphs>78</Paragraphs>
  <Slides>42</Slides>
  <Notes>0</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Nunito</vt:lpstr>
      <vt:lpstr>Gluten</vt:lpstr>
      <vt:lpstr>Calibri Light</vt:lpstr>
      <vt:lpstr>Tahoma</vt:lpstr>
      <vt:lpstr>Times New Roman</vt:lpstr>
      <vt:lpstr>OpenSans</vt:lpstr>
      <vt:lpstr>Calibri</vt:lpstr>
      <vt:lpstr>Sigmar One</vt:lpstr>
      <vt:lpstr>Open Sans</vt:lpstr>
      <vt:lpstr>Muli Regular Bold</vt:lpstr>
      <vt:lpstr>Nunito Black</vt:lpstr>
      <vt:lpstr>Office Theme</vt:lpstr>
      <vt:lpstr>1_Office Theme</vt:lpstr>
      <vt:lpstr>PowerPoint Presentation</vt:lpstr>
      <vt:lpstr>PowerPoint Presentation</vt:lpstr>
      <vt:lpstr>PowerPoint Presentation</vt:lpstr>
      <vt:lpstr>PowerPoint Presentation</vt:lpstr>
      <vt:lpstr>  Bạn hãy cho biết hình dưới là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Ngoc Lan</cp:lastModifiedBy>
  <cp:revision>26</cp:revision>
  <dcterms:created xsi:type="dcterms:W3CDTF">2022-03-30T08:39:23Z</dcterms:created>
  <dcterms:modified xsi:type="dcterms:W3CDTF">2023-02-08T07:06:07Z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