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5" r:id="rId3"/>
    <p:sldId id="366" r:id="rId4"/>
    <p:sldId id="368" r:id="rId5"/>
    <p:sldId id="369" r:id="rId6"/>
    <p:sldId id="371" r:id="rId7"/>
    <p:sldId id="372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149A4"/>
    <a:srgbClr val="460F12"/>
    <a:srgbClr val="391611"/>
    <a:srgbClr val="68384A"/>
    <a:srgbClr val="12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5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6126278-0934-B640-68C8-352FECFDB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024" y="554172"/>
            <a:ext cx="5221625" cy="584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993E6-0CDA-F0F4-7EA5-C2E4DA3ADE74}"/>
              </a:ext>
            </a:extLst>
          </p:cNvPr>
          <p:cNvSpPr txBox="1"/>
          <p:nvPr/>
        </p:nvSpPr>
        <p:spPr>
          <a:xfrm>
            <a:off x="6009911" y="1958331"/>
            <a:ext cx="5902946" cy="1321813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FF0000"/>
                </a:solidFill>
                <a:latin typeface="Sigmar One" panose="00000500000000000000" pitchFamily="2" charset="0"/>
              </a:rPr>
              <a:t>Viết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4C27617-7EEA-3227-E29E-14EAC16C0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75600" y="3175000"/>
            <a:ext cx="2258829" cy="24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034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038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ình ảnh Học Sinh đọc Thư Viện PNG , Thư Viện Clipart, Học Tập Giáo Dục, Thư  Viện PNG và Vector với nền trong suốt để tải xuống miễn phí">
            <a:extLst>
              <a:ext uri="{FF2B5EF4-FFF2-40B4-BE49-F238E27FC236}">
                <a16:creationId xmlns:a16="http://schemas.microsoft.com/office/drawing/2014/main" id="{E632E11A-CA26-9AF3-D9DE-63F0F12BE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7" b="11922"/>
          <a:stretch/>
        </p:blipFill>
        <p:spPr bwMode="auto">
          <a:xfrm>
            <a:off x="7042418" y="639398"/>
            <a:ext cx="4469121" cy="227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131098-DDC9-027B-3BF8-815E92B2C4BF}"/>
              </a:ext>
            </a:extLst>
          </p:cNvPr>
          <p:cNvSpPr txBox="1"/>
          <p:nvPr/>
        </p:nvSpPr>
        <p:spPr>
          <a:xfrm>
            <a:off x="717872" y="1823839"/>
            <a:ext cx="5983931" cy="436558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                  </a:t>
            </a:r>
            <a:endParaRPr lang="en-US" sz="2400" b="1" i="0">
              <a:solidFill>
                <a:srgbClr val="0070C0"/>
              </a:solidFill>
              <a:effectLst/>
              <a:latin typeface="Nunito Black" panose="00000A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Thư viện</a:t>
            </a:r>
            <a:endParaRPr lang="en-US" sz="4400" b="0" i="0">
              <a:solidFill>
                <a:srgbClr val="FF0000"/>
              </a:solidFill>
              <a:effectLst/>
              <a:latin typeface="Nunito Black" panose="00000A00000000000000" pitchFamily="2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b="0" i="0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    Đây là thư viện của các em. Các em có thể đọc bất kì quyển sách nào có ở đây. Cứ thoải mái vào thư viện khi nào thấy thích. Nếu muốn, các em có thể mượn sách về nhà đọc. Nhưng đọc xong thì phải trả lại nhé. Nếu ở nhà có sách gì các em muốn bạn khác cùng đọc, hãy mang đến đây. Bây giờ thì đọc thật nhiều sách vào.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334A6-30C2-26A7-7FAD-9000497F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28" y="-36811"/>
            <a:ext cx="1467897" cy="55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547D4E-BDAB-810F-2666-A6006931B590}"/>
              </a:ext>
            </a:extLst>
          </p:cNvPr>
          <p:cNvSpPr txBox="1"/>
          <p:nvPr/>
        </p:nvSpPr>
        <p:spPr>
          <a:xfrm>
            <a:off x="790417" y="829102"/>
            <a:ext cx="4375039" cy="715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l" latinLnBrk="0"/>
            <a:r>
              <a:rPr lang="en-US" sz="36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Câu 1</a:t>
            </a:r>
            <a:r>
              <a:rPr lang="en-US" sz="3600">
                <a:solidFill>
                  <a:schemeClr val="bg1"/>
                </a:solidFill>
                <a:latin typeface="Nunito Black" panose="00000A00000000000000" pitchFamily="2" charset="0"/>
              </a:rPr>
              <a:t>. </a:t>
            </a:r>
            <a:r>
              <a:rPr lang="en-US" sz="36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Nghe – viết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3ADC91-F3BC-F9BC-6E06-5E9E81B32334}"/>
              </a:ext>
            </a:extLst>
          </p:cNvPr>
          <p:cNvSpPr txBox="1"/>
          <p:nvPr/>
        </p:nvSpPr>
        <p:spPr>
          <a:xfrm flipH="1">
            <a:off x="6902643" y="3055597"/>
            <a:ext cx="4608895" cy="248310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Chú ý:</a:t>
            </a:r>
            <a:endParaRPr lang="en-US" sz="2000" b="0" i="0">
              <a:solidFill>
                <a:srgbClr val="FF0000"/>
              </a:solidFill>
              <a:effectLst/>
              <a:latin typeface="Nunito Black" panose="00000A00000000000000" pitchFamily="2" charset="0"/>
            </a:endParaRPr>
          </a:p>
          <a:p>
            <a:pPr algn="just"/>
            <a:r>
              <a:rPr lang="en-US" sz="2000" b="0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- Viết đúng chính tả.</a:t>
            </a:r>
          </a:p>
          <a:p>
            <a:pPr algn="just"/>
            <a:r>
              <a:rPr lang="en-US" sz="2000" b="0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- Từ đầu tiên của đoạn văn lùi vào 1 ô li.</a:t>
            </a:r>
          </a:p>
          <a:p>
            <a:pPr algn="just"/>
            <a:r>
              <a:rPr lang="en-US" sz="2000" b="0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- Đánh dấu câu đúng.</a:t>
            </a: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5EC7C41-A1BA-EAC4-9132-4BF107E23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8"/>
          <a:stretch/>
        </p:blipFill>
        <p:spPr>
          <a:xfrm flipH="1">
            <a:off x="10480431" y="4921955"/>
            <a:ext cx="2327239" cy="21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79F23-05C6-AD23-62A1-AF234E44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81" y="847188"/>
            <a:ext cx="5472924" cy="5322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C10DF5-7EEA-7464-CA07-8AEBF3CFAAF8}"/>
              </a:ext>
            </a:extLst>
          </p:cNvPr>
          <p:cNvSpPr txBox="1"/>
          <p:nvPr/>
        </p:nvSpPr>
        <p:spPr>
          <a:xfrm>
            <a:off x="472395" y="77106"/>
            <a:ext cx="9833888" cy="461665"/>
          </a:xfrm>
          <a:prstGeom prst="rect">
            <a:avLst/>
          </a:prstGeom>
          <a:solidFill>
            <a:srgbClr val="68384A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Câu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2</a:t>
            </a:r>
            <a:r>
              <a:rPr lang="en-US" sz="2400" dirty="0">
                <a:solidFill>
                  <a:schemeClr val="bg1"/>
                </a:solidFill>
                <a:latin typeface="OpenSans"/>
              </a:rPr>
              <a:t>: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Ghép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các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tiếng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phù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hợp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với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 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OpenSans"/>
              </a:rPr>
              <a:t>chân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 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hoặc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 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OpenSans"/>
              </a:rPr>
              <a:t>trân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OpenSans"/>
              </a:rPr>
              <a:t> 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để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tạo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OpenSans"/>
              </a:rPr>
              <a:t>từ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OpenSans"/>
              </a:rPr>
              <a:t>.</a:t>
            </a:r>
            <a:endParaRPr lang="en-US" sz="2400" b="0" i="0" dirty="0">
              <a:solidFill>
                <a:schemeClr val="bg1"/>
              </a:solidFill>
              <a:effectLst/>
              <a:latin typeface="Open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33ACA-F6B4-BDE8-00BB-255A38DCB940}"/>
              </a:ext>
            </a:extLst>
          </p:cNvPr>
          <p:cNvSpPr txBox="1"/>
          <p:nvPr/>
        </p:nvSpPr>
        <p:spPr>
          <a:xfrm>
            <a:off x="1650663" y="1871055"/>
            <a:ext cx="4097215" cy="1055608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 chân thành, chân lí, </a:t>
            </a:r>
          </a:p>
          <a:p>
            <a:r>
              <a:rPr lang="en-US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 chân dung, chân tình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FD72C-5556-011E-C5E8-4C239A8AE6DE}"/>
              </a:ext>
            </a:extLst>
          </p:cNvPr>
          <p:cNvSpPr txBox="1"/>
          <p:nvPr/>
        </p:nvSpPr>
        <p:spPr>
          <a:xfrm>
            <a:off x="2649415" y="4572487"/>
            <a:ext cx="2209799" cy="57888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Nunito Black" panose="00000A00000000000000" pitchFamily="2" charset="0"/>
              </a:rPr>
              <a:t>trân trọng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7071F94D-93D8-F0E2-6F75-882D9B8CEDFB}"/>
              </a:ext>
            </a:extLst>
          </p:cNvPr>
          <p:cNvSpPr/>
          <p:nvPr/>
        </p:nvSpPr>
        <p:spPr>
          <a:xfrm>
            <a:off x="2649415" y="847188"/>
            <a:ext cx="2077277" cy="911567"/>
          </a:xfrm>
          <a:prstGeom prst="downArrowCallout">
            <a:avLst/>
          </a:prstGeom>
          <a:solidFill>
            <a:srgbClr val="460F1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Nunito Black" panose="00000A00000000000000" pitchFamily="2" charset="0"/>
              </a:rPr>
              <a:t>chân</a:t>
            </a:r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4F7A693F-1BEF-F0EE-C055-27749C8DF7EA}"/>
              </a:ext>
            </a:extLst>
          </p:cNvPr>
          <p:cNvSpPr/>
          <p:nvPr/>
        </p:nvSpPr>
        <p:spPr>
          <a:xfrm>
            <a:off x="2679968" y="3543496"/>
            <a:ext cx="2077277" cy="911567"/>
          </a:xfrm>
          <a:prstGeom prst="downArrowCallout">
            <a:avLst/>
          </a:prstGeom>
          <a:solidFill>
            <a:srgbClr val="460F1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Nunito Black" panose="00000A00000000000000" pitchFamily="2" charset="0"/>
              </a:rPr>
              <a:t>trân</a:t>
            </a:r>
          </a:p>
        </p:txBody>
      </p:sp>
      <p:pic>
        <p:nvPicPr>
          <p:cNvPr id="21" name="Picture 20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46CD7B7D-8A4E-17AD-19E3-010142B1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3"/>
          <a:stretch/>
        </p:blipFill>
        <p:spPr>
          <a:xfrm>
            <a:off x="157791" y="3890838"/>
            <a:ext cx="3282932" cy="27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AA16F1F9-97DA-C7B9-E779-2D4213FA5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" y="0"/>
            <a:ext cx="12252303" cy="6858000"/>
          </a:xfrm>
          <a:prstGeom prst="rect">
            <a:avLst/>
          </a:prstGeom>
        </p:spPr>
      </p:pic>
      <p:pic>
        <p:nvPicPr>
          <p:cNvPr id="3" name="Picture 2" descr="Vẽ hình ảnh bé đến trường">
            <a:extLst>
              <a:ext uri="{FF2B5EF4-FFF2-40B4-BE49-F238E27FC236}">
                <a16:creationId xmlns:a16="http://schemas.microsoft.com/office/drawing/2014/main" id="{8FDEE9B1-0C7A-9A4A-CDFC-532CBAEAF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r="15317" b="2"/>
          <a:stretch/>
        </p:blipFill>
        <p:spPr bwMode="auto">
          <a:xfrm>
            <a:off x="374742" y="1194166"/>
            <a:ext cx="3678404" cy="366065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7F96BF-8AB6-1A1E-EEF5-52C038C33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45071"/>
              </p:ext>
            </p:extLst>
          </p:nvPr>
        </p:nvGraphicFramePr>
        <p:xfrm>
          <a:off x="4384428" y="1916979"/>
          <a:ext cx="7807572" cy="3733800"/>
        </p:xfrm>
        <a:graphic>
          <a:graphicData uri="http://schemas.openxmlformats.org/drawingml/2006/table">
            <a:tbl>
              <a:tblPr/>
              <a:tblGrid>
                <a:gridCol w="3903786">
                  <a:extLst>
                    <a:ext uri="{9D8B030D-6E8A-4147-A177-3AD203B41FA5}">
                      <a16:colId xmlns:a16="http://schemas.microsoft.com/office/drawing/2014/main" val="2418892603"/>
                    </a:ext>
                  </a:extLst>
                </a:gridCol>
                <a:gridCol w="3903786">
                  <a:extLst>
                    <a:ext uri="{9D8B030D-6E8A-4147-A177-3AD203B41FA5}">
                      <a16:colId xmlns:a16="http://schemas.microsoft.com/office/drawing/2014/main" val="167955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 mẹ đi làm</a:t>
                      </a:r>
                    </a:p>
                    <a:p>
                      <a:pPr fontAlgn="t"/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 đi học nhé</a:t>
                      </a:r>
                    </a:p>
                    <a:p>
                      <a:pPr fontAlgn="t"/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Áo quần sạch sẽ</a:t>
                      </a:r>
                    </a:p>
                    <a:p>
                      <a:pPr fontAlgn="t"/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Bầu trời trong xanh.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đường thì dài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Đôi </a:t>
                      </a:r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ân thì ngắn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 giờ nghiêm lắm</a:t>
                      </a:r>
                    </a:p>
                    <a:p>
                      <a:pPr fontAlgn="t"/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ẳng thích rong </a:t>
                      </a:r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ơi.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72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 gìn bàn </a:t>
                      </a:r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ân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Đừng quên đôi dép.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 gương mặt đẹp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Nhớ đừng giận nhau.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Nhưng mà bạn ơi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Xin đừng </a:t>
                      </a:r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ạy vội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đoàn có đội</a:t>
                      </a:r>
                    </a:p>
                    <a:p>
                      <a:pPr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 </a:t>
                      </a:r>
                      <a:r>
                        <a:rPr lang="en-US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</a:t>
                      </a:r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ường cùng nhau.</a:t>
                      </a:r>
                    </a:p>
                    <a:p>
                      <a:pPr algn="r" fontAlgn="t"/>
                      <a:r>
                        <a:rPr lang="vi-VN" sz="24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(Theo Nguyễn Trọng Tạo)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997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47101D-8BA7-055D-BE4B-CDFE71A6905B}"/>
              </a:ext>
            </a:extLst>
          </p:cNvPr>
          <p:cNvSpPr txBox="1"/>
          <p:nvPr/>
        </p:nvSpPr>
        <p:spPr>
          <a:xfrm>
            <a:off x="111414" y="157859"/>
            <a:ext cx="5566575" cy="10556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Câu 3</a:t>
            </a:r>
            <a:r>
              <a:rPr lang="en-US" sz="2800">
                <a:solidFill>
                  <a:srgbClr val="002060"/>
                </a:solidFill>
                <a:latin typeface="OpenSans"/>
              </a:rPr>
              <a:t>: </a:t>
            </a:r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Làm bài tập a hoặc b.</a:t>
            </a:r>
            <a:endParaRPr lang="en-US" sz="2800" b="0" i="0">
              <a:solidFill>
                <a:srgbClr val="002060"/>
              </a:solidFill>
              <a:effectLst/>
              <a:latin typeface="OpenSans"/>
            </a:endParaRPr>
          </a:p>
          <a:p>
            <a:pPr algn="just"/>
            <a:r>
              <a:rPr lang="en-US" sz="2800" b="0" i="0">
                <a:solidFill>
                  <a:srgbClr val="0070C0"/>
                </a:solidFill>
                <a:effectLst/>
                <a:latin typeface="OpenSans"/>
              </a:rPr>
              <a:t>a. Chọn </a:t>
            </a:r>
            <a:r>
              <a:rPr lang="en-US" sz="2800" b="1" i="1">
                <a:solidFill>
                  <a:srgbClr val="0070C0"/>
                </a:solidFill>
                <a:effectLst/>
                <a:latin typeface="OpenSans"/>
              </a:rPr>
              <a:t>ch</a:t>
            </a:r>
            <a:r>
              <a:rPr lang="en-US" sz="2800" b="0" i="0">
                <a:solidFill>
                  <a:srgbClr val="0070C0"/>
                </a:solidFill>
                <a:effectLst/>
                <a:latin typeface="OpenSans"/>
              </a:rPr>
              <a:t> hoặc </a:t>
            </a:r>
            <a:r>
              <a:rPr lang="en-US" sz="2800" b="1" i="1">
                <a:solidFill>
                  <a:srgbClr val="0070C0"/>
                </a:solidFill>
                <a:effectLst/>
                <a:latin typeface="OpenSans"/>
              </a:rPr>
              <a:t>tr</a:t>
            </a:r>
            <a:r>
              <a:rPr lang="en-US" sz="2800" b="0" i="0">
                <a:solidFill>
                  <a:srgbClr val="0070C0"/>
                </a:solidFill>
                <a:effectLst/>
                <a:latin typeface="OpenSans"/>
              </a:rPr>
              <a:t> thay cho ô vuông.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A7104-3215-C104-B987-1100884E24CF}"/>
              </a:ext>
            </a:extLst>
          </p:cNvPr>
          <p:cNvSpPr txBox="1"/>
          <p:nvPr/>
        </p:nvSpPr>
        <p:spPr>
          <a:xfrm>
            <a:off x="5855677" y="1194166"/>
            <a:ext cx="34876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  <a:latin typeface="Nunito Black" panose="00000A00000000000000" pitchFamily="2" charset="0"/>
              </a:rPr>
              <a:t>Bài hát tới trường </a:t>
            </a:r>
          </a:p>
          <a:p>
            <a:pPr algn="ctr"/>
            <a:r>
              <a:rPr lang="en-US">
                <a:solidFill>
                  <a:srgbClr val="00B050"/>
                </a:solidFill>
              </a:rPr>
              <a:t>( Trích)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C2B89-4762-2B2B-3708-DAB36E92A48D}"/>
              </a:ext>
            </a:extLst>
          </p:cNvPr>
          <p:cNvSpPr/>
          <p:nvPr/>
        </p:nvSpPr>
        <p:spPr>
          <a:xfrm>
            <a:off x="4947137" y="3071445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65999D-D149-9A84-DC12-46266EAA6C36}"/>
              </a:ext>
            </a:extLst>
          </p:cNvPr>
          <p:cNvSpPr/>
          <p:nvPr/>
        </p:nvSpPr>
        <p:spPr>
          <a:xfrm>
            <a:off x="6066689" y="3783879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F73CD-A225-585E-B8C5-85EA4015EFFD}"/>
              </a:ext>
            </a:extLst>
          </p:cNvPr>
          <p:cNvSpPr/>
          <p:nvPr/>
        </p:nvSpPr>
        <p:spPr>
          <a:xfrm>
            <a:off x="8865577" y="2359643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3952E-1EE0-5281-1994-2AFAA65C76E8}"/>
              </a:ext>
            </a:extLst>
          </p:cNvPr>
          <p:cNvSpPr/>
          <p:nvPr/>
        </p:nvSpPr>
        <p:spPr>
          <a:xfrm>
            <a:off x="8282354" y="3089031"/>
            <a:ext cx="35755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9D884-2765-E098-FAE5-5ED3DF0D0D90}"/>
              </a:ext>
            </a:extLst>
          </p:cNvPr>
          <p:cNvSpPr/>
          <p:nvPr/>
        </p:nvSpPr>
        <p:spPr>
          <a:xfrm>
            <a:off x="10644557" y="3071444"/>
            <a:ext cx="35755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79AE5C-F561-8369-8EFE-4579B70EF89D}"/>
              </a:ext>
            </a:extLst>
          </p:cNvPr>
          <p:cNvSpPr/>
          <p:nvPr/>
        </p:nvSpPr>
        <p:spPr>
          <a:xfrm>
            <a:off x="9571892" y="4185136"/>
            <a:ext cx="339968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CF3CF5-B382-E4C4-B3E4-AC4BBE1E9FC5}"/>
              </a:ext>
            </a:extLst>
          </p:cNvPr>
          <p:cNvSpPr/>
          <p:nvPr/>
        </p:nvSpPr>
        <p:spPr>
          <a:xfrm>
            <a:off x="8751280" y="4947134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13609-7D46-736E-9AA0-8B285FCB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773761"/>
            <a:ext cx="10905066" cy="362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EE2F7-53A0-9D15-AFA3-99E53092EF5E}"/>
              </a:ext>
            </a:extLst>
          </p:cNvPr>
          <p:cNvSpPr txBox="1"/>
          <p:nvPr/>
        </p:nvSpPr>
        <p:spPr>
          <a:xfrm>
            <a:off x="477012" y="513322"/>
            <a:ext cx="8784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1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b. Ghép các tiếng phù hợp với </a:t>
            </a:r>
            <a:r>
              <a:rPr lang="en-US" sz="2400" b="1" i="1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dân</a:t>
            </a:r>
            <a:r>
              <a:rPr lang="en-US" sz="2400" b="0" i="1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 </a:t>
            </a:r>
            <a:r>
              <a:rPr lang="en-US" sz="2400" b="0" i="1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hoặc </a:t>
            </a:r>
            <a:r>
              <a:rPr lang="en-US" sz="2400" b="1" i="1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dâng</a:t>
            </a:r>
            <a:r>
              <a:rPr lang="en-US" sz="2400" b="0" i="1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 để tạo từ.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B81718-D1AC-2883-C0A0-AC7946519FC1}"/>
              </a:ext>
            </a:extLst>
          </p:cNvPr>
          <p:cNvCxnSpPr>
            <a:cxnSpLocks/>
          </p:cNvCxnSpPr>
          <p:nvPr/>
        </p:nvCxnSpPr>
        <p:spPr>
          <a:xfrm flipH="1">
            <a:off x="3130062" y="3429000"/>
            <a:ext cx="627184" cy="6154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82C1EC-4080-2F02-D886-1FC04284F525}"/>
              </a:ext>
            </a:extLst>
          </p:cNvPr>
          <p:cNvCxnSpPr>
            <a:cxnSpLocks/>
          </p:cNvCxnSpPr>
          <p:nvPr/>
        </p:nvCxnSpPr>
        <p:spPr>
          <a:xfrm>
            <a:off x="4360985" y="3429000"/>
            <a:ext cx="508136" cy="87984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3BDA1EB-A57A-EBBE-31C0-7BDDFE35444A}"/>
              </a:ext>
            </a:extLst>
          </p:cNvPr>
          <p:cNvCxnSpPr>
            <a:cxnSpLocks/>
          </p:cNvCxnSpPr>
          <p:nvPr/>
        </p:nvCxnSpPr>
        <p:spPr>
          <a:xfrm>
            <a:off x="5228493" y="3429000"/>
            <a:ext cx="3985845" cy="615462"/>
          </a:xfrm>
          <a:prstGeom prst="bentConnector3">
            <a:avLst>
              <a:gd name="adj1" fmla="val 78382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A40F5F8E-5254-119C-02F2-E81862AEA03C}"/>
              </a:ext>
            </a:extLst>
          </p:cNvPr>
          <p:cNvCxnSpPr>
            <a:cxnSpLocks/>
          </p:cNvCxnSpPr>
          <p:nvPr/>
        </p:nvCxnSpPr>
        <p:spPr>
          <a:xfrm flipV="1">
            <a:off x="5466999" y="2474419"/>
            <a:ext cx="3794232" cy="804578"/>
          </a:xfrm>
          <a:prstGeom prst="bentConnector3">
            <a:avLst>
              <a:gd name="adj1" fmla="val 79816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38A7ED5-2312-F146-CAA0-FE1E6DD69A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39814" y="2009367"/>
            <a:ext cx="5070233" cy="205424"/>
          </a:xfrm>
          <a:prstGeom prst="bentConnector3">
            <a:avLst>
              <a:gd name="adj1" fmla="val 79487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66F52D-3DA5-1D8A-F294-1B27255CB7EE}"/>
              </a:ext>
            </a:extLst>
          </p:cNvPr>
          <p:cNvCxnSpPr>
            <a:cxnSpLocks/>
          </p:cNvCxnSpPr>
          <p:nvPr/>
        </p:nvCxnSpPr>
        <p:spPr>
          <a:xfrm>
            <a:off x="7110047" y="3250688"/>
            <a:ext cx="508136" cy="8798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1280042-F0C4-EED1-9C3B-1EA670A83CAB}"/>
              </a:ext>
            </a:extLst>
          </p:cNvPr>
          <p:cNvSpPr txBox="1"/>
          <p:nvPr/>
        </p:nvSpPr>
        <p:spPr>
          <a:xfrm>
            <a:off x="1280950" y="1020431"/>
            <a:ext cx="717634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149A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149A4"/>
                </a:solidFill>
                <a:latin typeface="Nunito Black" panose="00000A00000000000000" pitchFamily="2" charset="0"/>
              </a:rPr>
              <a:t>dân: </a:t>
            </a:r>
            <a:r>
              <a:rPr lang="en-US" sz="2800">
                <a:latin typeface="Nunito Black" panose="00000A00000000000000" pitchFamily="2" charset="0"/>
              </a:rPr>
              <a:t>dân số, dân làng, dân tộc, dân cư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B9A3F2-0C62-6462-80E5-A52C5B0BAD21}"/>
              </a:ext>
            </a:extLst>
          </p:cNvPr>
          <p:cNvSpPr txBox="1"/>
          <p:nvPr/>
        </p:nvSpPr>
        <p:spPr>
          <a:xfrm>
            <a:off x="1825617" y="5285783"/>
            <a:ext cx="6087005" cy="707886"/>
          </a:xfrm>
          <a:prstGeom prst="rect">
            <a:avLst/>
          </a:prstGeom>
          <a:noFill/>
          <a:ln w="28575">
            <a:solidFill>
              <a:srgbClr val="F149A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149A4"/>
                </a:solidFill>
                <a:latin typeface="Nunito Black" panose="00000A00000000000000" pitchFamily="2" charset="0"/>
              </a:rPr>
              <a:t>dâng: </a:t>
            </a:r>
            <a:r>
              <a:rPr lang="en-US" sz="2800">
                <a:latin typeface="Nunito Black" panose="00000A00000000000000" pitchFamily="2" charset="0"/>
              </a:rPr>
              <a:t>dâng hiến, dâng trào.</a:t>
            </a:r>
          </a:p>
        </p:txBody>
      </p:sp>
    </p:spTree>
    <p:extLst>
      <p:ext uri="{BB962C8B-B14F-4D97-AF65-F5344CB8AC3E}">
        <p14:creationId xmlns:p14="http://schemas.microsoft.com/office/powerpoint/2010/main" val="2827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6126278-0934-B640-68C8-352FECFDB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024" y="554172"/>
            <a:ext cx="5221625" cy="584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993E6-0CDA-F0F4-7EA5-C2E4DA3ADE74}"/>
              </a:ext>
            </a:extLst>
          </p:cNvPr>
          <p:cNvSpPr txBox="1"/>
          <p:nvPr/>
        </p:nvSpPr>
        <p:spPr>
          <a:xfrm>
            <a:off x="6009911" y="1958331"/>
            <a:ext cx="5902946" cy="1321813"/>
          </a:xfrm>
          <a:prstGeom prst="rect">
            <a:avLst/>
          </a:prstGeom>
        </p:spPr>
        <p:txBody>
          <a:bodyPr vert="horz" lIns="60960" tIns="30480" rIns="60960" bIns="30480" rtlCol="0" anchor="t">
            <a:normAutofit fontScale="92500"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 dụng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D4C27617-7EEA-3227-E29E-14EAC16C0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75600" y="3175000"/>
            <a:ext cx="2258829" cy="24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7" name="Picture 15" descr="Mặt trời mọc ở đằng... tây! (trang 52) - Tiếng Việt 3 tập 2">
            <a:extLst>
              <a:ext uri="{FF2B5EF4-FFF2-40B4-BE49-F238E27FC236}">
                <a16:creationId xmlns:a16="http://schemas.microsoft.com/office/drawing/2014/main" id="{8F9C9841-A2F7-E6E1-CBAD-D415E1521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57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91853-A389-48BA-F2BE-26E91D48FCB4}"/>
              </a:ext>
            </a:extLst>
          </p:cNvPr>
          <p:cNvSpPr txBox="1"/>
          <p:nvPr/>
        </p:nvSpPr>
        <p:spPr>
          <a:xfrm>
            <a:off x="946200" y="1494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0" i="0">
                <a:solidFill>
                  <a:srgbClr val="FFFF00"/>
                </a:solidFill>
                <a:effectLst/>
                <a:latin typeface="Nunito Black" panose="00000A00000000000000" pitchFamily="2" charset="0"/>
              </a:rPr>
              <a:t>Kể lại cho người thân nghe câu chuyện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0" i="0">
                <a:solidFill>
                  <a:srgbClr val="FFFF00"/>
                </a:solidFill>
                <a:effectLst/>
                <a:latin typeface="Nunito Black" panose="00000A00000000000000" pitchFamily="2" charset="0"/>
              </a:rPr>
              <a:t>Mặt trời mọc ở đằng … Tây.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0" i="0">
                <a:solidFill>
                  <a:srgbClr val="FFFF00"/>
                </a:solidFill>
                <a:effectLst/>
                <a:latin typeface="Nunito Black" panose="00000A00000000000000" pitchFamily="2" charset="0"/>
              </a:rPr>
              <a:t>Nếu có thể thử làm vài câu thơ về mặt trời.</a:t>
            </a:r>
            <a:br>
              <a:rPr lang="en-US" sz="3600" b="0" i="0">
                <a:solidFill>
                  <a:srgbClr val="FFFF00"/>
                </a:solidFill>
                <a:effectLst/>
                <a:latin typeface="Nunito Black" panose="00000A00000000000000" pitchFamily="2" charset="0"/>
              </a:rPr>
            </a:br>
            <a:br>
              <a:rPr lang="en-US" sz="3600" b="0" i="0">
                <a:solidFill>
                  <a:srgbClr val="FFFF00"/>
                </a:solidFill>
                <a:effectLst/>
                <a:latin typeface="Nunito Black" panose="00000A00000000000000" pitchFamily="2" charset="0"/>
              </a:rPr>
            </a:br>
            <a:endParaRPr lang="en-US" sz="3600">
              <a:solidFill>
                <a:srgbClr val="FFFF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38794" y="2562239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cố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                    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igmar One" panose="00000500000000000000" pitchFamily="2" charset="0"/>
              </a:rPr>
              <a:t>dò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igmar One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12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11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634" y="1599171"/>
            <a:ext cx="4792514" cy="5258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98FD8-A958-DA8A-8B30-0E134102C9F2}"/>
              </a:ext>
            </a:extLst>
          </p:cNvPr>
          <p:cNvSpPr txBox="1"/>
          <p:nvPr/>
        </p:nvSpPr>
        <p:spPr>
          <a:xfrm>
            <a:off x="3143430" y="995571"/>
            <a:ext cx="6844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lại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luten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645046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B438F5C-90EB-4D20-8D53-EF4F3546C2DE}"/>
</file>

<file path=customXml/itemProps2.xml><?xml version="1.0" encoding="utf-8"?>
<ds:datastoreItem xmlns:ds="http://schemas.openxmlformats.org/officeDocument/2006/customXml" ds:itemID="{32859779-5E78-459B-93C1-1D9A58113BCC}"/>
</file>

<file path=customXml/itemProps3.xml><?xml version="1.0" encoding="utf-8"?>
<ds:datastoreItem xmlns:ds="http://schemas.openxmlformats.org/officeDocument/2006/customXml" ds:itemID="{C312674A-548C-4E11-9D64-BFBD92CB2486}"/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Gluten</vt:lpstr>
      <vt:lpstr>Nunito Black</vt:lpstr>
      <vt:lpstr>OpenSans</vt:lpstr>
      <vt:lpstr>Sigmar One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Ngoc Lan</cp:lastModifiedBy>
  <cp:revision>9</cp:revision>
  <dcterms:created xsi:type="dcterms:W3CDTF">2022-06-28T02:36:37Z</dcterms:created>
  <dcterms:modified xsi:type="dcterms:W3CDTF">2023-02-09T06:35:33Z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