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930" y="60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9C6C8C2-8E90-4A12-85AB-90E5593B3BD0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5462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52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4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4525FBC-19F7-4B57-9FC2-02A47D08FA5B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B5B05D5-2CF7-4F7E-B2A9-FBB0BC0C1A01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31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36.png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1.wav"/><Relationship Id="rId16" Type="http://schemas.openxmlformats.org/officeDocument/2006/relationships/image" Target="../media/image18.png"/><Relationship Id="rId1" Type="http://schemas.microsoft.com/office/2007/relationships/media" Target="../media/media1.wav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.gif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microsoft.com/office/2007/relationships/media" Target="../media/media3.mp3"/><Relationship Id="rId7" Type="http://schemas.openxmlformats.org/officeDocument/2006/relationships/image" Target="../media/image2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2.gif"/><Relationship Id="rId4" Type="http://schemas.openxmlformats.org/officeDocument/2006/relationships/image" Target="../media/image27.jpe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2.gif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54" name="Rectangle 5"/>
          <p:cNvSpPr/>
          <p:nvPr/>
        </p:nvSpPr>
        <p:spPr>
          <a:xfrm>
            <a:off x="6486480" y="3429000"/>
            <a:ext cx="34830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TIẾT 2 CHỦ ĐỀ 8 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  <p:sp>
        <p:nvSpPr>
          <p:cNvPr id="11" name="Rectangle 5"/>
          <p:cNvSpPr/>
          <p:nvPr/>
        </p:nvSpPr>
        <p:spPr>
          <a:xfrm>
            <a:off x="5702400" y="5715000"/>
            <a:ext cx="51116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pc="-1" dirty="0" err="1" smtClean="0">
                <a:solidFill>
                  <a:srgbClr val="C00000"/>
                </a:solidFill>
                <a:latin typeface="Cambria"/>
              </a:rPr>
              <a:t>Đoàn</a:t>
            </a:r>
            <a:r>
              <a:rPr lang="en-US" sz="3600" b="1" spc="-1" dirty="0" smtClean="0">
                <a:solidFill>
                  <a:srgbClr val="C00000"/>
                </a:solidFill>
                <a:latin typeface="Cambria"/>
              </a:rPr>
              <a:t> </a:t>
            </a:r>
            <a:r>
              <a:rPr lang="en-US" sz="3600" b="1" spc="-1" dirty="0" err="1" smtClean="0">
                <a:solidFill>
                  <a:srgbClr val="C00000"/>
                </a:solidFill>
                <a:latin typeface="Cambria"/>
              </a:rPr>
              <a:t>Thị</a:t>
            </a:r>
            <a:r>
              <a:rPr lang="en-US" sz="3600" b="1" spc="-1" dirty="0" smtClean="0">
                <a:solidFill>
                  <a:srgbClr val="C00000"/>
                </a:solidFill>
                <a:latin typeface="Cambria"/>
              </a:rPr>
              <a:t> Minh </a:t>
            </a:r>
            <a:r>
              <a:rPr lang="en-US" sz="3600" b="1" spc="-1" dirty="0" err="1" smtClean="0">
                <a:solidFill>
                  <a:srgbClr val="C00000"/>
                </a:solidFill>
                <a:latin typeface="Cambria"/>
              </a:rPr>
              <a:t>Châu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310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311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31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14" name="Group 5"/>
          <p:cNvPicPr/>
          <p:nvPr/>
        </p:nvPicPr>
        <p:blipFill>
          <a:blip r:embed="rId5"/>
          <a:stretch/>
        </p:blipFill>
        <p:spPr>
          <a:xfrm>
            <a:off x="2736720" y="5919840"/>
            <a:ext cx="6212160" cy="772920"/>
          </a:xfrm>
          <a:prstGeom prst="rect">
            <a:avLst/>
          </a:prstGeom>
          <a:ln w="0">
            <a:noFill/>
          </a:ln>
        </p:spPr>
      </p:pic>
      <p:grpSp>
        <p:nvGrpSpPr>
          <p:cNvPr id="315" name="AutoShape 17"/>
          <p:cNvGrpSpPr/>
          <p:nvPr/>
        </p:nvGrpSpPr>
        <p:grpSpPr>
          <a:xfrm>
            <a:off x="542880" y="237960"/>
            <a:ext cx="9996480" cy="1097280"/>
            <a:chOff x="542880" y="237960"/>
            <a:chExt cx="9996480" cy="1097280"/>
          </a:xfrm>
        </p:grpSpPr>
        <p:pic>
          <p:nvPicPr>
            <p:cNvPr id="316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99964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17" name="Freeform 316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1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31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5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6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7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28" name="Text Box 26"/>
          <p:cNvSpPr/>
          <p:nvPr/>
        </p:nvSpPr>
        <p:spPr>
          <a:xfrm>
            <a:off x="2317680" y="388800"/>
            <a:ext cx="647388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Âm thanh này phát ra từ đâu?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9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30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331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32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333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334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335" name="Freeform 149"/>
                  <p:cNvGrpSpPr/>
                  <p:nvPr/>
                </p:nvGrpSpPr>
                <p:grpSpPr>
                  <a:xfrm>
                    <a:off x="9171720" y="1554480"/>
                    <a:ext cx="172800" cy="92520"/>
                    <a:chOff x="9171720" y="1554480"/>
                    <a:chExt cx="172800" cy="92520"/>
                  </a:xfrm>
                </p:grpSpPr>
                <p:pic>
                  <p:nvPicPr>
                    <p:cNvPr id="33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71720" y="1554480"/>
                      <a:ext cx="1728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7" name="Freeform 336"/>
                    <p:cNvSpPr/>
                    <p:nvPr/>
                  </p:nvSpPr>
                  <p:spPr>
                    <a:xfrm>
                      <a:off x="9181080" y="156708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8" name="Freeform 191"/>
                  <p:cNvSpPr/>
                  <p:nvPr/>
                </p:nvSpPr>
                <p:spPr>
                  <a:xfrm>
                    <a:off x="890316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9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340" name="Freeform 149"/>
                  <p:cNvGrpSpPr/>
                  <p:nvPr/>
                </p:nvGrpSpPr>
                <p:grpSpPr>
                  <a:xfrm>
                    <a:off x="8811720" y="1554480"/>
                    <a:ext cx="184680" cy="92520"/>
                    <a:chOff x="8811720" y="1554480"/>
                    <a:chExt cx="184680" cy="92520"/>
                  </a:xfrm>
                </p:grpSpPr>
                <p:pic>
                  <p:nvPicPr>
                    <p:cNvPr id="34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11720" y="1554480"/>
                      <a:ext cx="18468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2" name="Freeform 341"/>
                    <p:cNvSpPr/>
                    <p:nvPr/>
                  </p:nvSpPr>
                  <p:spPr>
                    <a:xfrm>
                      <a:off x="8824320" y="1567080"/>
                      <a:ext cx="1594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3" name="Freeform 191"/>
                  <p:cNvSpPr/>
                  <p:nvPr/>
                </p:nvSpPr>
                <p:spPr>
                  <a:xfrm>
                    <a:off x="8579160" y="1296720"/>
                    <a:ext cx="45864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4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345" name="Freeform 149"/>
                  <p:cNvGrpSpPr/>
                  <p:nvPr/>
                </p:nvGrpSpPr>
                <p:grpSpPr>
                  <a:xfrm>
                    <a:off x="8501400" y="1554480"/>
                    <a:ext cx="167400" cy="92520"/>
                    <a:chOff x="8501400" y="1554480"/>
                    <a:chExt cx="167400" cy="92520"/>
                  </a:xfrm>
                </p:grpSpPr>
                <p:pic>
                  <p:nvPicPr>
                    <p:cNvPr id="34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501400" y="1554480"/>
                      <a:ext cx="1674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7" name="Freeform 346"/>
                    <p:cNvSpPr/>
                    <p:nvPr/>
                  </p:nvSpPr>
                  <p:spPr>
                    <a:xfrm>
                      <a:off x="8510400" y="1567080"/>
                      <a:ext cx="1490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8" name="Freeform 191"/>
                  <p:cNvSpPr/>
                  <p:nvPr/>
                </p:nvSpPr>
                <p:spPr>
                  <a:xfrm>
                    <a:off x="824940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9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350" name="Freeform 149"/>
                  <p:cNvGrpSpPr/>
                  <p:nvPr/>
                </p:nvGrpSpPr>
                <p:grpSpPr>
                  <a:xfrm>
                    <a:off x="8192160" y="1554480"/>
                    <a:ext cx="185760" cy="92520"/>
                    <a:chOff x="8192160" y="1554480"/>
                    <a:chExt cx="185760" cy="92520"/>
                  </a:xfrm>
                </p:grpSpPr>
                <p:pic>
                  <p:nvPicPr>
                    <p:cNvPr id="35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92160" y="1554480"/>
                      <a:ext cx="18576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52" name="Freeform 351"/>
                    <p:cNvSpPr/>
                    <p:nvPr/>
                  </p:nvSpPr>
                  <p:spPr>
                    <a:xfrm>
                      <a:off x="8204760" y="1567080"/>
                      <a:ext cx="16020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53" name="Freeform 191"/>
                  <p:cNvSpPr/>
                  <p:nvPr/>
                </p:nvSpPr>
                <p:spPr>
                  <a:xfrm>
                    <a:off x="7922160" y="1296720"/>
                    <a:ext cx="44460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54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355" name="Freeform 149"/>
                  <p:cNvGrpSpPr/>
                  <p:nvPr/>
                </p:nvGrpSpPr>
                <p:grpSpPr>
                  <a:xfrm>
                    <a:off x="7857360" y="1554480"/>
                    <a:ext cx="172800" cy="92520"/>
                    <a:chOff x="7857360" y="1554480"/>
                    <a:chExt cx="172800" cy="92520"/>
                  </a:xfrm>
                </p:grpSpPr>
                <p:pic>
                  <p:nvPicPr>
                    <p:cNvPr id="35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57360" y="1554480"/>
                      <a:ext cx="1728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57" name="Freeform 356"/>
                    <p:cNvSpPr/>
                    <p:nvPr/>
                  </p:nvSpPr>
                  <p:spPr>
                    <a:xfrm>
                      <a:off x="7866360" y="156708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58" name="Freeform 191"/>
                  <p:cNvSpPr/>
                  <p:nvPr/>
                </p:nvSpPr>
                <p:spPr>
                  <a:xfrm>
                    <a:off x="759852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59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360" name="Freeform 149"/>
                  <p:cNvGrpSpPr/>
                  <p:nvPr/>
                </p:nvGrpSpPr>
                <p:grpSpPr>
                  <a:xfrm>
                    <a:off x="7521840" y="1554840"/>
                    <a:ext cx="199440" cy="91800"/>
                    <a:chOff x="7521840" y="1554840"/>
                    <a:chExt cx="199440" cy="91800"/>
                  </a:xfrm>
                </p:grpSpPr>
                <p:pic>
                  <p:nvPicPr>
                    <p:cNvPr id="36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21840" y="1554840"/>
                      <a:ext cx="1994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62" name="Freeform 361"/>
                    <p:cNvSpPr/>
                    <p:nvPr/>
                  </p:nvSpPr>
                  <p:spPr>
                    <a:xfrm>
                      <a:off x="7535160" y="1567440"/>
                      <a:ext cx="172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63" name="Freeform 191"/>
                  <p:cNvSpPr/>
                  <p:nvPr/>
                </p:nvSpPr>
                <p:spPr>
                  <a:xfrm>
                    <a:off x="7265520" y="1293840"/>
                    <a:ext cx="4222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64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365" name="Freeform 149"/>
                  <p:cNvGrpSpPr/>
                  <p:nvPr/>
                </p:nvGrpSpPr>
                <p:grpSpPr>
                  <a:xfrm>
                    <a:off x="7201800" y="1554840"/>
                    <a:ext cx="159480" cy="91800"/>
                    <a:chOff x="7201800" y="1554840"/>
                    <a:chExt cx="159480" cy="91800"/>
                  </a:xfrm>
                </p:grpSpPr>
                <p:pic>
                  <p:nvPicPr>
                    <p:cNvPr id="36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20180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67" name="Freeform 366"/>
                    <p:cNvSpPr/>
                    <p:nvPr/>
                  </p:nvSpPr>
                  <p:spPr>
                    <a:xfrm>
                      <a:off x="721008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68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69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370" name="Freeform 149"/>
                  <p:cNvGrpSpPr/>
                  <p:nvPr/>
                </p:nvGrpSpPr>
                <p:grpSpPr>
                  <a:xfrm>
                    <a:off x="6856560" y="1554840"/>
                    <a:ext cx="156240" cy="91800"/>
                    <a:chOff x="6856560" y="1554840"/>
                    <a:chExt cx="156240" cy="91800"/>
                  </a:xfrm>
                </p:grpSpPr>
                <p:pic>
                  <p:nvPicPr>
                    <p:cNvPr id="37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5656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2" name="Freeform 371"/>
                    <p:cNvSpPr/>
                    <p:nvPr/>
                  </p:nvSpPr>
                  <p:spPr>
                    <a:xfrm>
                      <a:off x="686664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3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74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375" name="Freeform 149"/>
                  <p:cNvGrpSpPr/>
                  <p:nvPr/>
                </p:nvGrpSpPr>
                <p:grpSpPr>
                  <a:xfrm>
                    <a:off x="6555600" y="1554840"/>
                    <a:ext cx="187920" cy="91800"/>
                    <a:chOff x="6555600" y="1554840"/>
                    <a:chExt cx="187920" cy="91800"/>
                  </a:xfrm>
                </p:grpSpPr>
                <p:pic>
                  <p:nvPicPr>
                    <p:cNvPr id="37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55600" y="1554840"/>
                      <a:ext cx="1879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7" name="Freeform 376"/>
                    <p:cNvSpPr/>
                    <p:nvPr/>
                  </p:nvSpPr>
                  <p:spPr>
                    <a:xfrm>
                      <a:off x="6564960" y="1567440"/>
                      <a:ext cx="1674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8" name="Freeform 191"/>
                  <p:cNvSpPr/>
                  <p:nvPr/>
                </p:nvSpPr>
                <p:spPr>
                  <a:xfrm>
                    <a:off x="6287760" y="1293840"/>
                    <a:ext cx="4363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79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380" name="Freeform 149"/>
                  <p:cNvGrpSpPr/>
                  <p:nvPr/>
                </p:nvGrpSpPr>
                <p:grpSpPr>
                  <a:xfrm>
                    <a:off x="6211440" y="1554840"/>
                    <a:ext cx="208080" cy="91800"/>
                    <a:chOff x="6211440" y="1554840"/>
                    <a:chExt cx="208080" cy="91800"/>
                  </a:xfrm>
                </p:grpSpPr>
                <p:pic>
                  <p:nvPicPr>
                    <p:cNvPr id="38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11440" y="1554840"/>
                      <a:ext cx="2080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2" name="Freeform 381"/>
                    <p:cNvSpPr/>
                    <p:nvPr/>
                  </p:nvSpPr>
                  <p:spPr>
                    <a:xfrm>
                      <a:off x="6224760" y="1567440"/>
                      <a:ext cx="17964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3" name="Freeform 191"/>
                  <p:cNvSpPr/>
                  <p:nvPr/>
                </p:nvSpPr>
                <p:spPr>
                  <a:xfrm>
                    <a:off x="5963760" y="1293840"/>
                    <a:ext cx="444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84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385" name="Freeform 149"/>
                  <p:cNvGrpSpPr/>
                  <p:nvPr/>
                </p:nvGrpSpPr>
                <p:grpSpPr>
                  <a:xfrm>
                    <a:off x="5889240" y="1554840"/>
                    <a:ext cx="203400" cy="91800"/>
                    <a:chOff x="5889240" y="1554840"/>
                    <a:chExt cx="203400" cy="91800"/>
                  </a:xfrm>
                </p:grpSpPr>
                <p:pic>
                  <p:nvPicPr>
                    <p:cNvPr id="38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8924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7" name="Freeform 386"/>
                    <p:cNvSpPr/>
                    <p:nvPr/>
                  </p:nvSpPr>
                  <p:spPr>
                    <a:xfrm>
                      <a:off x="589932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8" name="Freeform 191"/>
                  <p:cNvSpPr/>
                  <p:nvPr/>
                </p:nvSpPr>
                <p:spPr>
                  <a:xfrm>
                    <a:off x="5636880" y="1293840"/>
                    <a:ext cx="4086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389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390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391" name="Freeform 149"/>
                  <p:cNvGrpSpPr/>
                  <p:nvPr/>
                </p:nvGrpSpPr>
                <p:grpSpPr>
                  <a:xfrm>
                    <a:off x="5608800" y="1553040"/>
                    <a:ext cx="208080" cy="93240"/>
                    <a:chOff x="5608800" y="1553040"/>
                    <a:chExt cx="208080" cy="93240"/>
                  </a:xfrm>
                </p:grpSpPr>
                <p:pic>
                  <p:nvPicPr>
                    <p:cNvPr id="39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608800" y="1553040"/>
                      <a:ext cx="20808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3" name="Freeform 392"/>
                    <p:cNvSpPr/>
                    <p:nvPr/>
                  </p:nvSpPr>
                  <p:spPr>
                    <a:xfrm>
                      <a:off x="5623200" y="1565280"/>
                      <a:ext cx="1796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4" name="Freeform 191"/>
                  <p:cNvSpPr/>
                  <p:nvPr/>
                </p:nvSpPr>
                <p:spPr>
                  <a:xfrm>
                    <a:off x="5361120" y="1296360"/>
                    <a:ext cx="4406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5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396" name="Freeform 149"/>
                  <p:cNvGrpSpPr/>
                  <p:nvPr/>
                </p:nvGrpSpPr>
                <p:grpSpPr>
                  <a:xfrm>
                    <a:off x="5307120" y="1553040"/>
                    <a:ext cx="188640" cy="93240"/>
                    <a:chOff x="5307120" y="1553040"/>
                    <a:chExt cx="188640" cy="93240"/>
                  </a:xfrm>
                </p:grpSpPr>
                <p:pic>
                  <p:nvPicPr>
                    <p:cNvPr id="39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307120" y="1553040"/>
                      <a:ext cx="18864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8" name="Freeform 397"/>
                    <p:cNvSpPr/>
                    <p:nvPr/>
                  </p:nvSpPr>
                  <p:spPr>
                    <a:xfrm>
                      <a:off x="5317200" y="1565280"/>
                      <a:ext cx="16812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9" name="Freeform 191"/>
                  <p:cNvSpPr/>
                  <p:nvPr/>
                </p:nvSpPr>
                <p:spPr>
                  <a:xfrm>
                    <a:off x="5037120" y="1296360"/>
                    <a:ext cx="3819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0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401" name="Freeform 149"/>
                  <p:cNvGrpSpPr/>
                  <p:nvPr/>
                </p:nvGrpSpPr>
                <p:grpSpPr>
                  <a:xfrm>
                    <a:off x="4988160" y="1553040"/>
                    <a:ext cx="174960" cy="93240"/>
                    <a:chOff x="4988160" y="1553040"/>
                    <a:chExt cx="174960" cy="93240"/>
                  </a:xfrm>
                </p:grpSpPr>
                <p:pic>
                  <p:nvPicPr>
                    <p:cNvPr id="40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88160" y="1553040"/>
                      <a:ext cx="17496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3" name="Freeform 402"/>
                    <p:cNvSpPr/>
                    <p:nvPr/>
                  </p:nvSpPr>
                  <p:spPr>
                    <a:xfrm>
                      <a:off x="5000040" y="1565280"/>
                      <a:ext cx="1508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4" name="Freeform 191"/>
                  <p:cNvSpPr/>
                  <p:nvPr/>
                </p:nvSpPr>
                <p:spPr>
                  <a:xfrm>
                    <a:off x="4707360" y="129636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5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406" name="Freeform 149"/>
                  <p:cNvGrpSpPr/>
                  <p:nvPr/>
                </p:nvGrpSpPr>
                <p:grpSpPr>
                  <a:xfrm>
                    <a:off x="4654440" y="1553040"/>
                    <a:ext cx="181440" cy="93240"/>
                    <a:chOff x="4654440" y="1553040"/>
                    <a:chExt cx="181440" cy="93240"/>
                  </a:xfrm>
                </p:grpSpPr>
                <p:pic>
                  <p:nvPicPr>
                    <p:cNvPr id="40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54440" y="1553040"/>
                      <a:ext cx="18144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8" name="Freeform 407"/>
                    <p:cNvSpPr/>
                    <p:nvPr/>
                  </p:nvSpPr>
                  <p:spPr>
                    <a:xfrm>
                      <a:off x="4664160" y="1565280"/>
                      <a:ext cx="1616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9" name="Freeform 191"/>
                  <p:cNvSpPr/>
                  <p:nvPr/>
                </p:nvSpPr>
                <p:spPr>
                  <a:xfrm>
                    <a:off x="4380120" y="1296360"/>
                    <a:ext cx="4122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0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411" name="Freeform 149"/>
                  <p:cNvGrpSpPr/>
                  <p:nvPr/>
                </p:nvGrpSpPr>
                <p:grpSpPr>
                  <a:xfrm>
                    <a:off x="4323240" y="1553040"/>
                    <a:ext cx="189000" cy="93240"/>
                    <a:chOff x="4323240" y="1553040"/>
                    <a:chExt cx="189000" cy="93240"/>
                  </a:xfrm>
                </p:grpSpPr>
                <p:pic>
                  <p:nvPicPr>
                    <p:cNvPr id="41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23240" y="1553040"/>
                      <a:ext cx="18900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3" name="Freeform 412"/>
                    <p:cNvSpPr/>
                    <p:nvPr/>
                  </p:nvSpPr>
                  <p:spPr>
                    <a:xfrm>
                      <a:off x="4335840" y="1565280"/>
                      <a:ext cx="16308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4" name="Freeform 191"/>
                  <p:cNvSpPr/>
                  <p:nvPr/>
                </p:nvSpPr>
                <p:spPr>
                  <a:xfrm>
                    <a:off x="4056480" y="1296360"/>
                    <a:ext cx="417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5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416" name="Freeform 149"/>
                  <p:cNvGrpSpPr/>
                  <p:nvPr/>
                </p:nvGrpSpPr>
                <p:grpSpPr>
                  <a:xfrm>
                    <a:off x="4010760" y="1553400"/>
                    <a:ext cx="168480" cy="92880"/>
                    <a:chOff x="4010760" y="1553400"/>
                    <a:chExt cx="168480" cy="92880"/>
                  </a:xfrm>
                </p:grpSpPr>
                <p:pic>
                  <p:nvPicPr>
                    <p:cNvPr id="41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10760" y="1553400"/>
                      <a:ext cx="168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8" name="Freeform 417"/>
                    <p:cNvSpPr/>
                    <p:nvPr/>
                  </p:nvSpPr>
                  <p:spPr>
                    <a:xfrm>
                      <a:off x="4019400" y="1565640"/>
                      <a:ext cx="150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9" name="Freeform 191"/>
                  <p:cNvSpPr/>
                  <p:nvPr/>
                </p:nvSpPr>
                <p:spPr>
                  <a:xfrm>
                    <a:off x="3723480" y="1293840"/>
                    <a:ext cx="369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0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421" name="Freeform 149"/>
                  <p:cNvGrpSpPr/>
                  <p:nvPr/>
                </p:nvGrpSpPr>
                <p:grpSpPr>
                  <a:xfrm>
                    <a:off x="3660840" y="1553400"/>
                    <a:ext cx="191520" cy="92880"/>
                    <a:chOff x="3660840" y="1553400"/>
                    <a:chExt cx="191520" cy="92880"/>
                  </a:xfrm>
                </p:grpSpPr>
                <p:pic>
                  <p:nvPicPr>
                    <p:cNvPr id="42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60840" y="1553400"/>
                      <a:ext cx="1915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3" name="Freeform 422"/>
                    <p:cNvSpPr/>
                    <p:nvPr/>
                  </p:nvSpPr>
                  <p:spPr>
                    <a:xfrm>
                      <a:off x="3673440" y="1565640"/>
                      <a:ext cx="165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4" name="Freeform 191"/>
                  <p:cNvSpPr/>
                  <p:nvPr/>
                </p:nvSpPr>
                <p:spPr>
                  <a:xfrm>
                    <a:off x="3396600" y="1293840"/>
                    <a:ext cx="3960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5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426" name="Freeform 149"/>
                  <p:cNvGrpSpPr/>
                  <p:nvPr/>
                </p:nvGrpSpPr>
                <p:grpSpPr>
                  <a:xfrm>
                    <a:off x="3341880" y="1553400"/>
                    <a:ext cx="186480" cy="92880"/>
                    <a:chOff x="3341880" y="1553400"/>
                    <a:chExt cx="186480" cy="92880"/>
                  </a:xfrm>
                </p:grpSpPr>
                <p:pic>
                  <p:nvPicPr>
                    <p:cNvPr id="42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41880" y="1553400"/>
                      <a:ext cx="186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8" name="Freeform 427"/>
                    <p:cNvSpPr/>
                    <p:nvPr/>
                  </p:nvSpPr>
                  <p:spPr>
                    <a:xfrm>
                      <a:off x="3351240" y="1565640"/>
                      <a:ext cx="165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9" name="Freeform 191"/>
                  <p:cNvSpPr/>
                  <p:nvPr/>
                </p:nvSpPr>
                <p:spPr>
                  <a:xfrm>
                    <a:off x="3072600" y="1293840"/>
                    <a:ext cx="405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0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431" name="Freeform 149"/>
                  <p:cNvGrpSpPr/>
                  <p:nvPr/>
                </p:nvGrpSpPr>
                <p:grpSpPr>
                  <a:xfrm>
                    <a:off x="3030840" y="1553400"/>
                    <a:ext cx="170640" cy="92880"/>
                    <a:chOff x="3030840" y="1553400"/>
                    <a:chExt cx="170640" cy="92880"/>
                  </a:xfrm>
                </p:grpSpPr>
                <p:pic>
                  <p:nvPicPr>
                    <p:cNvPr id="43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30840" y="1553400"/>
                      <a:ext cx="1706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3" name="Freeform 432"/>
                    <p:cNvSpPr/>
                    <p:nvPr/>
                  </p:nvSpPr>
                  <p:spPr>
                    <a:xfrm>
                      <a:off x="3041640" y="1565640"/>
                      <a:ext cx="147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4" name="Freeform 191"/>
                  <p:cNvSpPr/>
                  <p:nvPr/>
                </p:nvSpPr>
                <p:spPr>
                  <a:xfrm>
                    <a:off x="2745720" y="1293840"/>
                    <a:ext cx="4359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5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436" name="Freeform 149"/>
                  <p:cNvGrpSpPr/>
                  <p:nvPr/>
                </p:nvGrpSpPr>
                <p:grpSpPr>
                  <a:xfrm>
                    <a:off x="2713320" y="1553400"/>
                    <a:ext cx="164160" cy="92880"/>
                    <a:chOff x="2713320" y="1553400"/>
                    <a:chExt cx="164160" cy="92880"/>
                  </a:xfrm>
                </p:grpSpPr>
                <p:pic>
                  <p:nvPicPr>
                    <p:cNvPr id="43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13320" y="1553400"/>
                      <a:ext cx="1641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8" name="Freeform 437"/>
                    <p:cNvSpPr/>
                    <p:nvPr/>
                  </p:nvSpPr>
                  <p:spPr>
                    <a:xfrm>
                      <a:off x="2721600" y="1565640"/>
                      <a:ext cx="1461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9" name="Freeform 191"/>
                  <p:cNvSpPr/>
                  <p:nvPr/>
                </p:nvSpPr>
                <p:spPr>
                  <a:xfrm>
                    <a:off x="2421720" y="1293840"/>
                    <a:ext cx="4392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0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441" name="Freeform 149"/>
                  <p:cNvGrpSpPr/>
                  <p:nvPr/>
                </p:nvGrpSpPr>
                <p:grpSpPr>
                  <a:xfrm>
                    <a:off x="2372760" y="1553400"/>
                    <a:ext cx="177840" cy="92880"/>
                    <a:chOff x="2372760" y="1553400"/>
                    <a:chExt cx="177840" cy="92880"/>
                  </a:xfrm>
                </p:grpSpPr>
                <p:pic>
                  <p:nvPicPr>
                    <p:cNvPr id="44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72760" y="1553400"/>
                      <a:ext cx="1778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3" name="Freeform 442"/>
                    <p:cNvSpPr/>
                    <p:nvPr/>
                  </p:nvSpPr>
                  <p:spPr>
                    <a:xfrm>
                      <a:off x="2383920" y="1565640"/>
                      <a:ext cx="1533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4" name="Freeform 191"/>
                  <p:cNvSpPr/>
                  <p:nvPr/>
                </p:nvSpPr>
                <p:spPr>
                  <a:xfrm>
                    <a:off x="2094840" y="1293840"/>
                    <a:ext cx="4190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445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446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447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448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449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50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51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2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53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54" name="Picture 148" descr="D:\GIÁO ÁN 1 2020-2021\HÌNH SOẠN GIÁO ÁN\Nhạc cụ\Traiengo\Trai-en-go - Copy (2).jpg"/>
          <p:cNvPicPr/>
          <p:nvPr/>
        </p:nvPicPr>
        <p:blipFill>
          <a:blip r:embed="rId14"/>
          <a:srcRect l="18864" r="16149"/>
          <a:stretch/>
        </p:blipFill>
        <p:spPr>
          <a:xfrm>
            <a:off x="4048200" y="1778040"/>
            <a:ext cx="3330360" cy="3635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5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5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5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60" name="Rectangle 7"/>
          <p:cNvSpPr/>
          <p:nvPr/>
        </p:nvSpPr>
        <p:spPr>
          <a:xfrm>
            <a:off x="3200400" y="1281240"/>
            <a:ext cx="450072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TRAI-EN-GO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1" name="Text Box 9"/>
          <p:cNvSpPr/>
          <p:nvPr/>
        </p:nvSpPr>
        <p:spPr>
          <a:xfrm>
            <a:off x="414360" y="1000080"/>
            <a:ext cx="1928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Nhạc cụ: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62" name="Picture 10" descr="D:\GIÁO ÁN 1 2020-2021\HÌNH SOẠN GIÁO ÁN\Nhạc cụ\Traiengo\Trai-en-go - Copy (4).jpg"/>
          <p:cNvPicPr/>
          <p:nvPr/>
        </p:nvPicPr>
        <p:blipFill>
          <a:blip r:embed="rId4"/>
          <a:srcRect l="3880" t="8217" r="8046" b="10054"/>
          <a:stretch/>
        </p:blipFill>
        <p:spPr>
          <a:xfrm>
            <a:off x="2343240" y="2239920"/>
            <a:ext cx="6022800" cy="3146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6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6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6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8" name="Picture 148" descr="D:\GIÁO ÁN 1 2020-2021\HÌNH SOẠN GIÁO ÁN\Nhạc cụ\Traiengo\Trai-en-go - Copy (2).jpg"/>
          <p:cNvPicPr/>
          <p:nvPr/>
        </p:nvPicPr>
        <p:blipFill>
          <a:blip r:embed="rId4"/>
          <a:srcRect l="18864" r="16149"/>
          <a:stretch/>
        </p:blipFill>
        <p:spPr>
          <a:xfrm>
            <a:off x="949320" y="1593720"/>
            <a:ext cx="3332160" cy="3635640"/>
          </a:xfrm>
          <a:prstGeom prst="rect">
            <a:avLst/>
          </a:prstGeom>
          <a:ln w="0">
            <a:noFill/>
          </a:ln>
        </p:spPr>
      </p:pic>
      <p:sp>
        <p:nvSpPr>
          <p:cNvPr id="469" name="Text Box 26"/>
          <p:cNvSpPr/>
          <p:nvPr/>
        </p:nvSpPr>
        <p:spPr>
          <a:xfrm>
            <a:off x="4697280" y="1460520"/>
            <a:ext cx="5757840" cy="3141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FF"/>
                </a:solidFill>
                <a:latin typeface="Cambria"/>
                <a:ea typeface="Times New Roman"/>
              </a:rPr>
              <a:t>    Trai-en-go (Triangle) là nhạc cụ gõ của nước ngoài bằng kim loại, hình tam giác. Khi chơi âm thanh vang lên trong sáng.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0" name="Text Box 9"/>
          <p:cNvSpPr/>
          <p:nvPr/>
        </p:nvSpPr>
        <p:spPr>
          <a:xfrm>
            <a:off x="414360" y="1000080"/>
            <a:ext cx="220176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Nhạc cụ: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7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7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7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7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76" name="Rectangle 7"/>
          <p:cNvSpPr/>
          <p:nvPr/>
        </p:nvSpPr>
        <p:spPr>
          <a:xfrm>
            <a:off x="485640" y="115920"/>
            <a:ext cx="4500720" cy="84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Triangle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7" name="Rectangle 7"/>
          <p:cNvSpPr/>
          <p:nvPr/>
        </p:nvSpPr>
        <p:spPr>
          <a:xfrm>
            <a:off x="409680" y="1182600"/>
            <a:ext cx="388296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Cách diễn tấu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78" name="Picture 10" descr="D:\GIÁO ÁN 1 2020-2021\HÌNH SOẠN GIÁO ÁN\Nhạc cụ\Traiengo\Trai-en-go - Copy (4).jpg"/>
          <p:cNvPicPr/>
          <p:nvPr/>
        </p:nvPicPr>
        <p:blipFill>
          <a:blip r:embed="rId4"/>
          <a:srcRect l="58481" t="8217" r="8046" b="21612"/>
          <a:stretch/>
        </p:blipFill>
        <p:spPr>
          <a:xfrm>
            <a:off x="6926400" y="1208160"/>
            <a:ext cx="3660480" cy="4316400"/>
          </a:xfrm>
          <a:prstGeom prst="rect">
            <a:avLst/>
          </a:prstGeom>
          <a:ln w="0">
            <a:noFill/>
          </a:ln>
        </p:spPr>
      </p:pic>
      <p:pic>
        <p:nvPicPr>
          <p:cNvPr id="479" name="Picture 10" descr="D:\GIÁO ÁN 1 2020-2021\HÌNH SOẠN GIÁO ÁN\Nhạc cụ\Traiengo\Trai-en-go - Copy (4).jpg"/>
          <p:cNvPicPr/>
          <p:nvPr/>
        </p:nvPicPr>
        <p:blipFill>
          <a:blip r:embed="rId4"/>
          <a:srcRect l="32107" t="13965" r="39685" b="10054"/>
          <a:stretch/>
        </p:blipFill>
        <p:spPr>
          <a:xfrm>
            <a:off x="4029120" y="1073160"/>
            <a:ext cx="2952720" cy="4394160"/>
          </a:xfrm>
          <a:prstGeom prst="rect">
            <a:avLst/>
          </a:prstGeom>
          <a:ln w="0">
            <a:noFill/>
          </a:ln>
        </p:spPr>
      </p:pic>
      <p:pic>
        <p:nvPicPr>
          <p:cNvPr id="480" name="Picture 148" descr="D:\GIÁO ÁN 1 2020-2021\HÌNH SOẠN GIÁO ÁN\Nhạc cụ\Traiengo\Trai-en-go - Copy (2).jpg"/>
          <p:cNvPicPr/>
          <p:nvPr/>
        </p:nvPicPr>
        <p:blipFill>
          <a:blip r:embed="rId5"/>
          <a:srcRect l="18864" r="16149"/>
          <a:stretch/>
        </p:blipFill>
        <p:spPr>
          <a:xfrm>
            <a:off x="1517760" y="2457360"/>
            <a:ext cx="1665000" cy="2124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8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8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8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6" name="Picture 8" descr="D:\GIÁO ÁN 1 2020-2021\HÌNH SOẠN GIÁO ÁN\Nhạc cụ\Traiengo\Trai-en-go - Copy (3).jpg"/>
          <p:cNvPicPr/>
          <p:nvPr/>
        </p:nvPicPr>
        <p:blipFill>
          <a:blip r:embed="rId5"/>
          <a:srcRect l="8408" t="6499" r="48877" b="70754"/>
          <a:stretch/>
        </p:blipFill>
        <p:spPr>
          <a:xfrm>
            <a:off x="590400" y="1125360"/>
            <a:ext cx="6191280" cy="858960"/>
          </a:xfrm>
          <a:prstGeom prst="rect">
            <a:avLst/>
          </a:prstGeom>
          <a:ln w="0">
            <a:noFill/>
          </a:ln>
        </p:spPr>
      </p:pic>
      <p:pic>
        <p:nvPicPr>
          <p:cNvPr id="487" name="Picture 8" descr="D:\GIÁO ÁN 1 2020-2021\HÌNH SOẠN GIÁO ÁN\Nhạc cụ\Traiengo\Trai-en-go - Copy (3).jpg"/>
          <p:cNvPicPr/>
          <p:nvPr/>
        </p:nvPicPr>
        <p:blipFill>
          <a:blip r:embed="rId5"/>
          <a:srcRect l="22788" t="27183" r="12162"/>
          <a:stretch/>
        </p:blipFill>
        <p:spPr>
          <a:xfrm>
            <a:off x="1273320" y="2432160"/>
            <a:ext cx="8426160" cy="2149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8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93" name="Rectangle 7"/>
          <p:cNvSpPr/>
          <p:nvPr/>
        </p:nvSpPr>
        <p:spPr>
          <a:xfrm>
            <a:off x="2503440" y="1208160"/>
            <a:ext cx="587844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GÕ ĐỆM CHO BÀI HÁT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4" name="Rectangle 7"/>
          <p:cNvSpPr/>
          <p:nvPr/>
        </p:nvSpPr>
        <p:spPr>
          <a:xfrm>
            <a:off x="557280" y="-27000"/>
            <a:ext cx="3571920" cy="93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Triangle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95" name="Picture 10" descr="D:\GIÁO ÁN 1 2020-2021\HÌNH SOẠN GIÁO ÁN\Nhạc cụ\Traiengo\Trai-en-go - Copy (4).jpg"/>
          <p:cNvPicPr/>
          <p:nvPr/>
        </p:nvPicPr>
        <p:blipFill>
          <a:blip r:embed="rId4"/>
          <a:srcRect l="3880" t="8217" r="8046" b="10054"/>
          <a:stretch/>
        </p:blipFill>
        <p:spPr>
          <a:xfrm>
            <a:off x="2343240" y="2239920"/>
            <a:ext cx="6022800" cy="3146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0" name="Picture 41" descr="D:\GIÁO ÁN 1 2020-2021\HÌNH SOẠN GIÁO ÁN\Nhạc cụ\Traiengo\Trai-en-go - Copy.jpg"/>
          <p:cNvPicPr/>
          <p:nvPr/>
        </p:nvPicPr>
        <p:blipFill>
          <a:blip r:embed="rId5">
            <a:biLevel thresh="50000"/>
          </a:blip>
          <a:srcRect l="18655" t="8301" r="6243"/>
          <a:stretch/>
        </p:blipFill>
        <p:spPr>
          <a:xfrm>
            <a:off x="1454040" y="333360"/>
            <a:ext cx="9394920" cy="6419880"/>
          </a:xfrm>
          <a:prstGeom prst="rect">
            <a:avLst/>
          </a:prstGeom>
          <a:ln w="0">
            <a:noFill/>
          </a:ln>
        </p:spPr>
      </p:pic>
      <p:sp>
        <p:nvSpPr>
          <p:cNvPr id="501" name="Rectangle 42"/>
          <p:cNvSpPr/>
          <p:nvPr/>
        </p:nvSpPr>
        <p:spPr>
          <a:xfrm>
            <a:off x="91440" y="2060640"/>
            <a:ext cx="1420560" cy="2309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NGÔI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SAO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LẤP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LÁNH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8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6920" y="333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03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0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0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07" name="Rectangle 7"/>
          <p:cNvSpPr/>
          <p:nvPr/>
        </p:nvSpPr>
        <p:spPr>
          <a:xfrm>
            <a:off x="3200400" y="1281240"/>
            <a:ext cx="450072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TRAI-EN-GO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8" name="Text Box 9"/>
          <p:cNvSpPr/>
          <p:nvPr/>
        </p:nvSpPr>
        <p:spPr>
          <a:xfrm>
            <a:off x="414360" y="1000080"/>
            <a:ext cx="1928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Nhạc cụ: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09" name="Picture 10" descr="D:\GIÁO ÁN 1 2020-2021\HÌNH SOẠN GIÁO ÁN\Nhạc cụ\Traiengo\Trai-en-go - Copy (4).jpg"/>
          <p:cNvPicPr/>
          <p:nvPr/>
        </p:nvPicPr>
        <p:blipFill>
          <a:blip r:embed="rId4"/>
          <a:srcRect l="3880" t="8217" r="8046" b="10054"/>
          <a:stretch/>
        </p:blipFill>
        <p:spPr>
          <a:xfrm>
            <a:off x="2343240" y="2239920"/>
            <a:ext cx="6022800" cy="3146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11" name="Picture 14" descr="D:\GIÁO ÁN 1 2020-2021\HÌNH SOẠN GIÁO ÁN\Học hát\NGOI SAO LAP LANH\Untitled.png"/>
          <p:cNvPicPr/>
          <p:nvPr/>
        </p:nvPicPr>
        <p:blipFill>
          <a:blip r:embed="rId3"/>
          <a:stretch/>
        </p:blipFill>
        <p:spPr>
          <a:xfrm>
            <a:off x="372960" y="1015920"/>
            <a:ext cx="10211040" cy="4645080"/>
          </a:xfrm>
          <a:prstGeom prst="rect">
            <a:avLst/>
          </a:prstGeom>
          <a:ln w="0">
            <a:noFill/>
          </a:ln>
        </p:spPr>
      </p:pic>
      <p:pic>
        <p:nvPicPr>
          <p:cNvPr id="51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1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16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7" name="Text Box 9"/>
          <p:cNvSpPr/>
          <p:nvPr/>
        </p:nvSpPr>
        <p:spPr>
          <a:xfrm>
            <a:off x="372960" y="1042920"/>
            <a:ext cx="242892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8" name="Text Box 10"/>
          <p:cNvSpPr/>
          <p:nvPr/>
        </p:nvSpPr>
        <p:spPr>
          <a:xfrm>
            <a:off x="520560" y="1536840"/>
            <a:ext cx="528660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NGÔI SAO LẤP LÁNH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9" name="Text Box 9"/>
          <p:cNvSpPr/>
          <p:nvPr/>
        </p:nvSpPr>
        <p:spPr>
          <a:xfrm>
            <a:off x="520560" y="208296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Nhạc cụ: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0" name="Text Box 10"/>
          <p:cNvSpPr/>
          <p:nvPr/>
        </p:nvSpPr>
        <p:spPr>
          <a:xfrm>
            <a:off x="1271520" y="259092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TRAI-EN-GO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1" name="Picture 10" descr="D:\GIÁO ÁN 1 2020-2021\HÌNH SOẠN GIÁO ÁN\Nhạc cụ\Traiengo\Trai-en-go - Copy (4).jpg"/>
          <p:cNvPicPr/>
          <p:nvPr/>
        </p:nvPicPr>
        <p:blipFill>
          <a:blip r:embed="rId5"/>
          <a:srcRect l="3880" t="8217" r="8046" b="10054"/>
          <a:stretch/>
        </p:blipFill>
        <p:spPr>
          <a:xfrm>
            <a:off x="1093680" y="3441600"/>
            <a:ext cx="3838680" cy="2003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Effect">
                      <p:stCondLst>
                        <p:cond delay="indefinite"/>
                      </p:stCondLst>
                      <p:childTnLst>
                        <p:par>
                          <p:cTn id="1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Cambria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057320" y="2143080"/>
            <a:ext cx="9001080" cy="302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buClr>
                <a:srgbClr val="1713CB"/>
              </a:buClr>
              <a:buFont typeface="Cambria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15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KHỞI ĐỘNG</a:t>
            </a:r>
            <a:r>
              <a:rPr lang="en-US" sz="6000" b="1" i="1" strike="noStrike" spc="-1">
                <a:solidFill>
                  <a:srgbClr val="1713CB"/>
                </a:solidFill>
                <a:latin typeface="Cambria"/>
                <a:ea typeface="Times New Roman"/>
              </a:rPr>
              <a:t>                                </a:t>
            </a:r>
            <a:endParaRPr lang="en-US" sz="6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1" name="Group 5"/>
          <p:cNvPicPr/>
          <p:nvPr/>
        </p:nvPicPr>
        <p:blipFill>
          <a:blip r:embed="rId7"/>
          <a:stretch/>
        </p:blipFill>
        <p:spPr>
          <a:xfrm>
            <a:off x="2736720" y="5919840"/>
            <a:ext cx="6212160" cy="772920"/>
          </a:xfrm>
          <a:prstGeom prst="rect">
            <a:avLst/>
          </a:prstGeom>
          <a:ln w="0">
            <a:noFill/>
          </a:ln>
        </p:spPr>
      </p:pic>
      <p:grpSp>
        <p:nvGrpSpPr>
          <p:cNvPr id="72" name="AutoShape 17"/>
          <p:cNvGrpSpPr/>
          <p:nvPr/>
        </p:nvGrpSpPr>
        <p:grpSpPr>
          <a:xfrm>
            <a:off x="542880" y="237960"/>
            <a:ext cx="9996480" cy="1097280"/>
            <a:chOff x="542880" y="237960"/>
            <a:chExt cx="9996480" cy="1097280"/>
          </a:xfrm>
        </p:grpSpPr>
        <p:pic>
          <p:nvPicPr>
            <p:cNvPr id="73" name="AutoShape 17"/>
            <p:cNvPicPr/>
            <p:nvPr/>
          </p:nvPicPr>
          <p:blipFill>
            <a:blip r:embed="rId8"/>
            <a:stretch/>
          </p:blipFill>
          <p:spPr>
            <a:xfrm>
              <a:off x="542880" y="237960"/>
              <a:ext cx="99964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5" name="Text Box 26"/>
          <p:cNvSpPr/>
          <p:nvPr/>
        </p:nvSpPr>
        <p:spPr>
          <a:xfrm>
            <a:off x="2486160" y="428760"/>
            <a:ext cx="575784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Cambria"/>
                <a:ea typeface="Times New Roman"/>
              </a:rPr>
              <a:t>Nghe giai điệu đoán tên bài hát?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9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9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9171720" y="1554480"/>
                    <a:ext cx="172800" cy="92520"/>
                    <a:chOff x="9171720" y="1554480"/>
                    <a:chExt cx="172800" cy="9252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9171720" y="1554480"/>
                      <a:ext cx="1728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9181080" y="156708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90316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811720" y="1554480"/>
                    <a:ext cx="184680" cy="92520"/>
                    <a:chOff x="8811720" y="1554480"/>
                    <a:chExt cx="184680" cy="9252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811720" y="1554480"/>
                      <a:ext cx="18468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824320" y="1567080"/>
                      <a:ext cx="1594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8579160" y="1296720"/>
                    <a:ext cx="45864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8501400" y="1554480"/>
                    <a:ext cx="167400" cy="92520"/>
                    <a:chOff x="8501400" y="1554480"/>
                    <a:chExt cx="167400" cy="9252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501400" y="1554480"/>
                      <a:ext cx="1674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8510400" y="1567080"/>
                      <a:ext cx="1490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824940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8192160" y="1554480"/>
                    <a:ext cx="185760" cy="92520"/>
                    <a:chOff x="8192160" y="1554480"/>
                    <a:chExt cx="185760" cy="9252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192160" y="1554480"/>
                      <a:ext cx="18576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8204760" y="1567080"/>
                      <a:ext cx="16020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922160" y="1296720"/>
                    <a:ext cx="44460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857360" y="1554480"/>
                    <a:ext cx="172800" cy="92520"/>
                    <a:chOff x="7857360" y="1554480"/>
                    <a:chExt cx="172800" cy="9252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857360" y="1554480"/>
                      <a:ext cx="172800" cy="92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866360" y="156708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759852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7521840" y="1554840"/>
                    <a:ext cx="199440" cy="91800"/>
                    <a:chOff x="7521840" y="1554840"/>
                    <a:chExt cx="199440" cy="9180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521840" y="1554840"/>
                      <a:ext cx="1994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7535160" y="1567440"/>
                      <a:ext cx="172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7265520" y="1293840"/>
                    <a:ext cx="4222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7201800" y="1554840"/>
                    <a:ext cx="159480" cy="91800"/>
                    <a:chOff x="7201800" y="1554840"/>
                    <a:chExt cx="159480" cy="9180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20180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721008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856560" y="1554840"/>
                    <a:ext cx="156240" cy="91800"/>
                    <a:chOff x="6856560" y="1554840"/>
                    <a:chExt cx="156240" cy="9180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85656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86664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6555600" y="1554840"/>
                    <a:ext cx="187920" cy="91800"/>
                    <a:chOff x="6555600" y="1554840"/>
                    <a:chExt cx="187920" cy="9180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555600" y="1554840"/>
                      <a:ext cx="1879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6564960" y="1567440"/>
                      <a:ext cx="1674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6287760" y="1293840"/>
                    <a:ext cx="4363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6211440" y="1554840"/>
                    <a:ext cx="208080" cy="91800"/>
                    <a:chOff x="6211440" y="1554840"/>
                    <a:chExt cx="208080" cy="9180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211440" y="1554840"/>
                      <a:ext cx="2080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6224760" y="1567440"/>
                      <a:ext cx="17964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963760" y="1293840"/>
                    <a:ext cx="444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889240" y="1554840"/>
                    <a:ext cx="203400" cy="91800"/>
                    <a:chOff x="5889240" y="1554840"/>
                    <a:chExt cx="203400" cy="9180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88924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89932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636880" y="1293840"/>
                    <a:ext cx="4086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5608800" y="1553040"/>
                    <a:ext cx="208080" cy="93240"/>
                    <a:chOff x="5608800" y="1553040"/>
                    <a:chExt cx="208080" cy="9324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608800" y="1553040"/>
                      <a:ext cx="20808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5623200" y="1565280"/>
                      <a:ext cx="1796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5361120" y="1296360"/>
                    <a:ext cx="4406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5307120" y="1553040"/>
                    <a:ext cx="188640" cy="93240"/>
                    <a:chOff x="5307120" y="1553040"/>
                    <a:chExt cx="188640" cy="9324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307120" y="1553040"/>
                      <a:ext cx="18864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5317200" y="1565280"/>
                      <a:ext cx="16812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5037120" y="1296360"/>
                    <a:ext cx="3819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988160" y="1553040"/>
                    <a:ext cx="174960" cy="93240"/>
                    <a:chOff x="4988160" y="1553040"/>
                    <a:chExt cx="174960" cy="9324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988160" y="1553040"/>
                      <a:ext cx="17496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5000040" y="1565280"/>
                      <a:ext cx="1508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707360" y="129636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4654440" y="1553040"/>
                    <a:ext cx="181440" cy="93240"/>
                    <a:chOff x="4654440" y="1553040"/>
                    <a:chExt cx="181440" cy="9324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654440" y="1553040"/>
                      <a:ext cx="18144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664160" y="1565280"/>
                      <a:ext cx="1616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4380120" y="1296360"/>
                    <a:ext cx="4122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4323240" y="1553040"/>
                    <a:ext cx="189000" cy="93240"/>
                    <a:chOff x="4323240" y="1553040"/>
                    <a:chExt cx="189000" cy="9324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323240" y="1553040"/>
                      <a:ext cx="18900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4335840" y="1565280"/>
                      <a:ext cx="16308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4056480" y="1296360"/>
                    <a:ext cx="417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4010760" y="1553400"/>
                    <a:ext cx="168480" cy="92880"/>
                    <a:chOff x="4010760" y="1553400"/>
                    <a:chExt cx="168480" cy="9288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010760" y="1553400"/>
                      <a:ext cx="168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4019400" y="1565640"/>
                      <a:ext cx="150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723480" y="1293840"/>
                    <a:ext cx="369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660840" y="1553400"/>
                    <a:ext cx="191520" cy="92880"/>
                    <a:chOff x="3660840" y="1553400"/>
                    <a:chExt cx="191520" cy="9288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660840" y="1553400"/>
                      <a:ext cx="1915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673440" y="1565640"/>
                      <a:ext cx="165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3396600" y="1293840"/>
                    <a:ext cx="3960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3341880" y="1553400"/>
                    <a:ext cx="186480" cy="92880"/>
                    <a:chOff x="3341880" y="1553400"/>
                    <a:chExt cx="186480" cy="9288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341880" y="1553400"/>
                      <a:ext cx="186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3351240" y="1565640"/>
                      <a:ext cx="165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3072600" y="1293840"/>
                    <a:ext cx="405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3030840" y="1553400"/>
                    <a:ext cx="170640" cy="92880"/>
                    <a:chOff x="3030840" y="1553400"/>
                    <a:chExt cx="170640" cy="9288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030840" y="1553400"/>
                      <a:ext cx="1706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3041640" y="1565640"/>
                      <a:ext cx="147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745720" y="1293840"/>
                    <a:ext cx="4359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3" name="Freeform 149"/>
                  <p:cNvGrpSpPr/>
                  <p:nvPr/>
                </p:nvGrpSpPr>
                <p:grpSpPr>
                  <a:xfrm>
                    <a:off x="2713320" y="1553400"/>
                    <a:ext cx="164160" cy="92880"/>
                    <a:chOff x="2713320" y="1553400"/>
                    <a:chExt cx="164160" cy="92880"/>
                  </a:xfrm>
                </p:grpSpPr>
                <p:pic>
                  <p:nvPicPr>
                    <p:cNvPr id="19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713320" y="1553400"/>
                      <a:ext cx="1641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5" name="Freeform 194"/>
                    <p:cNvSpPr/>
                    <p:nvPr/>
                  </p:nvSpPr>
                  <p:spPr>
                    <a:xfrm>
                      <a:off x="2721600" y="1565640"/>
                      <a:ext cx="1461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6" name="Freeform 191"/>
                  <p:cNvSpPr/>
                  <p:nvPr/>
                </p:nvSpPr>
                <p:spPr>
                  <a:xfrm>
                    <a:off x="2421720" y="1293840"/>
                    <a:ext cx="4392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8" name="Freeform 149"/>
                  <p:cNvGrpSpPr/>
                  <p:nvPr/>
                </p:nvGrpSpPr>
                <p:grpSpPr>
                  <a:xfrm>
                    <a:off x="2372760" y="1553400"/>
                    <a:ext cx="177840" cy="92880"/>
                    <a:chOff x="2372760" y="1553400"/>
                    <a:chExt cx="177840" cy="92880"/>
                  </a:xfrm>
                </p:grpSpPr>
                <p:pic>
                  <p:nvPicPr>
                    <p:cNvPr id="19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372760" y="1553400"/>
                      <a:ext cx="1778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00" name="Freeform 199"/>
                    <p:cNvSpPr/>
                    <p:nvPr/>
                  </p:nvSpPr>
                  <p:spPr>
                    <a:xfrm>
                      <a:off x="2383920" y="1565640"/>
                      <a:ext cx="1533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01" name="Freeform 191"/>
                  <p:cNvSpPr/>
                  <p:nvPr/>
                </p:nvSpPr>
                <p:spPr>
                  <a:xfrm>
                    <a:off x="2094840" y="1293840"/>
                    <a:ext cx="4190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202" name="Picture 13" descr="5"/>
          <p:cNvPicPr/>
          <p:nvPr/>
        </p:nvPicPr>
        <p:blipFill>
          <a:blip r:embed="rId11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2" descr="5"/>
          <p:cNvPicPr/>
          <p:nvPr/>
        </p:nvPicPr>
        <p:blipFill>
          <a:blip r:embed="rId12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12" descr="5"/>
          <p:cNvPicPr/>
          <p:nvPr/>
        </p:nvPicPr>
        <p:blipFill>
          <a:blip r:embed="rId13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3" descr="5"/>
          <p:cNvPicPr/>
          <p:nvPr/>
        </p:nvPicPr>
        <p:blipFill>
          <a:blip r:embed="rId14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8" descr="000o"/>
          <p:cNvPicPr/>
          <p:nvPr/>
        </p:nvPicPr>
        <p:blipFill>
          <a:blip r:embed="rId1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9" descr="000o"/>
          <p:cNvPicPr/>
          <p:nvPr/>
        </p:nvPicPr>
        <p:blipFill>
          <a:blip r:embed="rId1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0" descr="000o"/>
          <p:cNvPicPr/>
          <p:nvPr/>
        </p:nvPicPr>
        <p:blipFill>
          <a:blip r:embed="rId1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11" descr="000o"/>
          <p:cNvPicPr/>
          <p:nvPr/>
        </p:nvPicPr>
        <p:blipFill>
          <a:blip r:embed="rId1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1" name="Picture 14" descr="D:\GIÁO ÁN 1 2020-2021\HÌNH SOẠN GIÁO ÁN\Học hát\NGOI SAO LAP LANH\Untitled.png"/>
          <p:cNvPicPr/>
          <p:nvPr/>
        </p:nvPicPr>
        <p:blipFill>
          <a:blip r:embed="rId16"/>
          <a:stretch/>
        </p:blipFill>
        <p:spPr>
          <a:xfrm>
            <a:off x="1819440" y="1546200"/>
            <a:ext cx="7610400" cy="3954600"/>
          </a:xfrm>
          <a:prstGeom prst="rect">
            <a:avLst/>
          </a:prstGeom>
          <a:ln w="0"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16052" y="40056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13" name="Picture 14" descr="D:\GIÁO ÁN 1 2020-2021\HÌNH SOẠN GIÁO ÁN\Học hát\NGOI SAO LAP LANH\Untitled.png"/>
          <p:cNvPicPr/>
          <p:nvPr/>
        </p:nvPicPr>
        <p:blipFill>
          <a:blip r:embed="rId3"/>
          <a:stretch/>
        </p:blipFill>
        <p:spPr>
          <a:xfrm>
            <a:off x="372960" y="1015920"/>
            <a:ext cx="10211040" cy="464508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8" name="Text Box 9"/>
          <p:cNvSpPr/>
          <p:nvPr/>
        </p:nvSpPr>
        <p:spPr>
          <a:xfrm>
            <a:off x="662040" y="1000080"/>
            <a:ext cx="28796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Ôn tập bài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9" name="Text Box 10"/>
          <p:cNvSpPr/>
          <p:nvPr/>
        </p:nvSpPr>
        <p:spPr>
          <a:xfrm>
            <a:off x="-184320" y="1504800"/>
            <a:ext cx="65725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Cambria"/>
              </a:rPr>
              <a:t>NGÔI SAO LẤP LÁNH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Rectangle 3"/>
          <p:cNvSpPr/>
          <p:nvPr/>
        </p:nvSpPr>
        <p:spPr>
          <a:xfrm>
            <a:off x="3254400" y="1989000"/>
            <a:ext cx="34290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Nhạc Nước ngoài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Lời Việt: Thanh Vân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9" descr="D:\GIÁO ÁN 1 2020-2021\HÌNH SOẠN GIÁO ÁN\Học hát\NGOI SAO LAP LANH\Picture1 - Copy.jpg"/>
          <p:cNvPicPr/>
          <p:nvPr/>
        </p:nvPicPr>
        <p:blipFill>
          <a:blip r:embed="rId6"/>
          <a:srcRect t="3876" b="8870"/>
          <a:stretch/>
        </p:blipFill>
        <p:spPr>
          <a:xfrm>
            <a:off x="372960" y="219240"/>
            <a:ext cx="10328400" cy="6449760"/>
          </a:xfrm>
          <a:prstGeom prst="rect">
            <a:avLst/>
          </a:prstGeom>
          <a:ln w="0">
            <a:noFill/>
          </a:ln>
        </p:spPr>
      </p:pic>
      <p:pic>
        <p:nvPicPr>
          <p:cNvPr id="222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902040" y="981000"/>
            <a:ext cx="1224000" cy="1028880"/>
          </a:xfrm>
          <a:prstGeom prst="rect">
            <a:avLst/>
          </a:prstGeom>
          <a:ln w="0">
            <a:noFill/>
          </a:ln>
        </p:spPr>
      </p:pic>
      <p:sp>
        <p:nvSpPr>
          <p:cNvPr id="223" name="Rectangle 3"/>
          <p:cNvSpPr/>
          <p:nvPr/>
        </p:nvSpPr>
        <p:spPr>
          <a:xfrm>
            <a:off x="271440" y="208080"/>
            <a:ext cx="30542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4" name="Picture 8" descr="000o"/>
          <p:cNvPicPr/>
          <p:nvPr/>
        </p:nvPicPr>
        <p:blipFill>
          <a:blip r:embed="rId8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9" descr="000o"/>
          <p:cNvPicPr/>
          <p:nvPr/>
        </p:nvPicPr>
        <p:blipFill>
          <a:blip r:embed="rId8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6" name="Picture 10" descr="000o"/>
          <p:cNvPicPr/>
          <p:nvPr/>
        </p:nvPicPr>
        <p:blipFill>
          <a:blip r:embed="rId8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11" descr="000o"/>
          <p:cNvPicPr/>
          <p:nvPr/>
        </p:nvPicPr>
        <p:blipFill>
          <a:blip r:embed="rId8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HÁ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58200" y="315105"/>
            <a:ext cx="609600" cy="609600"/>
          </a:xfrm>
          <a:prstGeom prst="rect">
            <a:avLst/>
          </a:prstGeom>
        </p:spPr>
      </p:pic>
      <p:pic>
        <p:nvPicPr>
          <p:cNvPr id="3" name="BEAT NGÔI SAO LẤP LÁ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25000" y="371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0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0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31" name="Rectangle 1"/>
          <p:cNvSpPr/>
          <p:nvPr/>
        </p:nvSpPr>
        <p:spPr>
          <a:xfrm>
            <a:off x="1414440" y="2406600"/>
            <a:ext cx="7929720" cy="212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HÁT VÀ VỖ TAY THEO NHỊP ĐIỆU</a:t>
            </a:r>
            <a:endParaRPr lang="en-US" sz="6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24" descr="D:\GIÁO ÁN 1 2020-2021\HÌNH SOẠN GIÁO ÁN\Học hát\NGOI SAO LAP LANH\Picture1.jpg"/>
          <p:cNvPicPr/>
          <p:nvPr/>
        </p:nvPicPr>
        <p:blipFill>
          <a:blip r:embed="rId4"/>
          <a:stretch/>
        </p:blipFill>
        <p:spPr>
          <a:xfrm>
            <a:off x="662040" y="-4680"/>
            <a:ext cx="9648720" cy="686736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241280" y="29653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77352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44476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3560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62932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70840" y="29638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23616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692640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241280" y="4527720"/>
            <a:ext cx="505080" cy="47592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77352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44476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3560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3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62932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4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7084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23616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692640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349280" y="61405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88152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55276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504504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73732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17884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34416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4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7034040" y="61405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19" descr="THƯ VIỆN ẢNH: ẢNH ĐỘNG NGÔI SAO"/>
          <p:cNvPicPr/>
          <p:nvPr/>
        </p:nvPicPr>
        <p:blipFill>
          <a:blip r:embed="rId8"/>
          <a:stretch/>
        </p:blipFill>
        <p:spPr>
          <a:xfrm>
            <a:off x="4127400" y="836640"/>
            <a:ext cx="1027080" cy="863640"/>
          </a:xfrm>
          <a:prstGeom prst="rect">
            <a:avLst/>
          </a:prstGeom>
          <a:ln w="0">
            <a:noFill/>
          </a:ln>
        </p:spPr>
      </p:pic>
      <p:pic>
        <p:nvPicPr>
          <p:cNvPr id="32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25000" y="371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69" name="Rectangle 1"/>
          <p:cNvSpPr/>
          <p:nvPr/>
        </p:nvSpPr>
        <p:spPr>
          <a:xfrm>
            <a:off x="1903359" y="2286000"/>
            <a:ext cx="6816887" cy="19622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 smtClean="0">
                <a:solidFill>
                  <a:srgbClr val="0000FF"/>
                </a:solidFill>
                <a:latin typeface="Cambria"/>
                <a:ea typeface="Times New Roman"/>
              </a:rPr>
              <a:t>HÁT</a:t>
            </a:r>
            <a:r>
              <a:rPr lang="en-US" sz="6000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6000" b="1" strike="noStrike" spc="-1" dirty="0" smtClean="0">
                <a:solidFill>
                  <a:srgbClr val="0000FF"/>
                </a:solidFill>
                <a:latin typeface="Cambria"/>
                <a:ea typeface="Times New Roman"/>
              </a:rPr>
              <a:t>KẾT HỢP</a:t>
            </a: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pc="-1" dirty="0" smtClean="0">
                <a:solidFill>
                  <a:srgbClr val="0000FF"/>
                </a:solidFill>
                <a:latin typeface="Cambria"/>
                <a:ea typeface="Times New Roman"/>
              </a:rPr>
              <a:t>VẬN ĐỘNG </a:t>
            </a:r>
            <a:r>
              <a:rPr lang="en-US" sz="6000" b="1" strike="noStrike" spc="-1" dirty="0" smtClean="0">
                <a:solidFill>
                  <a:srgbClr val="0000FF"/>
                </a:solidFill>
                <a:latin typeface="Cambria"/>
                <a:ea typeface="Times New Roman"/>
              </a:rPr>
              <a:t>CƠ </a:t>
            </a:r>
            <a:r>
              <a:rPr lang="en-US" sz="6000" b="1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THỂ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Picture 24" descr="D:\GIÁO ÁN 1 2020-2021\HÌNH SOẠN GIÁO ÁN\Học hát\NGOI SAO LAP LANH\Picture1.jpg"/>
          <p:cNvPicPr/>
          <p:nvPr/>
        </p:nvPicPr>
        <p:blipFill>
          <a:blip r:embed="rId4"/>
          <a:stretch/>
        </p:blipFill>
        <p:spPr>
          <a:xfrm>
            <a:off x="662040" y="-4680"/>
            <a:ext cx="9648720" cy="686736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1305000" y="2965320"/>
            <a:ext cx="590400" cy="52416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2395440" y="2917800"/>
            <a:ext cx="590760" cy="52380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1181160" y="450072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5724360" y="2965320"/>
            <a:ext cx="590760" cy="52416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1324080" y="614376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2405160" y="4476600"/>
            <a:ext cx="590400" cy="52416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5724360" y="4452840"/>
            <a:ext cx="590760" cy="52380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2405160" y="614376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16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3686040" y="294156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1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348080" y="29178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18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848120" y="29178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90" name="Picture 19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163000" y="29415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20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663040" y="29415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2" name="Picture 21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163080" y="29415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22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220240" y="6143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23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720280" y="6143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24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220320" y="6143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25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105760" y="45244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26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8653320" y="45244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6854760" y="2965320"/>
            <a:ext cx="590760" cy="524160"/>
          </a:xfrm>
          <a:prstGeom prst="rect">
            <a:avLst/>
          </a:prstGeom>
          <a:ln w="0">
            <a:noFill/>
          </a:ln>
        </p:spPr>
      </p:pic>
      <p:pic>
        <p:nvPicPr>
          <p:cNvPr id="299" name="Picture 16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3767040" y="45244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00" name="Picture 1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429080" y="4500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18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29120" y="4500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16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3790800" y="61675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452840" y="614376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18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52880" y="614376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6892920" y="452448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26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277200" y="45244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5924520" y="6143760"/>
            <a:ext cx="590760" cy="523800"/>
          </a:xfrm>
          <a:prstGeom prst="rect">
            <a:avLst/>
          </a:prstGeom>
          <a:ln w="0">
            <a:noFill/>
          </a:ln>
        </p:spPr>
      </p:pic>
      <p:pic>
        <p:nvPicPr>
          <p:cNvPr id="308" name="Picture 7" descr="D:\GIÁO ÁN 1 2020-2021\HÌNH SOẠN GIÁO ÁN\BỘ GÕ CƠ THỂ\Picture5 - Copy (3).png"/>
          <p:cNvPicPr/>
          <p:nvPr/>
        </p:nvPicPr>
        <p:blipFill>
          <a:blip r:embed="rId6"/>
          <a:stretch/>
        </p:blipFill>
        <p:spPr>
          <a:xfrm>
            <a:off x="7093080" y="621504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37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73277" y="533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8FF0CC7F-AFDE-4F69-94E9-31D5E91754FF}"/>
</file>

<file path=customXml/itemProps2.xml><?xml version="1.0" encoding="utf-8"?>
<ds:datastoreItem xmlns:ds="http://schemas.openxmlformats.org/officeDocument/2006/customXml" ds:itemID="{73189D1D-B99B-4BA5-A071-BFF94BEBAE0B}"/>
</file>

<file path=customXml/itemProps3.xml><?xml version="1.0" encoding="utf-8"?>
<ds:datastoreItem xmlns:ds="http://schemas.openxmlformats.org/officeDocument/2006/customXml" ds:itemID="{93124A07-7FAD-4E68-B819-A2D7A3C16CD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7554</TotalTime>
  <Words>132</Words>
  <Application>Microsoft Office PowerPoint</Application>
  <PresentationFormat>Custom</PresentationFormat>
  <Paragraphs>35</Paragraphs>
  <Slides>18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Cambria</vt:lpstr>
      <vt:lpstr>DejaVu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Dell</cp:lastModifiedBy>
  <cp:revision>611</cp:revision>
  <dcterms:created xsi:type="dcterms:W3CDTF">2010-04-30T20:19:48Z</dcterms:created>
  <dcterms:modified xsi:type="dcterms:W3CDTF">2022-04-18T07:09:54Z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  <property fmtid="{D5CDD505-2E9C-101B-9397-08002B2CF9AE}" pid="3" name="MediaServiceImageTags">
    <vt:lpwstr/>
  </property>
</Properties>
</file>